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2" r:id="rId1"/>
  </p:sldMasterIdLst>
  <p:sldIdLst>
    <p:sldId id="256" r:id="rId2"/>
    <p:sldId id="257" r:id="rId3"/>
    <p:sldId id="258" r:id="rId4"/>
    <p:sldId id="276" r:id="rId5"/>
    <p:sldId id="277" r:id="rId6"/>
    <p:sldId id="259" r:id="rId7"/>
    <p:sldId id="261" r:id="rId8"/>
    <p:sldId id="260" r:id="rId9"/>
    <p:sldId id="262" r:id="rId10"/>
    <p:sldId id="263" r:id="rId11"/>
    <p:sldId id="268" r:id="rId12"/>
    <p:sldId id="264" r:id="rId13"/>
    <p:sldId id="270" r:id="rId14"/>
    <p:sldId id="265" r:id="rId15"/>
    <p:sldId id="269" r:id="rId16"/>
    <p:sldId id="266" r:id="rId17"/>
    <p:sldId id="275" r:id="rId18"/>
    <p:sldId id="274" r:id="rId19"/>
    <p:sldId id="267" r:id="rId20"/>
    <p:sldId id="271" r:id="rId21"/>
    <p:sldId id="272" r:id="rId22"/>
    <p:sldId id="273" r:id="rId23"/>
    <p:sldId id="278" r:id="rId24"/>
  </p:sldIdLst>
  <p:sldSz cx="9144000" cy="6858000" type="screen4x3"/>
  <p:notesSz cx="6858000" cy="9144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anose="02030602050306030303" pitchFamily="18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anose="02030602050306030303" pitchFamily="18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anose="02030602050306030303" pitchFamily="18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anose="02030602050306030303" pitchFamily="18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anose="02030602050306030303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nstantia" panose="02030602050306030303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nstantia" panose="02030602050306030303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nstantia" panose="02030602050306030303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nstantia" panose="02030602050306030303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54" d="100"/>
          <a:sy n="154" d="100"/>
        </p:scale>
        <p:origin x="1620" y="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slov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17" name="Podnaslov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sl-SI"/>
              <a:t>Kliknite, če želite urediti slog podnaslova matrice</a:t>
            </a:r>
            <a:endParaRPr lang="en-US"/>
          </a:p>
        </p:txBody>
      </p:sp>
      <p:sp>
        <p:nvSpPr>
          <p:cNvPr id="4" name="Ograda datuma 29">
            <a:extLst>
              <a:ext uri="{FF2B5EF4-FFF2-40B4-BE49-F238E27FC236}">
                <a16:creationId xmlns:a16="http://schemas.microsoft.com/office/drawing/2014/main" id="{76916C3B-6FEE-405A-8279-1539D65EA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C865F-FBE8-43AB-957F-C25917BC9739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5" name="Ograda noge 18">
            <a:extLst>
              <a:ext uri="{FF2B5EF4-FFF2-40B4-BE49-F238E27FC236}">
                <a16:creationId xmlns:a16="http://schemas.microsoft.com/office/drawing/2014/main" id="{DBF4EC3E-5038-43C1-A6A3-51D9DCC0A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26">
            <a:extLst>
              <a:ext uri="{FF2B5EF4-FFF2-40B4-BE49-F238E27FC236}">
                <a16:creationId xmlns:a16="http://schemas.microsoft.com/office/drawing/2014/main" id="{AF3713D7-6D7F-4F7E-92EE-718C94357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7B43CFA5-8490-4E75-9497-7E687B014DF4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1865258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Ograda datuma 9">
            <a:extLst>
              <a:ext uri="{FF2B5EF4-FFF2-40B4-BE49-F238E27FC236}">
                <a16:creationId xmlns:a16="http://schemas.microsoft.com/office/drawing/2014/main" id="{60AD924F-FB06-46C8-A1C9-27780FE0C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E2BEE-2A44-4346-BA48-62B4299A9B2F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5" name="Ograda noge 21">
            <a:extLst>
              <a:ext uri="{FF2B5EF4-FFF2-40B4-BE49-F238E27FC236}">
                <a16:creationId xmlns:a16="http://schemas.microsoft.com/office/drawing/2014/main" id="{78498D84-EF0A-4EE8-80C2-57CD12D47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17">
            <a:extLst>
              <a:ext uri="{FF2B5EF4-FFF2-40B4-BE49-F238E27FC236}">
                <a16:creationId xmlns:a16="http://schemas.microsoft.com/office/drawing/2014/main" id="{B53EEB1B-A40D-41ED-A71C-02412D1E2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049445-C8FC-49C1-B7A9-71FBEBFF44D3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609612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Ograda datuma 9">
            <a:extLst>
              <a:ext uri="{FF2B5EF4-FFF2-40B4-BE49-F238E27FC236}">
                <a16:creationId xmlns:a16="http://schemas.microsoft.com/office/drawing/2014/main" id="{192809F6-8079-43B1-9E4F-521BBBB91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E4C525-248B-40F2-910F-0615807C559B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5" name="Ograda noge 21">
            <a:extLst>
              <a:ext uri="{FF2B5EF4-FFF2-40B4-BE49-F238E27FC236}">
                <a16:creationId xmlns:a16="http://schemas.microsoft.com/office/drawing/2014/main" id="{B68F84D5-928D-45A1-B3E3-5E4AE0C52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17">
            <a:extLst>
              <a:ext uri="{FF2B5EF4-FFF2-40B4-BE49-F238E27FC236}">
                <a16:creationId xmlns:a16="http://schemas.microsoft.com/office/drawing/2014/main" id="{8734A71E-589E-421D-AE94-C15F0B97D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260820-C449-4D0C-9856-84EBDC1D53EB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762607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Ograda datuma 9">
            <a:extLst>
              <a:ext uri="{FF2B5EF4-FFF2-40B4-BE49-F238E27FC236}">
                <a16:creationId xmlns:a16="http://schemas.microsoft.com/office/drawing/2014/main" id="{6F321863-2054-4648-8AA5-AD4231144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8B3A03-9EA0-4F15-ACC5-4208E229AAA0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5" name="Ograda noge 21">
            <a:extLst>
              <a:ext uri="{FF2B5EF4-FFF2-40B4-BE49-F238E27FC236}">
                <a16:creationId xmlns:a16="http://schemas.microsoft.com/office/drawing/2014/main" id="{25AF82D9-4427-4A89-A73C-C1D4E7A64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17">
            <a:extLst>
              <a:ext uri="{FF2B5EF4-FFF2-40B4-BE49-F238E27FC236}">
                <a16:creationId xmlns:a16="http://schemas.microsoft.com/office/drawing/2014/main" id="{7B53D7DF-117F-4D06-BE75-FA6EB5B32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3C006E-6D67-42B4-BD19-832468CE9D16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178136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EF6611FE-F1B8-450B-8222-EEE35779F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071F41-5983-48E9-AB2C-F7EF46A43E5C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F31AF426-608C-4C0C-B321-0A903E777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B51301B8-F6EF-4239-A1B8-37AFAB48F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E9DD0299-8452-4A78-B418-290857AB8D63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2821040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5" name="Ograda datuma 9">
            <a:extLst>
              <a:ext uri="{FF2B5EF4-FFF2-40B4-BE49-F238E27FC236}">
                <a16:creationId xmlns:a16="http://schemas.microsoft.com/office/drawing/2014/main" id="{C3357A78-A5DC-4FE3-BEBD-C1C5A7A58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523A2-F312-4587-B22A-0AE95A891D19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6" name="Ograda noge 21">
            <a:extLst>
              <a:ext uri="{FF2B5EF4-FFF2-40B4-BE49-F238E27FC236}">
                <a16:creationId xmlns:a16="http://schemas.microsoft.com/office/drawing/2014/main" id="{6E7B904F-F522-49A8-8919-2F10008F8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17">
            <a:extLst>
              <a:ext uri="{FF2B5EF4-FFF2-40B4-BE49-F238E27FC236}">
                <a16:creationId xmlns:a16="http://schemas.microsoft.com/office/drawing/2014/main" id="{1A378311-D8A0-4562-B723-A86B174B9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A71114-3F1C-4B8F-9A7E-30168308D325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740032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5" name="Ograda vsebine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7" name="Ograda datuma 9">
            <a:extLst>
              <a:ext uri="{FF2B5EF4-FFF2-40B4-BE49-F238E27FC236}">
                <a16:creationId xmlns:a16="http://schemas.microsoft.com/office/drawing/2014/main" id="{423C8D32-70ED-4602-B81A-00112640B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C1EA3-0A5E-4D3E-96C0-C2CF68E406E8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8" name="Ograda noge 21">
            <a:extLst>
              <a:ext uri="{FF2B5EF4-FFF2-40B4-BE49-F238E27FC236}">
                <a16:creationId xmlns:a16="http://schemas.microsoft.com/office/drawing/2014/main" id="{9C855123-920F-4EE5-993E-C5FF2B735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Ograda številke diapozitiva 17">
            <a:extLst>
              <a:ext uri="{FF2B5EF4-FFF2-40B4-BE49-F238E27FC236}">
                <a16:creationId xmlns:a16="http://schemas.microsoft.com/office/drawing/2014/main" id="{EA314239-F8FE-400B-B7FD-99B20D30C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B7B965-AA65-450F-9A7D-EC34D7F7DCAD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157220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Ograda datuma 9">
            <a:extLst>
              <a:ext uri="{FF2B5EF4-FFF2-40B4-BE49-F238E27FC236}">
                <a16:creationId xmlns:a16="http://schemas.microsoft.com/office/drawing/2014/main" id="{BA30C0C2-F7AD-44C3-A4CD-3EE0F28F7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63D9ED-626C-44CF-B4E0-D9968E90ADC4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4" name="Ograda noge 21">
            <a:extLst>
              <a:ext uri="{FF2B5EF4-FFF2-40B4-BE49-F238E27FC236}">
                <a16:creationId xmlns:a16="http://schemas.microsoft.com/office/drawing/2014/main" id="{CEF63726-7ACC-47A0-8FDC-36A9A9C9C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Ograda številke diapozitiva 17">
            <a:extLst>
              <a:ext uri="{FF2B5EF4-FFF2-40B4-BE49-F238E27FC236}">
                <a16:creationId xmlns:a16="http://schemas.microsoft.com/office/drawing/2014/main" id="{3DF74C4C-8EDB-4321-AF5D-E69BD0161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893F15-3C59-4C37-BDB1-EF666AFDFC89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007626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9">
            <a:extLst>
              <a:ext uri="{FF2B5EF4-FFF2-40B4-BE49-F238E27FC236}">
                <a16:creationId xmlns:a16="http://schemas.microsoft.com/office/drawing/2014/main" id="{DF283A9E-8446-4B4A-BA7F-A77517212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6C96E-CDFE-4124-B35C-BDAA0FA5A921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3" name="Ograda noge 21">
            <a:extLst>
              <a:ext uri="{FF2B5EF4-FFF2-40B4-BE49-F238E27FC236}">
                <a16:creationId xmlns:a16="http://schemas.microsoft.com/office/drawing/2014/main" id="{CBD6CEFB-749F-4983-A1DA-660949242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Ograda številke diapozitiva 17">
            <a:extLst>
              <a:ext uri="{FF2B5EF4-FFF2-40B4-BE49-F238E27FC236}">
                <a16:creationId xmlns:a16="http://schemas.microsoft.com/office/drawing/2014/main" id="{3B2ADA2E-A00A-444C-9787-31FA318D3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E48C9D-8FAF-4051-A876-3DD4BF939F00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309484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5" name="Ograda datuma 9">
            <a:extLst>
              <a:ext uri="{FF2B5EF4-FFF2-40B4-BE49-F238E27FC236}">
                <a16:creationId xmlns:a16="http://schemas.microsoft.com/office/drawing/2014/main" id="{82913F21-E46E-4D3B-B9B3-90BD20738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16E68-ECAA-48B2-BE00-AEC509C9A5D7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6" name="Ograda noge 21">
            <a:extLst>
              <a:ext uri="{FF2B5EF4-FFF2-40B4-BE49-F238E27FC236}">
                <a16:creationId xmlns:a16="http://schemas.microsoft.com/office/drawing/2014/main" id="{AEA5B048-0688-44EA-A0C9-8C0A2351A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17">
            <a:extLst>
              <a:ext uri="{FF2B5EF4-FFF2-40B4-BE49-F238E27FC236}">
                <a16:creationId xmlns:a16="http://schemas.microsoft.com/office/drawing/2014/main" id="{E53C65D2-214A-49CE-AAEA-F4ECEB8D1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2B8DBC-A6D0-4F14-9D65-DC228894A2E2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365214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dreži in zaokroži en kot pravokotnika 13">
            <a:extLst>
              <a:ext uri="{FF2B5EF4-FFF2-40B4-BE49-F238E27FC236}">
                <a16:creationId xmlns:a16="http://schemas.microsoft.com/office/drawing/2014/main" id="{EE2F5BF4-AD33-4324-9091-A26C8F2954B0}"/>
              </a:ext>
            </a:extLst>
          </p:cNvPr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Pravokotni trikotnik 14">
            <a:extLst>
              <a:ext uri="{FF2B5EF4-FFF2-40B4-BE49-F238E27FC236}">
                <a16:creationId xmlns:a16="http://schemas.microsoft.com/office/drawing/2014/main" id="{03FE10AA-B643-4394-8D8E-9A4A4D0CD2BF}"/>
              </a:ext>
            </a:extLst>
          </p:cNvPr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Prostoročno 15">
            <a:extLst>
              <a:ext uri="{FF2B5EF4-FFF2-40B4-BE49-F238E27FC236}">
                <a16:creationId xmlns:a16="http://schemas.microsoft.com/office/drawing/2014/main" id="{D16C3BCF-56BE-437F-8B9C-EBF5D26FAC6F}"/>
              </a:ext>
            </a:extLst>
          </p:cNvPr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Prostoročno 16">
            <a:extLst>
              <a:ext uri="{FF2B5EF4-FFF2-40B4-BE49-F238E27FC236}">
                <a16:creationId xmlns:a16="http://schemas.microsoft.com/office/drawing/2014/main" id="{9C989D60-20A8-49C8-A826-E2C87AA9069A}"/>
              </a:ext>
            </a:extLst>
          </p:cNvPr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sl-SI" noProof="0"/>
              <a:t>Kliknite ikono, če želite dodati sliko</a:t>
            </a:r>
            <a:endParaRPr lang="en-US" noProof="0" dirty="0"/>
          </a:p>
        </p:txBody>
      </p:sp>
      <p:sp>
        <p:nvSpPr>
          <p:cNvPr id="9" name="Ograda datuma 4">
            <a:extLst>
              <a:ext uri="{FF2B5EF4-FFF2-40B4-BE49-F238E27FC236}">
                <a16:creationId xmlns:a16="http://schemas.microsoft.com/office/drawing/2014/main" id="{BE3C07D5-806E-40A2-B06D-A34A19905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E10EC-D4B4-40B0-89B6-6E80252B2148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10" name="Ograda noge 5">
            <a:extLst>
              <a:ext uri="{FF2B5EF4-FFF2-40B4-BE49-F238E27FC236}">
                <a16:creationId xmlns:a16="http://schemas.microsoft.com/office/drawing/2014/main" id="{A3E4242F-3E55-4609-8E3C-DF0AB21A8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1" name="Ograda številke diapozitiva 6">
            <a:extLst>
              <a:ext uri="{FF2B5EF4-FFF2-40B4-BE49-F238E27FC236}">
                <a16:creationId xmlns:a16="http://schemas.microsoft.com/office/drawing/2014/main" id="{C6E878F4-BAF2-40BC-B569-D9D563EB9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fld id="{48497118-12DF-467D-AF56-D8D84CCB6557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628578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ročno 6">
            <a:extLst>
              <a:ext uri="{FF2B5EF4-FFF2-40B4-BE49-F238E27FC236}">
                <a16:creationId xmlns:a16="http://schemas.microsoft.com/office/drawing/2014/main" id="{8F318250-24A9-48F0-B006-3714A5BC1EF7}"/>
              </a:ext>
            </a:extLst>
          </p:cNvPr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Prostoročno 7">
            <a:extLst>
              <a:ext uri="{FF2B5EF4-FFF2-40B4-BE49-F238E27FC236}">
                <a16:creationId xmlns:a16="http://schemas.microsoft.com/office/drawing/2014/main" id="{81052F6C-FDA8-47A2-9F92-6FE8B127C8D5}"/>
              </a:ext>
            </a:extLst>
          </p:cNvPr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Ograda naslova 8">
            <a:extLst>
              <a:ext uri="{FF2B5EF4-FFF2-40B4-BE49-F238E27FC236}">
                <a16:creationId xmlns:a16="http://schemas.microsoft.com/office/drawing/2014/main" id="{21EB58F7-5A75-4500-93FE-58628EBF854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Kliknite, če želite urediti slog naslova matrice</a:t>
            </a:r>
            <a:endParaRPr lang="en-US" altLang="sl-SI"/>
          </a:p>
        </p:txBody>
      </p:sp>
      <p:sp>
        <p:nvSpPr>
          <p:cNvPr id="1029" name="Ograda besedila 29">
            <a:extLst>
              <a:ext uri="{FF2B5EF4-FFF2-40B4-BE49-F238E27FC236}">
                <a16:creationId xmlns:a16="http://schemas.microsoft.com/office/drawing/2014/main" id="{265C1A94-8D60-4647-ACD6-374C1CCAB23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Kliknite, če želite urediti sloge besedila matrice</a:t>
            </a:r>
          </a:p>
          <a:p>
            <a:pPr lvl="1"/>
            <a:r>
              <a:rPr lang="sl-SI" altLang="sl-SI"/>
              <a:t>Druga raven</a:t>
            </a:r>
          </a:p>
          <a:p>
            <a:pPr lvl="2"/>
            <a:r>
              <a:rPr lang="sl-SI" altLang="sl-SI"/>
              <a:t>Tretja raven</a:t>
            </a:r>
          </a:p>
          <a:p>
            <a:pPr lvl="3"/>
            <a:r>
              <a:rPr lang="sl-SI" altLang="sl-SI"/>
              <a:t>Četrta raven</a:t>
            </a:r>
          </a:p>
          <a:p>
            <a:pPr lvl="4"/>
            <a:r>
              <a:rPr lang="sl-SI" altLang="sl-SI"/>
              <a:t>Peta raven</a:t>
            </a:r>
            <a:endParaRPr lang="en-US" altLang="sl-SI"/>
          </a:p>
        </p:txBody>
      </p:sp>
      <p:sp>
        <p:nvSpPr>
          <p:cNvPr id="10" name="Ograda datuma 9">
            <a:extLst>
              <a:ext uri="{FF2B5EF4-FFF2-40B4-BE49-F238E27FC236}">
                <a16:creationId xmlns:a16="http://schemas.microsoft.com/office/drawing/2014/main" id="{BF0945D7-540A-4545-BC32-D5053C3986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EAB3569-2C25-4599-88DB-975619BAFA01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22" name="Ograda noge 21">
            <a:extLst>
              <a:ext uri="{FF2B5EF4-FFF2-40B4-BE49-F238E27FC236}">
                <a16:creationId xmlns:a16="http://schemas.microsoft.com/office/drawing/2014/main" id="{9FD28117-1EC4-4508-A79E-98DDEAA424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8" name="Ograda številke diapozitiva 17">
            <a:extLst>
              <a:ext uri="{FF2B5EF4-FFF2-40B4-BE49-F238E27FC236}">
                <a16:creationId xmlns:a16="http://schemas.microsoft.com/office/drawing/2014/main" id="{3491A5D9-0FB1-4C0F-AC39-064BC1D21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45C75"/>
                </a:solidFill>
              </a:defRPr>
            </a:lvl1pPr>
          </a:lstStyle>
          <a:p>
            <a:fld id="{67A75541-D9DC-4D9E-A163-0D39EE07D890}" type="slidenum">
              <a:rPr lang="sl-SI" altLang="sl-SI"/>
              <a:pPr/>
              <a:t>‹#›</a:t>
            </a:fld>
            <a:endParaRPr lang="sl-SI" altLang="sl-SI"/>
          </a:p>
        </p:txBody>
      </p:sp>
      <p:grpSp>
        <p:nvGrpSpPr>
          <p:cNvPr id="1033" name="Skupina 1">
            <a:extLst>
              <a:ext uri="{FF2B5EF4-FFF2-40B4-BE49-F238E27FC236}">
                <a16:creationId xmlns:a16="http://schemas.microsoft.com/office/drawing/2014/main" id="{7C062B07-C585-4832-A5C8-BAEB60CD886A}"/>
              </a:ext>
            </a:extLst>
          </p:cNvPr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Prostoročno 11">
              <a:extLst>
                <a:ext uri="{FF2B5EF4-FFF2-40B4-BE49-F238E27FC236}">
                  <a16:creationId xmlns:a16="http://schemas.microsoft.com/office/drawing/2014/main" id="{F001D8FE-EFB4-4491-9CAB-6E303675C876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Prostoročno 12">
              <a:extLst>
                <a:ext uri="{FF2B5EF4-FFF2-40B4-BE49-F238E27FC236}">
                  <a16:creationId xmlns:a16="http://schemas.microsoft.com/office/drawing/2014/main" id="{03E12E3D-FBF3-4145-92FF-E3D57D8E209F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7" r:id="rId2"/>
    <p:sldLayoutId id="2147483696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7" r:id="rId9"/>
    <p:sldLayoutId id="2147483693" r:id="rId10"/>
    <p:sldLayoutId id="2147483694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D:\ibiza.png">
            <a:extLst>
              <a:ext uri="{FF2B5EF4-FFF2-40B4-BE49-F238E27FC236}">
                <a16:creationId xmlns:a16="http://schemas.microsoft.com/office/drawing/2014/main" id="{B572F5B9-EC65-4768-94A5-0E5B7A0AB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213"/>
            <a:ext cx="9169400" cy="515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776104D5-A954-435E-BC4C-318E5DB7B4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552" y="3501008"/>
            <a:ext cx="7851648" cy="1121296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br>
              <a:rPr lang="sl-SI" sz="20000" b="0" dirty="0">
                <a:latin typeface="Organic Fear" pitchFamily="50" charset="0"/>
                <a:ea typeface="Adobe Gothic Std B" pitchFamily="34" charset="-128"/>
              </a:rPr>
            </a:br>
            <a:br>
              <a:rPr lang="sl-SI" sz="20000" b="0" dirty="0">
                <a:latin typeface="Organic Fear" pitchFamily="50" charset="0"/>
                <a:ea typeface="Adobe Gothic Std B" pitchFamily="34" charset="-128"/>
              </a:rPr>
            </a:br>
            <a:r>
              <a:rPr lang="sl-SI" sz="27000" b="0" dirty="0">
                <a:latin typeface="Organic Fear" pitchFamily="50" charset="0"/>
                <a:ea typeface="Adobe Gothic Std B" pitchFamily="34" charset="-128"/>
              </a:rPr>
              <a:t>IBIZA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6513362-5F50-48BC-92E1-50B31598AF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9750" y="3933825"/>
            <a:ext cx="7854950" cy="631825"/>
          </a:xfrm>
        </p:spPr>
        <p:txBody>
          <a:bodyPr>
            <a:normAutofit/>
          </a:bodyPr>
          <a:lstStyle/>
          <a:p>
            <a:pPr marR="0" algn="ctr"/>
            <a:r>
              <a:rPr lang="sl-SI" altLang="sl-SI" sz="1600">
                <a:solidFill>
                  <a:srgbClr val="5EF0F7"/>
                </a:solidFill>
                <a:latin typeface="Century Gothic" panose="020B050202020202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C85895B-0536-4804-95A8-33058AD2A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Šport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F147F1BF-5422-42E7-B010-0D0BCCFBA9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/>
              <a:t>Številni vodni športi (surfanje, potapljanje, jadranje…)</a:t>
            </a:r>
          </a:p>
          <a:p>
            <a:r>
              <a:rPr lang="sl-SI" altLang="sl-SI"/>
              <a:t>Veliko izposojevalnic vsakovrstne opreme za te športe.</a:t>
            </a:r>
          </a:p>
          <a:p>
            <a:r>
              <a:rPr lang="sl-SI" altLang="sl-SI"/>
              <a:t>Okolica v okoli San jose-ja primerna za pohodništvo.</a:t>
            </a:r>
          </a:p>
          <a:p>
            <a:r>
              <a:rPr lang="sl-SI" altLang="sl-SI"/>
              <a:t>Otok Fermentera si je najugodneje ogledati s kolesom.</a:t>
            </a:r>
          </a:p>
          <a:p>
            <a:r>
              <a:rPr lang="sl-SI" altLang="sl-SI"/>
              <a:t>Ogled otoka možen tudi iz balona.</a:t>
            </a:r>
          </a:p>
          <a:p>
            <a:r>
              <a:rPr lang="sl-SI" altLang="sl-SI"/>
              <a:t>Po športnih aktivnostih pa se lahko sprostite v številnih Wellness programih, od Spa, saune, aromaterapije, masaže…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D:\slika4.png">
            <a:extLst>
              <a:ext uri="{FF2B5EF4-FFF2-40B4-BE49-F238E27FC236}">
                <a16:creationId xmlns:a16="http://schemas.microsoft.com/office/drawing/2014/main" id="{E1A129FB-98E4-43A6-96CA-E4A3F183D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476250"/>
            <a:ext cx="9183688" cy="614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9662C5A-1516-434D-9E95-1F76327ED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Promet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74A8AD3E-B303-4CF1-A613-4A025E4190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/>
              <a:t>Bus-linije po skoraj vseh naseljih.</a:t>
            </a:r>
          </a:p>
          <a:p>
            <a:r>
              <a:rPr lang="sl-SI" altLang="sl-SI"/>
              <a:t>Vožnja je poceni.</a:t>
            </a:r>
          </a:p>
          <a:p>
            <a:r>
              <a:rPr lang="sl-SI" altLang="sl-SI"/>
              <a:t>Med sezono potekajo različne diskoteka-bus-linije.</a:t>
            </a:r>
          </a:p>
          <a:p>
            <a:r>
              <a:rPr lang="sl-SI" altLang="sl-SI"/>
              <a:t>Možna izposoja vozil (od 21 let dalje).</a:t>
            </a:r>
          </a:p>
          <a:p>
            <a:r>
              <a:rPr lang="sl-SI" altLang="sl-SI"/>
              <a:t>Večji kraji imajo tudi postajališča za taxi(v manjših krajih si ga morate naročiti v naprej).</a:t>
            </a:r>
          </a:p>
          <a:p>
            <a:r>
              <a:rPr lang="sl-SI" altLang="sl-SI"/>
              <a:t>Otok je razdeljen v cone.</a:t>
            </a:r>
          </a:p>
          <a:p>
            <a:r>
              <a:rPr lang="sl-SI" altLang="sl-SI"/>
              <a:t>Taxi-avto je prepoznaven po svojih zelenih črtah na strehi.</a:t>
            </a:r>
          </a:p>
          <a:p>
            <a:endParaRPr lang="sl-SI" altLang="sl-SI"/>
          </a:p>
          <a:p>
            <a:endParaRPr lang="sl-SI" altLang="sl-SI"/>
          </a:p>
          <a:p>
            <a:endParaRPr lang="sl-SI" altLang="sl-SI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slika7.png">
            <a:extLst>
              <a:ext uri="{FF2B5EF4-FFF2-40B4-BE49-F238E27FC236}">
                <a16:creationId xmlns:a16="http://schemas.microsoft.com/office/drawing/2014/main" id="{FA269494-CB7D-4FCD-BFD6-891A6B263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-100013"/>
            <a:ext cx="8556625" cy="675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0C97ABE0-4603-490C-9C88-4CE9CEBA0B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836613"/>
            <a:ext cx="37449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r>
              <a:rPr lang="sl-SI" altLang="sl-SI"/>
              <a:t>DISKO-BUS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06C2AD5-6EDA-4864-B3E4-EE9762415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Prazniki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361561BE-6F93-4742-9D55-D685009C73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/>
              <a:t>Številni tradicionalni narodni prazniki (praznovanja na čast svetnikov).</a:t>
            </a:r>
          </a:p>
          <a:p>
            <a:r>
              <a:rPr lang="sl-SI" altLang="sl-SI"/>
              <a:t>Spomladanski festival (februar, marec).</a:t>
            </a:r>
          </a:p>
          <a:p>
            <a:r>
              <a:rPr lang="sl-SI" altLang="sl-SI"/>
              <a:t>Poletni “Musikfestival” na disko-otoku.</a:t>
            </a:r>
          </a:p>
          <a:p>
            <a:r>
              <a:rPr lang="sl-SI" altLang="sl-SI"/>
              <a:t>Jazz festival in festival klasične glasbe (zelo priljubljena).</a:t>
            </a:r>
          </a:p>
          <a:p>
            <a:r>
              <a:rPr lang="sl-SI" altLang="sl-SI"/>
              <a:t>Zadnji konec tedna v maju- folklorni praznik</a:t>
            </a:r>
          </a:p>
          <a:p>
            <a:r>
              <a:rPr lang="sl-SI" altLang="sl-SI"/>
              <a:t>Praktično se na otoku vse leto na trgih veseli, pleše, poje, smeji, dobro je in pije.</a:t>
            </a:r>
          </a:p>
          <a:p>
            <a:endParaRPr lang="sl-SI" altLang="sl-SI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slika6.png">
            <a:extLst>
              <a:ext uri="{FF2B5EF4-FFF2-40B4-BE49-F238E27FC236}">
                <a16:creationId xmlns:a16="http://schemas.microsoft.com/office/drawing/2014/main" id="{CB8AD1EE-9E29-47D6-93DC-2E4953E00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80975"/>
            <a:ext cx="8509000" cy="667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F911AE1-5039-4F27-910C-02B7D0752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Diskoteke - Mesta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3D479CFC-E4A0-40EB-B6E3-2F0880A44D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/>
              <a:t>Ibiza – Otok kjer čas ne obstaja.</a:t>
            </a:r>
          </a:p>
          <a:p>
            <a:r>
              <a:rPr lang="sl-SI" altLang="sl-SI"/>
              <a:t>Znana je predvsem po nočnem življenju.</a:t>
            </a:r>
          </a:p>
          <a:p>
            <a:r>
              <a:rPr lang="sl-SI" altLang="sl-SI"/>
              <a:t>Najbolj živahni kraji na Ibizi : Playa de n Bossa, Talamanca in Figuertas.</a:t>
            </a:r>
          </a:p>
          <a:p>
            <a:r>
              <a:rPr lang="sl-SI" altLang="sl-SI"/>
              <a:t>Najbolj znamenite diskoteke : Pacha(smer Talamanca), Amnesia in Privilege, ki sta oddaljeni od centra mesta 10 km.</a:t>
            </a:r>
          </a:p>
          <a:p>
            <a:r>
              <a:rPr lang="sl-SI" altLang="sl-SI"/>
              <a:t>Figuertas je iz mesta oddaljen 1km (dva peščena zaliva, prijetna promenada).</a:t>
            </a:r>
          </a:p>
          <a:p>
            <a:pPr>
              <a:buFont typeface="Wingdings 2" panose="05020102010507070707" pitchFamily="18" charset="2"/>
              <a:buNone/>
            </a:pPr>
            <a:endParaRPr lang="sl-SI" altLang="sl-SI"/>
          </a:p>
          <a:p>
            <a:endParaRPr lang="sl-SI" altLang="sl-SI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:\slika10.png">
            <a:extLst>
              <a:ext uri="{FF2B5EF4-FFF2-40B4-BE49-F238E27FC236}">
                <a16:creationId xmlns:a16="http://schemas.microsoft.com/office/drawing/2014/main" id="{55513242-F42E-4895-904E-5A68EEA94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-366713"/>
            <a:ext cx="8459788" cy="722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5AA4C33D-6439-457B-BC9A-579A8CDB2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971550"/>
            <a:ext cx="33131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r>
              <a:rPr lang="sl-SI" altLang="sl-SI"/>
              <a:t>DISKOTEGA PRIVILEGE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>
            <a:extLst>
              <a:ext uri="{FF2B5EF4-FFF2-40B4-BE49-F238E27FC236}">
                <a16:creationId xmlns:a16="http://schemas.microsoft.com/office/drawing/2014/main" id="{B36EC3DC-050C-4FAB-94B6-AC7222B6AC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981075"/>
            <a:ext cx="8229600" cy="5472113"/>
          </a:xfrm>
        </p:spPr>
        <p:txBody>
          <a:bodyPr>
            <a:normAutofit fontScale="92500"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sl-SI" dirty="0"/>
              <a:t>AMNESIA – prva “open-</a:t>
            </a:r>
            <a:r>
              <a:rPr lang="sl-SI" dirty="0" err="1"/>
              <a:t>air</a:t>
            </a:r>
            <a:r>
              <a:rPr lang="sl-SI" dirty="0"/>
              <a:t>” diskoteka na Ibizi, perfekten </a:t>
            </a:r>
            <a:r>
              <a:rPr lang="sl-SI" dirty="0" err="1"/>
              <a:t>personal</a:t>
            </a:r>
            <a:r>
              <a:rPr lang="sl-SI" dirty="0"/>
              <a:t>. Vstopnina 30-50€. Cene pijač so zasoljene (Vodka-</a:t>
            </a:r>
            <a:r>
              <a:rPr lang="sl-SI" dirty="0" err="1"/>
              <a:t>Lemon</a:t>
            </a:r>
            <a:r>
              <a:rPr lang="sl-SI" dirty="0"/>
              <a:t> 10 €, pivo 8€). Ob predložitvi </a:t>
            </a:r>
            <a:r>
              <a:rPr lang="sl-SI" dirty="0" err="1"/>
              <a:t>flyjerja</a:t>
            </a:r>
            <a:r>
              <a:rPr lang="sl-SI" dirty="0"/>
              <a:t> veljajo nižje cene.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sl-SI" dirty="0"/>
              <a:t>PACHA – prva odprta diskoteka(1973). Sprejme 3000 ljudi. Vstopnina 30 – 60€. Cene iste kot v </a:t>
            </a:r>
            <a:r>
              <a:rPr lang="sl-SI" dirty="0" err="1"/>
              <a:t>Amnesii</a:t>
            </a:r>
            <a:r>
              <a:rPr lang="sl-SI" dirty="0"/>
              <a:t>. Število obiskovalcev je omejeno, zato je vstopnice potrebno kupiti vnaprej. Po svetu je več kot 70 </a:t>
            </a:r>
            <a:r>
              <a:rPr lang="sl-SI" dirty="0" err="1"/>
              <a:t>Pacha</a:t>
            </a:r>
            <a:r>
              <a:rPr lang="sl-SI" dirty="0"/>
              <a:t> diskotek.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sl-SI" dirty="0"/>
              <a:t>PRIVILEGE : eden izmed pravih Ibiza klubov, prvi na svetu z bazenom. Sprejme 10.000 obiskovalcev. Vstopnina 30-60€. Pijače za 2€ dražje kot v prvih dveh diskotekah.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sl-SI" dirty="0"/>
              <a:t>SPACE :  prvi “</a:t>
            </a:r>
            <a:r>
              <a:rPr lang="sl-SI" dirty="0" err="1"/>
              <a:t>after</a:t>
            </a:r>
            <a:r>
              <a:rPr lang="sl-SI" dirty="0"/>
              <a:t>-</a:t>
            </a:r>
            <a:r>
              <a:rPr lang="sl-SI" dirty="0" err="1"/>
              <a:t>hour</a:t>
            </a:r>
            <a:r>
              <a:rPr lang="sl-SI" dirty="0"/>
              <a:t>”, odprt leta 1988, lociran na </a:t>
            </a:r>
            <a:r>
              <a:rPr lang="sl-SI" dirty="0" err="1"/>
              <a:t>Playa</a:t>
            </a:r>
            <a:r>
              <a:rPr lang="sl-SI" dirty="0"/>
              <a:t> d`en </a:t>
            </a:r>
            <a:r>
              <a:rPr lang="sl-SI" dirty="0" err="1"/>
              <a:t>Bossa</a:t>
            </a:r>
            <a:r>
              <a:rPr lang="sl-SI" dirty="0"/>
              <a:t>. Vstopnina 30-60€. 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D:\slika9.png">
            <a:extLst>
              <a:ext uri="{FF2B5EF4-FFF2-40B4-BE49-F238E27FC236}">
                <a16:creationId xmlns:a16="http://schemas.microsoft.com/office/drawing/2014/main" id="{4D75FF37-6EF6-49E2-B9B8-81444A50B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75"/>
            <a:ext cx="9144000" cy="696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6734D71E-DD30-4191-BDA9-75562B745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052513"/>
            <a:ext cx="38877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r>
              <a:rPr lang="sl-SI" altLang="sl-SI"/>
              <a:t>DISKOTEKA AMNESIA</a:t>
            </a:r>
          </a:p>
        </p:txBody>
      </p:sp>
      <p:pic>
        <p:nvPicPr>
          <p:cNvPr id="1026" name="Picture 2" descr="D:\slika18.png">
            <a:extLst>
              <a:ext uri="{FF2B5EF4-FFF2-40B4-BE49-F238E27FC236}">
                <a16:creationId xmlns:a16="http://schemas.microsoft.com/office/drawing/2014/main" id="{C7C7679C-F4A3-4D1B-9297-2C78EE3B4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-387350"/>
            <a:ext cx="8605837" cy="743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11C7BC6A-4BC0-405A-AEB7-9454254089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052513"/>
            <a:ext cx="2663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r>
              <a:rPr lang="sl-SI" altLang="sl-SI"/>
              <a:t>DISKOTEKA PACHA</a:t>
            </a:r>
          </a:p>
        </p:txBody>
      </p:sp>
      <p:pic>
        <p:nvPicPr>
          <p:cNvPr id="1027" name="Picture 3" descr="D:\slika16.png">
            <a:extLst>
              <a:ext uri="{FF2B5EF4-FFF2-40B4-BE49-F238E27FC236}">
                <a16:creationId xmlns:a16="http://schemas.microsoft.com/office/drawing/2014/main" id="{06929180-2755-4E2C-9CF9-A1A8E4105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-458788"/>
            <a:ext cx="9104312" cy="7245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18E69273-61B9-4383-A6C5-6463089DB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052513"/>
            <a:ext cx="30241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r>
              <a:rPr lang="sl-SI" altLang="sl-SI"/>
              <a:t>DISKOTEKA SPACE</a:t>
            </a:r>
          </a:p>
        </p:txBody>
      </p:sp>
      <p:pic>
        <p:nvPicPr>
          <p:cNvPr id="1028" name="Picture 4" descr="D:\slika19.png">
            <a:extLst>
              <a:ext uri="{FF2B5EF4-FFF2-40B4-BE49-F238E27FC236}">
                <a16:creationId xmlns:a16="http://schemas.microsoft.com/office/drawing/2014/main" id="{1845E5BC-E014-413F-91A3-1367191F7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313" y="115888"/>
            <a:ext cx="10526713" cy="820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id="{51C1215B-5931-44D8-934C-D28598E509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052513"/>
            <a:ext cx="2808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r>
              <a:rPr lang="sl-SI" altLang="sl-SI"/>
              <a:t>DISKOTEKA PRIVILEGE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xit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5" grpId="0"/>
      <p:bldP spid="5" grpId="1"/>
      <p:bldP spid="7" grpId="0"/>
      <p:bldP spid="7" grpId="1"/>
      <p:bldP spid="9" grpId="0"/>
      <p:bldP spid="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>
            <a:extLst>
              <a:ext uri="{FF2B5EF4-FFF2-40B4-BE49-F238E27FC236}">
                <a16:creationId xmlns:a16="http://schemas.microsoft.com/office/drawing/2014/main" id="{107A6286-405E-494D-9CB9-30B25478F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052513"/>
            <a:ext cx="8229600" cy="5545137"/>
          </a:xfrm>
        </p:spPr>
        <p:txBody>
          <a:bodyPr/>
          <a:lstStyle/>
          <a:p>
            <a:r>
              <a:rPr lang="sl-SI" altLang="sl-SI"/>
              <a:t>K</a:t>
            </a:r>
            <a:r>
              <a:rPr lang="pt-BR" altLang="sl-SI"/>
              <a:t>atalonsko </a:t>
            </a:r>
            <a:r>
              <a:rPr lang="pt-BR" altLang="sl-SI" i="1"/>
              <a:t>Vila d'Eivissa</a:t>
            </a:r>
            <a:r>
              <a:rPr lang="pt-BR" altLang="sl-SI"/>
              <a:t> ali samo </a:t>
            </a:r>
            <a:r>
              <a:rPr lang="pt-BR" altLang="sl-SI" i="1"/>
              <a:t>Vila</a:t>
            </a:r>
            <a:r>
              <a:rPr lang="sl-SI" altLang="sl-SI" i="1"/>
              <a:t>.</a:t>
            </a:r>
            <a:endParaRPr lang="sl-SI" altLang="sl-SI"/>
          </a:p>
          <a:p>
            <a:r>
              <a:rPr lang="sl-SI" altLang="sl-SI"/>
              <a:t>Otok leži v sredozemlju</a:t>
            </a:r>
          </a:p>
          <a:p>
            <a:r>
              <a:rPr lang="sl-SI" altLang="sl-SI"/>
              <a:t>Oddaljen je  približno 80 km od Španske obale.</a:t>
            </a:r>
          </a:p>
          <a:p>
            <a:r>
              <a:rPr lang="sl-SI" altLang="sl-SI"/>
              <a:t>Meri 571,6 km</a:t>
            </a:r>
            <a:r>
              <a:rPr lang="sl-SI" altLang="sl-SI" baseline="30000"/>
              <a:t>2</a:t>
            </a:r>
            <a:r>
              <a:rPr lang="sl-SI" altLang="sl-SI"/>
              <a:t> in se ponaša z 210 km dolgo obalo</a:t>
            </a:r>
            <a:endParaRPr lang="sl-SI" altLang="sl-SI" baseline="30000"/>
          </a:p>
          <a:p>
            <a:r>
              <a:rPr lang="sl-SI" altLang="sl-SI"/>
              <a:t>Šteje  132.637 prebivalcev(podatek iz leta 2010).</a:t>
            </a:r>
          </a:p>
          <a:p>
            <a:r>
              <a:rPr lang="sl-SI" altLang="sl-SI"/>
              <a:t>Jezik je večinoma španski(oz. castellano).</a:t>
            </a:r>
          </a:p>
          <a:p>
            <a:r>
              <a:rPr lang="sl-SI" altLang="sl-SI"/>
              <a:t>Največja mesta :Ibiza(tudi glavno mesto), Santa  Eularia des Riu in Sant Antoni de Portmany.</a:t>
            </a:r>
          </a:p>
          <a:p>
            <a:r>
              <a:rPr lang="sl-SI" altLang="sl-SI"/>
              <a:t>Najvišja točka se nahaja na 475 metrih nadmorske višine in se imenuje Sa Talaiassa.</a:t>
            </a:r>
          </a:p>
          <a:p>
            <a:endParaRPr lang="sl-SI" altLang="sl-SI"/>
          </a:p>
          <a:p>
            <a:endParaRPr lang="sl-SI" altLang="sl-SI"/>
          </a:p>
          <a:p>
            <a:endParaRPr lang="sl-SI" altLang="sl-SI"/>
          </a:p>
          <a:p>
            <a:endParaRPr lang="sl-SI" altLang="sl-SI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>
            <a:extLst>
              <a:ext uri="{FF2B5EF4-FFF2-40B4-BE49-F238E27FC236}">
                <a16:creationId xmlns:a16="http://schemas.microsoft.com/office/drawing/2014/main" id="{E1065453-1423-49ED-BF25-FE6210C3B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981075"/>
            <a:ext cx="8229600" cy="5543550"/>
          </a:xfrm>
        </p:spPr>
        <p:txBody>
          <a:bodyPr/>
          <a:lstStyle/>
          <a:p>
            <a:r>
              <a:rPr lang="sl-SI" altLang="sl-SI" b="1"/>
              <a:t>SANTA EULALIA </a:t>
            </a:r>
            <a:r>
              <a:rPr lang="sl-SI" altLang="sl-SI"/>
              <a:t>– 10.000 prebivalcev. Tretje največje mesto. Leži na vzhodni obali otoka. Najlepše plaže na otoku. Hippie trga – Es Cana in San Carlos.</a:t>
            </a:r>
          </a:p>
          <a:p>
            <a:r>
              <a:rPr lang="sl-SI" altLang="sl-SI" b="1"/>
              <a:t>BAHIA DE SAN ANTONIO </a:t>
            </a:r>
            <a:r>
              <a:rPr lang="sl-SI" altLang="sl-SI"/>
              <a:t>– Drugo največje mesto. Turistične dejavnosti. Številne trgovine, kavarne, bari ter dve najbolj znani diskoteki na Ibizi. Čudoviti zalivi, peščene plaže..</a:t>
            </a:r>
          </a:p>
          <a:p>
            <a:r>
              <a:rPr lang="sl-SI" altLang="sl-SI" b="1"/>
              <a:t>FORMENTERA </a:t>
            </a:r>
            <a:r>
              <a:rPr lang="sl-SI" altLang="sl-SI"/>
              <a:t>– otok od Ibize oddaljen eno uro vožnje z ladjico. Raj neskončne obale z mogočnimi sipinami in turkizno modrim morjem. Playa Mitjorn – znana kot čudežna peščena plaža. Pinijevi  gozdovi – številni počitniški objekti, penzioni, bungalovi, majhne restavracije, kioski s pijačo.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D:\slika8.png">
            <a:extLst>
              <a:ext uri="{FF2B5EF4-FFF2-40B4-BE49-F238E27FC236}">
                <a16:creationId xmlns:a16="http://schemas.microsoft.com/office/drawing/2014/main" id="{93CCDFEE-580C-4A58-B297-D43F950BA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-198438"/>
            <a:ext cx="8531225" cy="705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61735150-AF17-4E3D-B4A7-3E82DB5027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981075"/>
            <a:ext cx="43926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r>
              <a:rPr lang="sl-SI" altLang="sl-SI"/>
              <a:t>FORMENTERA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651AC8F-01C9-4C3C-8AF8-2FD66F36A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Viri : 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F07E6082-5214-4693-AB9C-2B0C7DE8E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http://www.odklop.com/index.php?st=ibz&amp;kam=IBZ</a:t>
            </a:r>
            <a:endParaRPr lang="sl-SI" dirty="0"/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sl-SI" dirty="0">
                <a:solidFill>
                  <a:schemeClr val="accent1"/>
                </a:solidFill>
              </a:rPr>
              <a:t>http://www.trivago.si/mesto-ibiza-31657/znamenitosti/x25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sl-SI" dirty="0">
                <a:solidFill>
                  <a:schemeClr val="accent1"/>
                </a:solidFill>
              </a:rPr>
              <a:t>http://www.siol.net/trendi/potovanja/potopisi/2010/12/ibiza_otok_ekstravagance.aspx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sl-SI" dirty="0">
                <a:solidFill>
                  <a:schemeClr val="accent1"/>
                </a:solidFill>
              </a:rPr>
              <a:t>http://en.wikipedia.org/wiki/Ibiza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sl-SI" dirty="0">
                <a:solidFill>
                  <a:schemeClr val="accent1"/>
                </a:solidFill>
              </a:rPr>
              <a:t>http://www.resortworld.com/?sub=view&amp;resort=ibiza-isla-ferradura-1081#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sl-SI" dirty="0">
                <a:solidFill>
                  <a:schemeClr val="accent1"/>
                </a:solidFill>
              </a:rPr>
              <a:t>http://www.superbwallpapers.com/world/tossa-de-mar-10295/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 descr="D:\slika17.png">
            <a:extLst>
              <a:ext uri="{FF2B5EF4-FFF2-40B4-BE49-F238E27FC236}">
                <a16:creationId xmlns:a16="http://schemas.microsoft.com/office/drawing/2014/main" id="{9F85968A-AEFE-4D13-BD46-FFF4217DF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260350"/>
            <a:ext cx="9896476" cy="654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slika1.png">
            <a:extLst>
              <a:ext uri="{FF2B5EF4-FFF2-40B4-BE49-F238E27FC236}">
                <a16:creationId xmlns:a16="http://schemas.microsoft.com/office/drawing/2014/main" id="{403E4D92-8293-434B-A126-9582C2A3D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-84138"/>
            <a:ext cx="8496300" cy="694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CFA6B27B-6AA7-422A-B9D3-ECEC40D131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836613"/>
            <a:ext cx="2879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r>
              <a:rPr lang="sl-SI" altLang="sl-SI"/>
              <a:t>TOSSA DE MAR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C0CA12A-F444-4CD4-804C-E43C7ED39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Zgodovina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4E343F4B-3788-4ECC-9B7D-AE9E3BE036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/>
              <a:t>Naseljenost že pred 3000 leti p.n.š.</a:t>
            </a:r>
          </a:p>
          <a:p>
            <a:r>
              <a:rPr lang="sl-SI" altLang="sl-SI"/>
              <a:t>Otok je bil last kralja Jakoba I. (1235)</a:t>
            </a:r>
          </a:p>
          <a:p>
            <a:r>
              <a:rPr lang="sl-SI" altLang="sl-SI"/>
              <a:t>Otok dobi svojo samoupravo (1715)</a:t>
            </a:r>
          </a:p>
          <a:p>
            <a:r>
              <a:rPr lang="sl-SI" altLang="sl-SI"/>
              <a:t>Je bilo zatočišče umetnikov in slavnih (1950)</a:t>
            </a:r>
          </a:p>
          <a:p>
            <a:r>
              <a:rPr lang="sl-SI" altLang="sl-SI"/>
              <a:t>Prirejanje predhodnih Rave partijev(Hipiji, 1960)</a:t>
            </a:r>
          </a:p>
          <a:p>
            <a:r>
              <a:rPr lang="sl-SI" altLang="sl-SI"/>
              <a:t>Prihod demokracija (1970)</a:t>
            </a:r>
          </a:p>
          <a:p>
            <a:endParaRPr lang="sl-SI" altLang="sl-SI"/>
          </a:p>
          <a:p>
            <a:endParaRPr lang="sl-SI" altLang="sl-SI"/>
          </a:p>
          <a:p>
            <a:endParaRPr lang="sl-SI" altLang="sl-SI"/>
          </a:p>
          <a:p>
            <a:endParaRPr lang="sl-SI" altLang="sl-SI"/>
          </a:p>
          <a:p>
            <a:endParaRPr lang="sl-SI" altLang="sl-SI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3" name="Picture 9" descr="D:\slika16.png">
            <a:extLst>
              <a:ext uri="{FF2B5EF4-FFF2-40B4-BE49-F238E27FC236}">
                <a16:creationId xmlns:a16="http://schemas.microsoft.com/office/drawing/2014/main" id="{38FDCFCB-3399-4142-BF0D-99F7E4051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2349500"/>
            <a:ext cx="8185150" cy="547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7" descr="D:\slika14.png">
            <a:extLst>
              <a:ext uri="{FF2B5EF4-FFF2-40B4-BE49-F238E27FC236}">
                <a16:creationId xmlns:a16="http://schemas.microsoft.com/office/drawing/2014/main" id="{1B388BCC-1F22-4973-BF46-419281931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557338"/>
            <a:ext cx="9432925" cy="631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 descr="D:\slika13.png">
            <a:extLst>
              <a:ext uri="{FF2B5EF4-FFF2-40B4-BE49-F238E27FC236}">
                <a16:creationId xmlns:a16="http://schemas.microsoft.com/office/drawing/2014/main" id="{B89737CD-104A-4F84-B4FB-58BCFF399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338" y="1700213"/>
            <a:ext cx="7923212" cy="530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 descr="D:\slika 15.png">
            <a:extLst>
              <a:ext uri="{FF2B5EF4-FFF2-40B4-BE49-F238E27FC236}">
                <a16:creationId xmlns:a16="http://schemas.microsoft.com/office/drawing/2014/main" id="{09A183EA-0C86-408F-AD49-D5DE71CCC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916113"/>
            <a:ext cx="8113712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2" descr="D:\slika11.png">
            <a:extLst>
              <a:ext uri="{FF2B5EF4-FFF2-40B4-BE49-F238E27FC236}">
                <a16:creationId xmlns:a16="http://schemas.microsoft.com/office/drawing/2014/main" id="{9F2E988D-7B9D-4AF8-8C24-302932D30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438" y="-171450"/>
            <a:ext cx="8826500" cy="590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 descr="D:\slika12.png">
            <a:extLst>
              <a:ext uri="{FF2B5EF4-FFF2-40B4-BE49-F238E27FC236}">
                <a16:creationId xmlns:a16="http://schemas.microsoft.com/office/drawing/2014/main" id="{E7BD9BC7-FEE1-44B0-A55F-44AD5AB56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908050"/>
            <a:ext cx="8715375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0F42E342-3FC6-41FA-B8DF-95C48BD49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Nekaj znamenitosti 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58F22B40-5D24-4E61-A45F-CBB874A529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/>
              <a:t>Mestne četrti, Dalt Vila</a:t>
            </a:r>
          </a:p>
          <a:p>
            <a:r>
              <a:rPr lang="sl-SI" altLang="sl-SI"/>
              <a:t>Zgodovinski spomenik, Estatua de Guillem</a:t>
            </a:r>
          </a:p>
          <a:p>
            <a:r>
              <a:rPr lang="sl-SI" altLang="sl-SI"/>
              <a:t>Park/botanični vrt Plaza del Parc</a:t>
            </a:r>
          </a:p>
          <a:p>
            <a:r>
              <a:rPr lang="sl-SI" altLang="sl-SI"/>
              <a:t>Dvorec Baluard De Sant Jaume</a:t>
            </a:r>
          </a:p>
          <a:p>
            <a:r>
              <a:rPr lang="sl-SI" altLang="sl-SI"/>
              <a:t>Puerto Deportivo Ibiza Nueva</a:t>
            </a:r>
          </a:p>
          <a:p>
            <a:r>
              <a:rPr lang="sl-SI" altLang="sl-SI"/>
              <a:t>Samostan Esglesia del Convent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00" decel="100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decel="100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900" decel="100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900" decel="100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2233071-861E-4745-BD93-4B48B1078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Podnebje ter klima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63B949E8-A8EC-46A1-B565-93755B1EB9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sl-SI" dirty="0"/>
              <a:t>Klima je nadvse prijetna.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sl-SI" dirty="0"/>
              <a:t>300 sončnih dni na leto.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sl-SI" dirty="0"/>
              <a:t>Zimska temperatura redko pod 6°C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sl-SI" dirty="0"/>
              <a:t>Poletna temperatura se giblje od 30° do 35° C.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sl-SI" dirty="0"/>
              <a:t>Med majem in novembrom prijetne kopalne temperature.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sl-SI" dirty="0"/>
              <a:t>Najboljši meseci za potovanja na Ibizo so od maja do oktobra. 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sl-SI" dirty="0"/>
              <a:t>Otok je spomladi obarvan s pisanimi in cvetnimi odtenki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D:\slika2.png">
            <a:extLst>
              <a:ext uri="{FF2B5EF4-FFF2-40B4-BE49-F238E27FC236}">
                <a16:creationId xmlns:a16="http://schemas.microsoft.com/office/drawing/2014/main" id="{66DD647A-88A4-411F-ACFD-7A0B2F365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-123825"/>
            <a:ext cx="8832850" cy="698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EC777C25-6283-4779-BE3D-76915DB9E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765175"/>
            <a:ext cx="27368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r>
              <a:rPr lang="sl-SI" altLang="sl-SI"/>
              <a:t>TOLEDO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1E85E43-CB75-4B93-AABF-9B4C13CBE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Gospodarstvo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50D47224-6BA3-4AF5-8ED9-3BD7E484A0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/>
              <a:t>Otok živi predvsem od turizma. </a:t>
            </a:r>
          </a:p>
          <a:p>
            <a:r>
              <a:rPr lang="sl-SI" altLang="sl-SI"/>
              <a:t>Kmetijstvo nima več tako velike vloge.</a:t>
            </a:r>
          </a:p>
          <a:p>
            <a:r>
              <a:rPr lang="sl-SI" altLang="sl-SI"/>
              <a:t>Kmetijske cone v okolici glavnega mesta(sadje in zelenjava)</a:t>
            </a:r>
          </a:p>
          <a:p>
            <a:r>
              <a:rPr lang="sl-SI" altLang="sl-SI"/>
              <a:t>99% transporta je pomorskega.</a:t>
            </a:r>
          </a:p>
          <a:p>
            <a:r>
              <a:rPr lang="sl-SI" altLang="sl-SI"/>
              <a:t>Znani modni izdelki pod imenom “Adlib”.</a:t>
            </a:r>
          </a:p>
          <a:p>
            <a:r>
              <a:rPr lang="sl-SI" altLang="sl-SI"/>
              <a:t>Na veljavi pridobivajo predvsem vzreja živine(svinje, koze in ovce).</a:t>
            </a:r>
          </a:p>
          <a:p>
            <a:endParaRPr lang="sl-SI" altLang="sl-SI"/>
          </a:p>
          <a:p>
            <a:endParaRPr lang="sl-SI" altLang="sl-SI"/>
          </a:p>
          <a:p>
            <a:endParaRPr lang="sl-SI" altLang="sl-SI"/>
          </a:p>
          <a:p>
            <a:endParaRPr lang="sl-SI" altLang="sl-SI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slika3.png">
            <a:extLst>
              <a:ext uri="{FF2B5EF4-FFF2-40B4-BE49-F238E27FC236}">
                <a16:creationId xmlns:a16="http://schemas.microsoft.com/office/drawing/2014/main" id="{EBD9247B-5969-49A2-912B-F12ABC089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04775"/>
            <a:ext cx="8604250" cy="675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36DDED74-16B0-4D4B-BEC8-F24B417C99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836613"/>
            <a:ext cx="25193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r>
              <a:rPr lang="sl-SI" altLang="sl-SI"/>
              <a:t>IBIZA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otek">
  <a:themeElements>
    <a:clrScheme name="Pote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Pote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ote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otek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Potek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0</TotalTime>
  <Words>822</Words>
  <Application>Microsoft Office PowerPoint</Application>
  <PresentationFormat>On-screen Show (4:3)</PresentationFormat>
  <Paragraphs>99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Calibri</vt:lpstr>
      <vt:lpstr>Century Gothic</vt:lpstr>
      <vt:lpstr>Constantia</vt:lpstr>
      <vt:lpstr>Organic Fear</vt:lpstr>
      <vt:lpstr>Wingdings 2</vt:lpstr>
      <vt:lpstr>Potek</vt:lpstr>
      <vt:lpstr>  IBIZA</vt:lpstr>
      <vt:lpstr>PowerPoint Presentation</vt:lpstr>
      <vt:lpstr>PowerPoint Presentation</vt:lpstr>
      <vt:lpstr>Zgodovina</vt:lpstr>
      <vt:lpstr>Nekaj znamenitosti </vt:lpstr>
      <vt:lpstr>Podnebje ter klima</vt:lpstr>
      <vt:lpstr>PowerPoint Presentation</vt:lpstr>
      <vt:lpstr>Gospodarstvo</vt:lpstr>
      <vt:lpstr>PowerPoint Presentation</vt:lpstr>
      <vt:lpstr>Šport</vt:lpstr>
      <vt:lpstr>PowerPoint Presentation</vt:lpstr>
      <vt:lpstr>Promet</vt:lpstr>
      <vt:lpstr>PowerPoint Presentation</vt:lpstr>
      <vt:lpstr>Prazniki</vt:lpstr>
      <vt:lpstr>PowerPoint Presentation</vt:lpstr>
      <vt:lpstr>Diskoteke - Mesta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Viri :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2019-05-31T08:39:50Z</dcterms:created>
  <dcterms:modified xsi:type="dcterms:W3CDTF">2019-05-31T08:39:50Z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RL">
    <vt:lpwstr>https://dijaski.net</vt:lpwstr>
  </property>
</Properties>
</file>