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29">
            <a:extLst>
              <a:ext uri="{FF2B5EF4-FFF2-40B4-BE49-F238E27FC236}">
                <a16:creationId xmlns:a16="http://schemas.microsoft.com/office/drawing/2014/main" id="{D1A7B55D-ADB4-4DDA-A44C-783186E4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76753-8408-46F3-A05A-BAA78EB1E23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1F39AE4D-AF21-4672-BC61-5ABF2F8D2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6">
            <a:extLst>
              <a:ext uri="{FF2B5EF4-FFF2-40B4-BE49-F238E27FC236}">
                <a16:creationId xmlns:a16="http://schemas.microsoft.com/office/drawing/2014/main" id="{80008A2C-9141-4F5C-9C7B-8845E4636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0E3C0"/>
                </a:solidFill>
              </a:defRPr>
            </a:lvl1pPr>
          </a:lstStyle>
          <a:p>
            <a:fld id="{2CF9D3DB-44AE-4B30-8340-EA364082B5F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28245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F9B1922D-98B3-4B30-A0ED-9AD79538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ECD7-7351-4457-9899-EE60D1D0A77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7BB0A906-4E2E-45C7-A2B0-6B7434FB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82ECE4AB-1CCC-41A8-972F-E0827570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84D71-191A-452E-B7A5-257AB07E97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319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3BE98660-E0D6-47B6-A36D-9196F2F9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7CB1F-BC85-49C9-8409-6F14BEBE31F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BB30B5F2-6CF2-41E5-A624-083D3FB0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68021E52-1D74-47F4-B96A-8A41CCB9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E68F1-D54B-42A0-8254-95EBE23232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89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745CDB93-CD9F-40C0-9112-629D9145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0883-EA5C-4816-A442-5830049F6CB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1A29A6AD-D179-474D-B80B-F2E2D301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467881A3-2DD6-4E02-BD14-2764CA9F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4BD30-4109-452D-A0FB-FEDF508A97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619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F467AD7-7B51-42DE-BB4C-59B2406DC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6C76E-8E1D-4035-A468-6AEDA2B765A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072E6C6-57A5-4033-B64B-1F9789FA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DA1CBF4-8120-4531-8644-4F2D437C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0E3C0"/>
                </a:solidFill>
              </a:defRPr>
            </a:lvl1pPr>
          </a:lstStyle>
          <a:p>
            <a:fld id="{6124B5F4-70EE-40B7-962D-370CD0156D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52660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B2B77871-1CBB-4B91-B197-B8760C11C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A8DEA-CF8C-4C78-AADE-89B2532BCFC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F7824D8D-FCE4-491F-86F5-13385B42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C600926C-3132-4492-B2D9-9F3E2D9E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61696-3215-44BF-9F82-4796D7D339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7798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B9E32B35-261A-4222-A9D2-41FDA03D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F7E9-A033-4597-AFCD-243B32D9BF6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21">
            <a:extLst>
              <a:ext uri="{FF2B5EF4-FFF2-40B4-BE49-F238E27FC236}">
                <a16:creationId xmlns:a16="http://schemas.microsoft.com/office/drawing/2014/main" id="{EECBA35F-48D2-4718-B953-660BD80F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>
            <a:extLst>
              <a:ext uri="{FF2B5EF4-FFF2-40B4-BE49-F238E27FC236}">
                <a16:creationId xmlns:a16="http://schemas.microsoft.com/office/drawing/2014/main" id="{8DEE3D98-CC53-434D-8A7A-6B2B4234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4212F-BEFD-4618-B3CE-9B609CC7F1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6493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3E68FCDB-0F64-4988-A553-B92E9455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0B56-FC7D-4D70-926E-3AE995CC97D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E57FCFAF-2006-4EED-95A2-7DCD79A5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FF7D5A3C-1385-44C4-9CE4-126B467E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182BF-2577-4297-A1EA-0FF4C74EE4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596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FDF1ADC7-BC60-4A24-ACEF-572864AF5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62653-93B1-4219-A529-D0BFAC05253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CE43337F-5D9F-4354-8979-D17F3B84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F994C497-4C1F-4F61-9618-FAB4C3BB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D0D8C-3B12-4EEA-9E35-C5B90F241C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319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D5D4049A-D4C0-46B0-948A-AEB1E6692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0A74C-1DA3-47CF-98DA-5800E64B7D0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940B1C06-6053-486B-9488-7B2A7AC4B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18FA16A2-E159-4BE4-BC01-9948B310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F8192-AED0-420B-BAA3-90D3D9C6AE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6164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13">
            <a:extLst>
              <a:ext uri="{FF2B5EF4-FFF2-40B4-BE49-F238E27FC236}">
                <a16:creationId xmlns:a16="http://schemas.microsoft.com/office/drawing/2014/main" id="{E6183869-B789-4F5D-8C31-0EC58BC3E0E2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 trikotnik 14">
            <a:extLst>
              <a:ext uri="{FF2B5EF4-FFF2-40B4-BE49-F238E27FC236}">
                <a16:creationId xmlns:a16="http://schemas.microsoft.com/office/drawing/2014/main" id="{0E6CF2D7-0ABE-4423-8F9B-74FD55ECA032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ročno 15">
            <a:extLst>
              <a:ext uri="{FF2B5EF4-FFF2-40B4-BE49-F238E27FC236}">
                <a16:creationId xmlns:a16="http://schemas.microsoft.com/office/drawing/2014/main" id="{C022CFE4-E8C1-4832-B45D-59F8A3265FA6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16">
            <a:extLst>
              <a:ext uri="{FF2B5EF4-FFF2-40B4-BE49-F238E27FC236}">
                <a16:creationId xmlns:a16="http://schemas.microsoft.com/office/drawing/2014/main" id="{6727F6F1-8759-4318-8355-57D14C95BB2E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>
            <a:extLst>
              <a:ext uri="{FF2B5EF4-FFF2-40B4-BE49-F238E27FC236}">
                <a16:creationId xmlns:a16="http://schemas.microsoft.com/office/drawing/2014/main" id="{DAEA2725-CFAA-4C3F-A4C5-DB90AF471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71A3-1CDA-4D3F-93A2-9C01405D3E6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Ograda noge 5">
            <a:extLst>
              <a:ext uri="{FF2B5EF4-FFF2-40B4-BE49-F238E27FC236}">
                <a16:creationId xmlns:a16="http://schemas.microsoft.com/office/drawing/2014/main" id="{B1730B43-948C-49DF-ADF2-25BC2640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6">
            <a:extLst>
              <a:ext uri="{FF2B5EF4-FFF2-40B4-BE49-F238E27FC236}">
                <a16:creationId xmlns:a16="http://schemas.microsoft.com/office/drawing/2014/main" id="{879294F8-1039-4341-87EC-681CDD8CA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4456BEE5-2069-48A4-A774-E389CA3515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6652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>
            <a:extLst>
              <a:ext uri="{FF2B5EF4-FFF2-40B4-BE49-F238E27FC236}">
                <a16:creationId xmlns:a16="http://schemas.microsoft.com/office/drawing/2014/main" id="{95C2E47F-FA59-4E88-AFE4-377657646BE9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7">
            <a:extLst>
              <a:ext uri="{FF2B5EF4-FFF2-40B4-BE49-F238E27FC236}">
                <a16:creationId xmlns:a16="http://schemas.microsoft.com/office/drawing/2014/main" id="{05156805-86A6-4FC7-B8E8-EECD55B74624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73D0D27B-C859-48C6-9E82-D0E5575882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9D8B7290-ED6F-46C5-A397-87DA349A1D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EA1F548D-FE85-4793-A9F2-C66CB558F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605440-C150-400D-BAEC-7FA3382006B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EF421B20-5F33-4065-9229-666CA0033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C3293ED0-D5AE-4884-AB82-7F51DD1D7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4A382D"/>
                </a:solidFill>
                <a:latin typeface="Constantia" panose="02030602050306030303" pitchFamily="18" charset="0"/>
              </a:defRPr>
            </a:lvl1pPr>
          </a:lstStyle>
          <a:p>
            <a:fld id="{B7DE991A-DC7B-4B56-8888-7051675D0A0F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22C4E28D-1158-4563-AB93-390088F183A0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>
              <a:extLst>
                <a:ext uri="{FF2B5EF4-FFF2-40B4-BE49-F238E27FC236}">
                  <a16:creationId xmlns:a16="http://schemas.microsoft.com/office/drawing/2014/main" id="{83F23186-B519-4676-BF01-85D42137CA56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Prostoročno 12">
              <a:extLst>
                <a:ext uri="{FF2B5EF4-FFF2-40B4-BE49-F238E27FC236}">
                  <a16:creationId xmlns:a16="http://schemas.microsoft.com/office/drawing/2014/main" id="{E3997C0A-F531-465C-BF2B-BFED00BFF94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7" r:id="rId2"/>
    <p:sldLayoutId id="2147483756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7" r:id="rId9"/>
    <p:sldLayoutId id="2147483753" r:id="rId10"/>
    <p:sldLayoutId id="21474837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B58B80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B58B80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C3986D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E74C05-646C-4AF2-814D-4AE8DE076B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IDRIJA</a:t>
            </a:r>
            <a:br>
              <a:rPr lang="sl-SI" dirty="0"/>
            </a:br>
            <a:endParaRPr lang="sl-SI" dirty="0"/>
          </a:p>
        </p:txBody>
      </p:sp>
      <p:sp>
        <p:nvSpPr>
          <p:cNvPr id="5123" name="Podnaslov 2">
            <a:extLst>
              <a:ext uri="{FF2B5EF4-FFF2-40B4-BE49-F238E27FC236}">
                <a16:creationId xmlns:a16="http://schemas.microsoft.com/office/drawing/2014/main" id="{A97CBF8A-38E9-4775-9EA8-A01EF0672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sl-SI" altLang="sl-SI"/>
          </a:p>
        </p:txBody>
      </p:sp>
      <p:pic>
        <p:nvPicPr>
          <p:cNvPr id="97282" name="Picture 2" descr="http://1.bp.blogspot.com/_cXCQ82m71i8/S93DXSUEIII/AAAAAAAAAAU/-PI95PGCRJI/s1600/Obcine_idrija.png">
            <a:extLst>
              <a:ext uri="{FF2B5EF4-FFF2-40B4-BE49-F238E27FC236}">
                <a16:creationId xmlns:a16="http://schemas.microsoft.com/office/drawing/2014/main" id="{F1BE76AA-347D-40A8-A9DA-C86171A2D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5715000" cy="3914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hermit.si/wp-content/uploads/2008/08/javornik-s-hleviske-planine.jpg">
            <a:extLst>
              <a:ext uri="{FF2B5EF4-FFF2-40B4-BE49-F238E27FC236}">
                <a16:creationId xmlns:a16="http://schemas.microsoft.com/office/drawing/2014/main" id="{C5A494D0-8C86-4576-8E2C-40B0CFE88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284538"/>
            <a:ext cx="8629650" cy="32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Naslov 1">
            <a:extLst>
              <a:ext uri="{FF2B5EF4-FFF2-40B4-BE49-F238E27FC236}">
                <a16:creationId xmlns:a16="http://schemas.microsoft.com/office/drawing/2014/main" id="{717D42B4-3BD3-4CCC-A5D2-D8F7BA1E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l-SI" altLang="sl-SI"/>
              <a:t>LEGA</a:t>
            </a:r>
          </a:p>
        </p:txBody>
      </p:sp>
      <p:sp>
        <p:nvSpPr>
          <p:cNvPr id="6148" name="Ograda vsebine 2">
            <a:extLst>
              <a:ext uri="{FF2B5EF4-FFF2-40B4-BE49-F238E27FC236}">
                <a16:creationId xmlns:a16="http://schemas.microsoft.com/office/drawing/2014/main" id="{71B0E747-A116-4DC8-9A42-BBFCE2236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sl-SI" altLang="sl-SI"/>
              <a:t>Leži v kotlini</a:t>
            </a:r>
          </a:p>
          <a:p>
            <a:r>
              <a:rPr lang="sl-SI" altLang="sl-SI"/>
              <a:t>Obdaja jo Idrijsko hribovje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sp>
        <p:nvSpPr>
          <p:cNvPr id="6149" name="Ograda vsebine 4">
            <a:extLst>
              <a:ext uri="{FF2B5EF4-FFF2-40B4-BE49-F238E27FC236}">
                <a16:creationId xmlns:a16="http://schemas.microsoft.com/office/drawing/2014/main" id="{1CAC35E0-E3E2-4B08-8570-4FF2FD2CA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r>
              <a:rPr lang="sl-SI" altLang="sl-SI"/>
              <a:t>Leži na vzhodu primorske regije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2339572A-669E-4AA6-A030-EC68527B6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l-SI" altLang="sl-SI"/>
              <a:t>VODOVJE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915A0785-505C-49F1-93DA-A67C616CC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sl-SI" altLang="sl-SI"/>
              <a:t>Skozi Idrijo teče reka Idrijca, ki je dolga 60 km</a:t>
            </a:r>
          </a:p>
          <a:p>
            <a:r>
              <a:rPr lang="sl-SI" altLang="sl-SI"/>
              <a:t>Reka ima dežno-snežni režim</a:t>
            </a:r>
          </a:p>
          <a:p>
            <a:r>
              <a:rPr lang="sl-SI" altLang="sl-SI"/>
              <a:t>Največ padavin je jeseni 2000mm do 2500mm</a:t>
            </a:r>
          </a:p>
        </p:txBody>
      </p:sp>
      <p:sp>
        <p:nvSpPr>
          <p:cNvPr id="7172" name="Ograda vsebine 3">
            <a:extLst>
              <a:ext uri="{FF2B5EF4-FFF2-40B4-BE49-F238E27FC236}">
                <a16:creationId xmlns:a16="http://schemas.microsoft.com/office/drawing/2014/main" id="{1379DD75-BBEF-4320-B3B9-77E9C7304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101378" name="Picture 2" descr="http://www.sloveniaflyfishing.com/images/idrijca9.jpg">
            <a:extLst>
              <a:ext uri="{FF2B5EF4-FFF2-40B4-BE49-F238E27FC236}">
                <a16:creationId xmlns:a16="http://schemas.microsoft.com/office/drawing/2014/main" id="{B01E71D2-A788-41F9-910E-F69275850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92896"/>
            <a:ext cx="4572000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www.idrija.ws/upload/images/876Divje_Jezero.jpg">
            <a:extLst>
              <a:ext uri="{FF2B5EF4-FFF2-40B4-BE49-F238E27FC236}">
                <a16:creationId xmlns:a16="http://schemas.microsoft.com/office/drawing/2014/main" id="{B4268F86-03AE-4296-9AC1-D5A46A3C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4692">
            <a:off x="3905250" y="1988840"/>
            <a:ext cx="5238750" cy="3486150"/>
          </a:xfrm>
          <a:prstGeom prst="roundRect">
            <a:avLst>
              <a:gd name="adj" fmla="val 1506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195" name="Naslov 1">
            <a:extLst>
              <a:ext uri="{FF2B5EF4-FFF2-40B4-BE49-F238E27FC236}">
                <a16:creationId xmlns:a16="http://schemas.microsoft.com/office/drawing/2014/main" id="{F69BB60D-1434-4662-A0C6-A7F9F725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l-SI" altLang="sl-SI"/>
              <a:t>DIVJE JEZERO</a:t>
            </a:r>
          </a:p>
        </p:txBody>
      </p:sp>
      <p:sp>
        <p:nvSpPr>
          <p:cNvPr id="8196" name="Ograda vsebine 2">
            <a:extLst>
              <a:ext uri="{FF2B5EF4-FFF2-40B4-BE49-F238E27FC236}">
                <a16:creationId xmlns:a16="http://schemas.microsoft.com/office/drawing/2014/main" id="{FABC9B5C-31EB-49E2-AEC3-87F8DEFEF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sl-SI" altLang="sl-SI"/>
              <a:t>V Idriji je nastalo Divje jezero, ki je veliko le 70x30m </a:t>
            </a:r>
          </a:p>
          <a:p>
            <a:r>
              <a:rPr lang="sl-SI" altLang="sl-SI"/>
              <a:t>Jezero se izliva v reko Idrijco</a:t>
            </a:r>
          </a:p>
          <a:p>
            <a:r>
              <a:rPr lang="sl-SI" altLang="sl-SI"/>
              <a:t>Od leta 1969 je jezero zavarovano</a:t>
            </a:r>
          </a:p>
        </p:txBody>
      </p:sp>
      <p:sp>
        <p:nvSpPr>
          <p:cNvPr id="8197" name="Ograda vsebine 3">
            <a:extLst>
              <a:ext uri="{FF2B5EF4-FFF2-40B4-BE49-F238E27FC236}">
                <a16:creationId xmlns:a16="http://schemas.microsoft.com/office/drawing/2014/main" id="{1130A6C5-B71F-424D-9BAF-261835768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4B9A4A18-BAA2-4B25-A027-7823DCB47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l-SI" altLang="sl-SI"/>
              <a:t>GOSPODARSTVO-Rudarstvo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EC75CF58-5463-4F3B-88A7-17CBBB7A0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sl-SI" altLang="sl-SI"/>
              <a:t>Idrija je najstarejše rudarsko mesto pri nas</a:t>
            </a:r>
          </a:p>
          <a:p>
            <a:r>
              <a:rPr lang="sl-SI" altLang="sl-SI"/>
              <a:t>V svetu je bila najbolj znana po rudniku živega srebra, ki so ga odprli po letu 1490</a:t>
            </a:r>
          </a:p>
          <a:p>
            <a:r>
              <a:rPr lang="sl-SI" altLang="sl-SI"/>
              <a:t>Leta 1987 je bil sprejet sklep o postopnem zapiranju rudnika</a:t>
            </a:r>
          </a:p>
        </p:txBody>
      </p:sp>
      <p:sp>
        <p:nvSpPr>
          <p:cNvPr id="9220" name="Ograda vsebine 3">
            <a:extLst>
              <a:ext uri="{FF2B5EF4-FFF2-40B4-BE49-F238E27FC236}">
                <a16:creationId xmlns:a16="http://schemas.microsoft.com/office/drawing/2014/main" id="{45B47E98-D9BE-4460-AF59-EBB4B46E5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103426" name="Picture 2" descr="http://www.nationalgeographic.si/pic/ngm/2006/slo_reportaze/11_06_v.jpg">
            <a:extLst>
              <a:ext uri="{FF2B5EF4-FFF2-40B4-BE49-F238E27FC236}">
                <a16:creationId xmlns:a16="http://schemas.microsoft.com/office/drawing/2014/main" id="{6CC3E887-5F5E-4198-B4B1-9B54F2402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44824"/>
            <a:ext cx="4176464" cy="2670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28" name="Picture 4" descr="http://www.idrija.ws/upload/images/8559Jasek_Franciska.jpg">
            <a:extLst>
              <a:ext uri="{FF2B5EF4-FFF2-40B4-BE49-F238E27FC236}">
                <a16:creationId xmlns:a16="http://schemas.microsoft.com/office/drawing/2014/main" id="{3E952660-A9E6-4A5D-951E-9C541B7C6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536" y="3909416"/>
            <a:ext cx="4176464" cy="2948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beta.finance-on.net/galerije/650/1224593865_Picture%202.png">
            <a:extLst>
              <a:ext uri="{FF2B5EF4-FFF2-40B4-BE49-F238E27FC236}">
                <a16:creationId xmlns:a16="http://schemas.microsoft.com/office/drawing/2014/main" id="{FD2466A8-8E63-4FEF-AC3A-20C187597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54060">
            <a:off x="4149725" y="76200"/>
            <a:ext cx="524827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3" name="Naslov 1">
            <a:extLst>
              <a:ext uri="{FF2B5EF4-FFF2-40B4-BE49-F238E27FC236}">
                <a16:creationId xmlns:a16="http://schemas.microsoft.com/office/drawing/2014/main" id="{28B98AF5-1115-462F-B792-D6F0A0644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l-SI" altLang="sl-SI"/>
              <a:t>IDRIJSKA ČIPKA</a:t>
            </a:r>
          </a:p>
        </p:txBody>
      </p:sp>
      <p:sp>
        <p:nvSpPr>
          <p:cNvPr id="10244" name="Ograda vsebine 2">
            <a:extLst>
              <a:ext uri="{FF2B5EF4-FFF2-40B4-BE49-F238E27FC236}">
                <a16:creationId xmlns:a16="http://schemas.microsoft.com/office/drawing/2014/main" id="{C83ED6E1-C7F9-4D07-944B-B1A517217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sl-SI" altLang="sl-SI"/>
              <a:t>So več kot 300 let stara idrijska tradicija</a:t>
            </a:r>
          </a:p>
          <a:p>
            <a:r>
              <a:rPr lang="sl-SI" altLang="sl-SI"/>
              <a:t>Čipke so klekljane mojstrovine iz lanenega sukanca</a:t>
            </a:r>
          </a:p>
          <a:p>
            <a:r>
              <a:rPr lang="sl-SI" altLang="sl-SI"/>
              <a:t>Vsako leto v Idriji priredijo mednarodni festival čipk</a:t>
            </a:r>
          </a:p>
        </p:txBody>
      </p:sp>
      <p:sp>
        <p:nvSpPr>
          <p:cNvPr id="10245" name="Ograda vsebine 3">
            <a:extLst>
              <a:ext uri="{FF2B5EF4-FFF2-40B4-BE49-F238E27FC236}">
                <a16:creationId xmlns:a16="http://schemas.microsoft.com/office/drawing/2014/main" id="{E369F761-A079-4755-8673-8536734F8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104452" name="Picture 4" descr="http://www.destinacije.com/Slike/Slovenija/MuzejiiGalerije/Idrijska_Cipka.JPG">
            <a:extLst>
              <a:ext uri="{FF2B5EF4-FFF2-40B4-BE49-F238E27FC236}">
                <a16:creationId xmlns:a16="http://schemas.microsoft.com/office/drawing/2014/main" id="{12BEAEC6-30B0-4C8F-86AB-0ADADD596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44114">
            <a:off x="4381500" y="3419475"/>
            <a:ext cx="5715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www.slovenia.info/pictures%5CTB_attractions%5C1%5C2006%5C0061_Klav%C4%B9%C4%BEe_copy_92431.jpg">
            <a:extLst>
              <a:ext uri="{FF2B5EF4-FFF2-40B4-BE49-F238E27FC236}">
                <a16:creationId xmlns:a16="http://schemas.microsoft.com/office/drawing/2014/main" id="{063A9E15-B3E2-4718-89BD-9F39AD120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81713">
            <a:off x="473075" y="3389313"/>
            <a:ext cx="3744913" cy="379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7" name="Naslov 1">
            <a:extLst>
              <a:ext uri="{FF2B5EF4-FFF2-40B4-BE49-F238E27FC236}">
                <a16:creationId xmlns:a16="http://schemas.microsoft.com/office/drawing/2014/main" id="{2383D4E1-644B-4C2A-BA38-DD3528F4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l-SI" altLang="sl-SI"/>
              <a:t>Zanimivosti</a:t>
            </a:r>
          </a:p>
        </p:txBody>
      </p:sp>
      <p:sp>
        <p:nvSpPr>
          <p:cNvPr id="11268" name="Ograda vsebine 2">
            <a:extLst>
              <a:ext uri="{FF2B5EF4-FFF2-40B4-BE49-F238E27FC236}">
                <a16:creationId xmlns:a16="http://schemas.microsoft.com/office/drawing/2014/main" id="{E1BBD4AA-6F01-45AA-A930-E02BAAED9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sl-SI" altLang="sl-SI"/>
              <a:t>Po Idriji se v Kaliforniji opuščeno rudarsko mesto imenuje New Idria</a:t>
            </a:r>
          </a:p>
          <a:p>
            <a:endParaRPr lang="sl-SI" altLang="sl-SI"/>
          </a:p>
        </p:txBody>
      </p:sp>
      <p:sp>
        <p:nvSpPr>
          <p:cNvPr id="11269" name="Ograda vsebine 3">
            <a:extLst>
              <a:ext uri="{FF2B5EF4-FFF2-40B4-BE49-F238E27FC236}">
                <a16:creationId xmlns:a16="http://schemas.microsoft.com/office/drawing/2014/main" id="{EBE6D362-486E-4789-AFE0-D0A23BE6F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r>
              <a:rPr lang="sl-SI" altLang="sl-SI"/>
              <a:t>Za zbiranje vode za plavljenje lesu po vodi so gradili posebne jezove imenovane KLAVŽI.</a:t>
            </a:r>
          </a:p>
          <a:p>
            <a:r>
              <a:rPr lang="sl-SI" altLang="sl-SI"/>
              <a:t>Pravimo jim tudi Slovenske piramide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ovanj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Potovanj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156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Constantia</vt:lpstr>
      <vt:lpstr>Wingdings 2</vt:lpstr>
      <vt:lpstr>Potek</vt:lpstr>
      <vt:lpstr>IDRIJA </vt:lpstr>
      <vt:lpstr>LEGA</vt:lpstr>
      <vt:lpstr>VODOVJE</vt:lpstr>
      <vt:lpstr>DIVJE JEZERO</vt:lpstr>
      <vt:lpstr>GOSPODARSTVO-Rudarstvo</vt:lpstr>
      <vt:lpstr>IDRIJSKA ČIPKA</vt:lpstr>
      <vt:lpstr>Zanimivosti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2019-05-31T08:39:50Z</dcterms:created>
  <dcterms:modified xsi:type="dcterms:W3CDTF">2019-05-31T08:39:50Z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