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1"/>
  </p:sldMasterIdLst>
  <p:sldIdLst>
    <p:sldId id="256" r:id="rId2"/>
    <p:sldId id="261" r:id="rId3"/>
    <p:sldId id="257" r:id="rId4"/>
    <p:sldId id="258" r:id="rId5"/>
    <p:sldId id="259" r:id="rId6"/>
    <p:sldId id="260" r:id="rId7"/>
    <p:sldId id="262" r:id="rId8"/>
    <p:sldId id="272" r:id="rId9"/>
    <p:sldId id="263" r:id="rId10"/>
    <p:sldId id="266" r:id="rId11"/>
    <p:sldId id="267" r:id="rId12"/>
    <p:sldId id="268" r:id="rId13"/>
    <p:sldId id="273" r:id="rId14"/>
    <p:sldId id="271" r:id="rId15"/>
    <p:sldId id="269" r:id="rId16"/>
    <p:sldId id="265" r:id="rId17"/>
    <p:sldId id="270" r:id="rId18"/>
    <p:sldId id="274"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Book Antiqua" panose="0204060205030503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Book Antiqua" panose="0204060205030503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2" autoAdjust="0"/>
    <p:restoredTop sz="94660"/>
  </p:normalViewPr>
  <p:slideViewPr>
    <p:cSldViewPr>
      <p:cViewPr varScale="1">
        <p:scale>
          <a:sx n="70" d="100"/>
          <a:sy n="70" d="100"/>
        </p:scale>
        <p:origin x="-12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8" name="Naslov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sl-SI"/>
              <a:t>Kliknite, če želite urediti slog naslova matrice</a:t>
            </a:r>
            <a:endParaRPr lang="en-US"/>
          </a:p>
        </p:txBody>
      </p:sp>
      <p:sp>
        <p:nvSpPr>
          <p:cNvPr id="9" name="Podnaslov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13">
            <a:extLst>
              <a:ext uri="{FF2B5EF4-FFF2-40B4-BE49-F238E27FC236}">
                <a16:creationId xmlns:a16="http://schemas.microsoft.com/office/drawing/2014/main" id="{4A1B354C-A796-4CC3-944C-3F413C5A056F}"/>
              </a:ext>
            </a:extLst>
          </p:cNvPr>
          <p:cNvSpPr>
            <a:spLocks noGrp="1"/>
          </p:cNvSpPr>
          <p:nvPr>
            <p:ph type="dt" sz="half" idx="10"/>
          </p:nvPr>
        </p:nvSpPr>
        <p:spPr/>
        <p:txBody>
          <a:bodyPr/>
          <a:lstStyle>
            <a:lvl1pPr>
              <a:defRPr/>
            </a:lvl1pPr>
          </a:lstStyle>
          <a:p>
            <a:pPr>
              <a:defRPr/>
            </a:pPr>
            <a:fld id="{648DE634-7898-4C13-B802-232DCC4E7CE8}" type="datetimeFigureOut">
              <a:rPr lang="sl-SI"/>
              <a:pPr>
                <a:defRPr/>
              </a:pPr>
              <a:t>31. 05. 2019</a:t>
            </a:fld>
            <a:endParaRPr lang="sl-SI"/>
          </a:p>
        </p:txBody>
      </p:sp>
      <p:sp>
        <p:nvSpPr>
          <p:cNvPr id="5" name="Ograda noge 2">
            <a:extLst>
              <a:ext uri="{FF2B5EF4-FFF2-40B4-BE49-F238E27FC236}">
                <a16:creationId xmlns:a16="http://schemas.microsoft.com/office/drawing/2014/main" id="{7FAC8AD2-01E9-4E6C-8EF6-05C0F467C27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4A8F320F-4581-40F3-9CAE-EE458E965660}"/>
              </a:ext>
            </a:extLst>
          </p:cNvPr>
          <p:cNvSpPr>
            <a:spLocks noGrp="1"/>
          </p:cNvSpPr>
          <p:nvPr>
            <p:ph type="sldNum" sz="quarter" idx="12"/>
          </p:nvPr>
        </p:nvSpPr>
        <p:spPr/>
        <p:txBody>
          <a:bodyPr/>
          <a:lstStyle>
            <a:lvl1pPr>
              <a:defRPr/>
            </a:lvl1pPr>
          </a:lstStyle>
          <a:p>
            <a:fld id="{6F0D7235-652A-400A-A0A7-A90807DBCA8D}" type="slidenum">
              <a:rPr lang="sl-SI" altLang="sl-SI"/>
              <a:pPr/>
              <a:t>‹#›</a:t>
            </a:fld>
            <a:endParaRPr lang="sl-SI" altLang="sl-SI"/>
          </a:p>
        </p:txBody>
      </p:sp>
    </p:spTree>
    <p:extLst>
      <p:ext uri="{BB962C8B-B14F-4D97-AF65-F5344CB8AC3E}">
        <p14:creationId xmlns:p14="http://schemas.microsoft.com/office/powerpoint/2010/main" val="1084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A92C5EBB-6024-4050-96CF-6BDBE141F187}"/>
              </a:ext>
            </a:extLst>
          </p:cNvPr>
          <p:cNvSpPr>
            <a:spLocks noGrp="1"/>
          </p:cNvSpPr>
          <p:nvPr>
            <p:ph type="dt" sz="half" idx="10"/>
          </p:nvPr>
        </p:nvSpPr>
        <p:spPr/>
        <p:txBody>
          <a:bodyPr/>
          <a:lstStyle>
            <a:lvl1pPr>
              <a:defRPr/>
            </a:lvl1pPr>
          </a:lstStyle>
          <a:p>
            <a:pPr>
              <a:defRPr/>
            </a:pPr>
            <a:fld id="{56ABE12B-6DB4-4CBA-A473-3C6C010729EA}" type="datetimeFigureOut">
              <a:rPr lang="sl-SI"/>
              <a:pPr>
                <a:defRPr/>
              </a:pPr>
              <a:t>31. 05. 2019</a:t>
            </a:fld>
            <a:endParaRPr lang="sl-SI"/>
          </a:p>
        </p:txBody>
      </p:sp>
      <p:sp>
        <p:nvSpPr>
          <p:cNvPr id="5" name="Ograda noge 2">
            <a:extLst>
              <a:ext uri="{FF2B5EF4-FFF2-40B4-BE49-F238E27FC236}">
                <a16:creationId xmlns:a16="http://schemas.microsoft.com/office/drawing/2014/main" id="{62F08E68-5041-42A6-A1E5-FD489831D60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88774D0F-8040-40C0-98F4-90635FDC311F}"/>
              </a:ext>
            </a:extLst>
          </p:cNvPr>
          <p:cNvSpPr>
            <a:spLocks noGrp="1"/>
          </p:cNvSpPr>
          <p:nvPr>
            <p:ph type="sldNum" sz="quarter" idx="12"/>
          </p:nvPr>
        </p:nvSpPr>
        <p:spPr/>
        <p:txBody>
          <a:bodyPr/>
          <a:lstStyle>
            <a:lvl1pPr>
              <a:defRPr/>
            </a:lvl1pPr>
          </a:lstStyle>
          <a:p>
            <a:fld id="{E3BC92D6-00B6-44BD-A0BF-7301DBE2FE26}" type="slidenum">
              <a:rPr lang="sl-SI" altLang="sl-SI"/>
              <a:pPr/>
              <a:t>‹#›</a:t>
            </a:fld>
            <a:endParaRPr lang="sl-SI" altLang="sl-SI"/>
          </a:p>
        </p:txBody>
      </p:sp>
    </p:spTree>
    <p:extLst>
      <p:ext uri="{BB962C8B-B14F-4D97-AF65-F5344CB8AC3E}">
        <p14:creationId xmlns:p14="http://schemas.microsoft.com/office/powerpoint/2010/main" val="140183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F09F36B6-20E2-4C8C-B312-F66B452B559E}"/>
              </a:ext>
            </a:extLst>
          </p:cNvPr>
          <p:cNvSpPr>
            <a:spLocks noGrp="1"/>
          </p:cNvSpPr>
          <p:nvPr>
            <p:ph type="dt" sz="half" idx="10"/>
          </p:nvPr>
        </p:nvSpPr>
        <p:spPr/>
        <p:txBody>
          <a:bodyPr/>
          <a:lstStyle>
            <a:lvl1pPr>
              <a:defRPr/>
            </a:lvl1pPr>
          </a:lstStyle>
          <a:p>
            <a:pPr>
              <a:defRPr/>
            </a:pPr>
            <a:fld id="{0D969B61-8ADF-4A87-9004-854F1CCF68E8}" type="datetimeFigureOut">
              <a:rPr lang="sl-SI"/>
              <a:pPr>
                <a:defRPr/>
              </a:pPr>
              <a:t>31. 05. 2019</a:t>
            </a:fld>
            <a:endParaRPr lang="sl-SI"/>
          </a:p>
        </p:txBody>
      </p:sp>
      <p:sp>
        <p:nvSpPr>
          <p:cNvPr id="5" name="Ograda noge 2">
            <a:extLst>
              <a:ext uri="{FF2B5EF4-FFF2-40B4-BE49-F238E27FC236}">
                <a16:creationId xmlns:a16="http://schemas.microsoft.com/office/drawing/2014/main" id="{15E2694C-E19A-4317-8A03-5789BE6E0C7D}"/>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17369A5E-7FCE-49C5-8A61-7E515D2F71F3}"/>
              </a:ext>
            </a:extLst>
          </p:cNvPr>
          <p:cNvSpPr>
            <a:spLocks noGrp="1"/>
          </p:cNvSpPr>
          <p:nvPr>
            <p:ph type="sldNum" sz="quarter" idx="12"/>
          </p:nvPr>
        </p:nvSpPr>
        <p:spPr/>
        <p:txBody>
          <a:bodyPr/>
          <a:lstStyle>
            <a:lvl1pPr>
              <a:defRPr/>
            </a:lvl1pPr>
          </a:lstStyle>
          <a:p>
            <a:fld id="{276DB509-3F2E-4614-A20E-669E58F8C369}" type="slidenum">
              <a:rPr lang="sl-SI" altLang="sl-SI"/>
              <a:pPr/>
              <a:t>‹#›</a:t>
            </a:fld>
            <a:endParaRPr lang="sl-SI" altLang="sl-SI"/>
          </a:p>
        </p:txBody>
      </p:sp>
    </p:spTree>
    <p:extLst>
      <p:ext uri="{BB962C8B-B14F-4D97-AF65-F5344CB8AC3E}">
        <p14:creationId xmlns:p14="http://schemas.microsoft.com/office/powerpoint/2010/main" val="149720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883FFFA3-005E-4523-9023-918776095884}"/>
              </a:ext>
            </a:extLst>
          </p:cNvPr>
          <p:cNvSpPr>
            <a:spLocks noGrp="1"/>
          </p:cNvSpPr>
          <p:nvPr>
            <p:ph type="dt" sz="half" idx="10"/>
          </p:nvPr>
        </p:nvSpPr>
        <p:spPr/>
        <p:txBody>
          <a:bodyPr/>
          <a:lstStyle>
            <a:lvl1pPr>
              <a:defRPr/>
            </a:lvl1pPr>
          </a:lstStyle>
          <a:p>
            <a:pPr>
              <a:defRPr/>
            </a:pPr>
            <a:fld id="{03516305-EDC4-48B8-B658-665DAD4ED357}" type="datetimeFigureOut">
              <a:rPr lang="sl-SI"/>
              <a:pPr>
                <a:defRPr/>
              </a:pPr>
              <a:t>31. 05. 2019</a:t>
            </a:fld>
            <a:endParaRPr lang="sl-SI"/>
          </a:p>
        </p:txBody>
      </p:sp>
      <p:sp>
        <p:nvSpPr>
          <p:cNvPr id="5" name="Ograda noge 2">
            <a:extLst>
              <a:ext uri="{FF2B5EF4-FFF2-40B4-BE49-F238E27FC236}">
                <a16:creationId xmlns:a16="http://schemas.microsoft.com/office/drawing/2014/main" id="{A6E7AEE2-80E9-4B2C-AC81-1C8304261A5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D7CF7ADD-79D2-4035-951D-C241870F7500}"/>
              </a:ext>
            </a:extLst>
          </p:cNvPr>
          <p:cNvSpPr>
            <a:spLocks noGrp="1"/>
          </p:cNvSpPr>
          <p:nvPr>
            <p:ph type="sldNum" sz="quarter" idx="12"/>
          </p:nvPr>
        </p:nvSpPr>
        <p:spPr/>
        <p:txBody>
          <a:bodyPr/>
          <a:lstStyle>
            <a:lvl1pPr>
              <a:defRPr/>
            </a:lvl1pPr>
          </a:lstStyle>
          <a:p>
            <a:fld id="{383225C0-88B5-41CF-BE63-429ED2162201}" type="slidenum">
              <a:rPr lang="sl-SI" altLang="sl-SI"/>
              <a:pPr/>
              <a:t>‹#›</a:t>
            </a:fld>
            <a:endParaRPr lang="sl-SI" altLang="sl-SI"/>
          </a:p>
        </p:txBody>
      </p:sp>
    </p:spTree>
    <p:extLst>
      <p:ext uri="{BB962C8B-B14F-4D97-AF65-F5344CB8AC3E}">
        <p14:creationId xmlns:p14="http://schemas.microsoft.com/office/powerpoint/2010/main" val="1470946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7B4B8FFF-A33B-4643-A85C-7A253D68BAB7}"/>
              </a:ext>
            </a:extLst>
          </p:cNvPr>
          <p:cNvSpPr>
            <a:spLocks noGrp="1"/>
          </p:cNvSpPr>
          <p:nvPr>
            <p:ph type="dt" sz="half" idx="10"/>
          </p:nvPr>
        </p:nvSpPr>
        <p:spPr/>
        <p:txBody>
          <a:bodyPr/>
          <a:lstStyle>
            <a:lvl1pPr>
              <a:defRPr/>
            </a:lvl1pPr>
          </a:lstStyle>
          <a:p>
            <a:pPr>
              <a:defRPr/>
            </a:pPr>
            <a:fld id="{7A9631F6-6605-4B79-8769-03B85BEB357E}" type="datetimeFigureOut">
              <a:rPr lang="sl-SI"/>
              <a:pPr>
                <a:defRPr/>
              </a:pPr>
              <a:t>31. 05. 2019</a:t>
            </a:fld>
            <a:endParaRPr lang="sl-SI"/>
          </a:p>
        </p:txBody>
      </p:sp>
      <p:sp>
        <p:nvSpPr>
          <p:cNvPr id="5" name="Ograda noge 4">
            <a:extLst>
              <a:ext uri="{FF2B5EF4-FFF2-40B4-BE49-F238E27FC236}">
                <a16:creationId xmlns:a16="http://schemas.microsoft.com/office/drawing/2014/main" id="{23D0CF50-1E6C-4E08-A18A-982374F6836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3429467-A8EC-46F6-AC7D-36B65FEFD63C}"/>
              </a:ext>
            </a:extLst>
          </p:cNvPr>
          <p:cNvSpPr>
            <a:spLocks noGrp="1"/>
          </p:cNvSpPr>
          <p:nvPr>
            <p:ph type="sldNum" sz="quarter" idx="12"/>
          </p:nvPr>
        </p:nvSpPr>
        <p:spPr/>
        <p:txBody>
          <a:bodyPr/>
          <a:lstStyle>
            <a:lvl1pPr>
              <a:defRPr/>
            </a:lvl1pPr>
          </a:lstStyle>
          <a:p>
            <a:fld id="{A219CA01-8C88-458A-9800-C8A432296ED5}" type="slidenum">
              <a:rPr lang="sl-SI" altLang="sl-SI"/>
              <a:pPr/>
              <a:t>‹#›</a:t>
            </a:fld>
            <a:endParaRPr lang="sl-SI" altLang="sl-SI"/>
          </a:p>
        </p:txBody>
      </p:sp>
    </p:spTree>
    <p:extLst>
      <p:ext uri="{BB962C8B-B14F-4D97-AF65-F5344CB8AC3E}">
        <p14:creationId xmlns:p14="http://schemas.microsoft.com/office/powerpoint/2010/main" val="15435311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B6626AE1-B482-4456-BF4A-484D48297CE8}"/>
              </a:ext>
            </a:extLst>
          </p:cNvPr>
          <p:cNvSpPr>
            <a:spLocks noGrp="1"/>
          </p:cNvSpPr>
          <p:nvPr>
            <p:ph type="dt" sz="half" idx="10"/>
          </p:nvPr>
        </p:nvSpPr>
        <p:spPr/>
        <p:txBody>
          <a:bodyPr/>
          <a:lstStyle>
            <a:lvl1pPr>
              <a:defRPr/>
            </a:lvl1pPr>
          </a:lstStyle>
          <a:p>
            <a:pPr>
              <a:defRPr/>
            </a:pPr>
            <a:fld id="{6C6BFBD6-420F-483F-BC43-33D411478E0C}" type="datetimeFigureOut">
              <a:rPr lang="sl-SI"/>
              <a:pPr>
                <a:defRPr/>
              </a:pPr>
              <a:t>31. 05. 2019</a:t>
            </a:fld>
            <a:endParaRPr lang="sl-SI"/>
          </a:p>
        </p:txBody>
      </p:sp>
      <p:sp>
        <p:nvSpPr>
          <p:cNvPr id="6" name="Ograda noge 2">
            <a:extLst>
              <a:ext uri="{FF2B5EF4-FFF2-40B4-BE49-F238E27FC236}">
                <a16:creationId xmlns:a16="http://schemas.microsoft.com/office/drawing/2014/main" id="{6BE017FB-4201-409B-9BD4-3CCB0BDA0D8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044B326F-883A-4A4A-8AED-7B046867E966}"/>
              </a:ext>
            </a:extLst>
          </p:cNvPr>
          <p:cNvSpPr>
            <a:spLocks noGrp="1"/>
          </p:cNvSpPr>
          <p:nvPr>
            <p:ph type="sldNum" sz="quarter" idx="12"/>
          </p:nvPr>
        </p:nvSpPr>
        <p:spPr/>
        <p:txBody>
          <a:bodyPr/>
          <a:lstStyle>
            <a:lvl1pPr>
              <a:defRPr/>
            </a:lvl1pPr>
          </a:lstStyle>
          <a:p>
            <a:fld id="{189A0B00-D703-4FB4-BEE7-0C949B2EE9BC}" type="slidenum">
              <a:rPr lang="sl-SI" altLang="sl-SI"/>
              <a:pPr/>
              <a:t>‹#›</a:t>
            </a:fld>
            <a:endParaRPr lang="sl-SI" altLang="sl-SI"/>
          </a:p>
        </p:txBody>
      </p:sp>
    </p:spTree>
    <p:extLst>
      <p:ext uri="{BB962C8B-B14F-4D97-AF65-F5344CB8AC3E}">
        <p14:creationId xmlns:p14="http://schemas.microsoft.com/office/powerpoint/2010/main" val="64261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13">
            <a:extLst>
              <a:ext uri="{FF2B5EF4-FFF2-40B4-BE49-F238E27FC236}">
                <a16:creationId xmlns:a16="http://schemas.microsoft.com/office/drawing/2014/main" id="{5F096247-E125-400B-B669-9BB343595372}"/>
              </a:ext>
            </a:extLst>
          </p:cNvPr>
          <p:cNvSpPr>
            <a:spLocks noGrp="1"/>
          </p:cNvSpPr>
          <p:nvPr>
            <p:ph type="dt" sz="half" idx="10"/>
          </p:nvPr>
        </p:nvSpPr>
        <p:spPr/>
        <p:txBody>
          <a:bodyPr/>
          <a:lstStyle>
            <a:lvl1pPr>
              <a:defRPr/>
            </a:lvl1pPr>
          </a:lstStyle>
          <a:p>
            <a:pPr>
              <a:defRPr/>
            </a:pPr>
            <a:fld id="{99F69AFF-784D-4099-A1D3-3F955E82AFDC}" type="datetimeFigureOut">
              <a:rPr lang="sl-SI"/>
              <a:pPr>
                <a:defRPr/>
              </a:pPr>
              <a:t>31. 05. 2019</a:t>
            </a:fld>
            <a:endParaRPr lang="sl-SI"/>
          </a:p>
        </p:txBody>
      </p:sp>
      <p:sp>
        <p:nvSpPr>
          <p:cNvPr id="8" name="Ograda noge 2">
            <a:extLst>
              <a:ext uri="{FF2B5EF4-FFF2-40B4-BE49-F238E27FC236}">
                <a16:creationId xmlns:a16="http://schemas.microsoft.com/office/drawing/2014/main" id="{7B447BF9-7826-4E56-B390-1D78806900AA}"/>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9FE591C9-FBDE-4575-870F-C808A0F53D5C}"/>
              </a:ext>
            </a:extLst>
          </p:cNvPr>
          <p:cNvSpPr>
            <a:spLocks noGrp="1"/>
          </p:cNvSpPr>
          <p:nvPr>
            <p:ph type="sldNum" sz="quarter" idx="12"/>
          </p:nvPr>
        </p:nvSpPr>
        <p:spPr/>
        <p:txBody>
          <a:bodyPr/>
          <a:lstStyle>
            <a:lvl1pPr>
              <a:defRPr/>
            </a:lvl1pPr>
          </a:lstStyle>
          <a:p>
            <a:fld id="{EDB0AF85-6665-4A06-ABF2-92EAAEBAC582}" type="slidenum">
              <a:rPr lang="sl-SI" altLang="sl-SI"/>
              <a:pPr/>
              <a:t>‹#›</a:t>
            </a:fld>
            <a:endParaRPr lang="sl-SI" altLang="sl-SI"/>
          </a:p>
        </p:txBody>
      </p:sp>
    </p:spTree>
    <p:extLst>
      <p:ext uri="{BB962C8B-B14F-4D97-AF65-F5344CB8AC3E}">
        <p14:creationId xmlns:p14="http://schemas.microsoft.com/office/powerpoint/2010/main" val="199074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1929102F-6498-4CFF-8E7B-B6042BB9A1A0}"/>
              </a:ext>
            </a:extLst>
          </p:cNvPr>
          <p:cNvSpPr>
            <a:spLocks noGrp="1"/>
          </p:cNvSpPr>
          <p:nvPr>
            <p:ph type="dt" sz="half" idx="10"/>
          </p:nvPr>
        </p:nvSpPr>
        <p:spPr/>
        <p:txBody>
          <a:bodyPr/>
          <a:lstStyle>
            <a:lvl1pPr>
              <a:defRPr/>
            </a:lvl1pPr>
          </a:lstStyle>
          <a:p>
            <a:pPr>
              <a:defRPr/>
            </a:pPr>
            <a:fld id="{AEE48993-C491-4AB3-B8E0-1264A50329DE}" type="datetimeFigureOut">
              <a:rPr lang="sl-SI"/>
              <a:pPr>
                <a:defRPr/>
              </a:pPr>
              <a:t>31. 05. 2019</a:t>
            </a:fld>
            <a:endParaRPr lang="sl-SI"/>
          </a:p>
        </p:txBody>
      </p:sp>
      <p:sp>
        <p:nvSpPr>
          <p:cNvPr id="4" name="Ograda noge 2">
            <a:extLst>
              <a:ext uri="{FF2B5EF4-FFF2-40B4-BE49-F238E27FC236}">
                <a16:creationId xmlns:a16="http://schemas.microsoft.com/office/drawing/2014/main" id="{BA0F6191-D20E-46E3-90D9-5A32291E234C}"/>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89177A10-DE76-4456-8719-C8D6623B96DB}"/>
              </a:ext>
            </a:extLst>
          </p:cNvPr>
          <p:cNvSpPr>
            <a:spLocks noGrp="1"/>
          </p:cNvSpPr>
          <p:nvPr>
            <p:ph type="sldNum" sz="quarter" idx="12"/>
          </p:nvPr>
        </p:nvSpPr>
        <p:spPr/>
        <p:txBody>
          <a:bodyPr/>
          <a:lstStyle>
            <a:lvl1pPr>
              <a:defRPr/>
            </a:lvl1pPr>
          </a:lstStyle>
          <a:p>
            <a:fld id="{8BA042C4-27B3-4EE5-85AA-D27049A03D5A}" type="slidenum">
              <a:rPr lang="sl-SI" altLang="sl-SI"/>
              <a:pPr/>
              <a:t>‹#›</a:t>
            </a:fld>
            <a:endParaRPr lang="sl-SI" altLang="sl-SI"/>
          </a:p>
        </p:txBody>
      </p:sp>
    </p:spTree>
    <p:extLst>
      <p:ext uri="{BB962C8B-B14F-4D97-AF65-F5344CB8AC3E}">
        <p14:creationId xmlns:p14="http://schemas.microsoft.com/office/powerpoint/2010/main" val="402680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FF21BEE7-CD34-425A-8A47-21CD18ED2CE2}"/>
              </a:ext>
            </a:extLst>
          </p:cNvPr>
          <p:cNvSpPr>
            <a:spLocks noGrp="1"/>
          </p:cNvSpPr>
          <p:nvPr>
            <p:ph type="dt" sz="half" idx="10"/>
          </p:nvPr>
        </p:nvSpPr>
        <p:spPr/>
        <p:txBody>
          <a:bodyPr/>
          <a:lstStyle>
            <a:lvl1pPr>
              <a:defRPr/>
            </a:lvl1pPr>
          </a:lstStyle>
          <a:p>
            <a:pPr>
              <a:defRPr/>
            </a:pPr>
            <a:fld id="{04A42A0A-C3A0-4ECF-8572-9D329D359D90}" type="datetimeFigureOut">
              <a:rPr lang="sl-SI"/>
              <a:pPr>
                <a:defRPr/>
              </a:pPr>
              <a:t>31. 05. 2019</a:t>
            </a:fld>
            <a:endParaRPr lang="sl-SI"/>
          </a:p>
        </p:txBody>
      </p:sp>
      <p:sp>
        <p:nvSpPr>
          <p:cNvPr id="3" name="Ograda noge 2">
            <a:extLst>
              <a:ext uri="{FF2B5EF4-FFF2-40B4-BE49-F238E27FC236}">
                <a16:creationId xmlns:a16="http://schemas.microsoft.com/office/drawing/2014/main" id="{28262E80-6402-4F3C-BDF2-A3584E08FB1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6FB3E736-2212-470B-A64E-C12F0E2F9EAC}"/>
              </a:ext>
            </a:extLst>
          </p:cNvPr>
          <p:cNvSpPr>
            <a:spLocks noGrp="1"/>
          </p:cNvSpPr>
          <p:nvPr>
            <p:ph type="sldNum" sz="quarter" idx="12"/>
          </p:nvPr>
        </p:nvSpPr>
        <p:spPr/>
        <p:txBody>
          <a:bodyPr/>
          <a:lstStyle>
            <a:lvl1pPr>
              <a:defRPr/>
            </a:lvl1pPr>
          </a:lstStyle>
          <a:p>
            <a:fld id="{C6000FD2-712B-4217-AD8D-F9955CCEDDCC}" type="slidenum">
              <a:rPr lang="sl-SI" altLang="sl-SI"/>
              <a:pPr/>
              <a:t>‹#›</a:t>
            </a:fld>
            <a:endParaRPr lang="sl-SI" altLang="sl-SI"/>
          </a:p>
        </p:txBody>
      </p:sp>
    </p:spTree>
    <p:extLst>
      <p:ext uri="{BB962C8B-B14F-4D97-AF65-F5344CB8AC3E}">
        <p14:creationId xmlns:p14="http://schemas.microsoft.com/office/powerpoint/2010/main" val="414368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sl-SI"/>
              <a:t>Kliknite, če želite urediti slog naslova matrice</a:t>
            </a:r>
            <a:endParaRPr lang="en-US"/>
          </a:p>
        </p:txBody>
      </p:sp>
      <p:sp>
        <p:nvSpPr>
          <p:cNvPr id="3" name="Ograda besedila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DC733759-C8F2-4706-AD31-3491735AEAFB}"/>
              </a:ext>
            </a:extLst>
          </p:cNvPr>
          <p:cNvSpPr>
            <a:spLocks noGrp="1"/>
          </p:cNvSpPr>
          <p:nvPr>
            <p:ph type="dt" sz="half" idx="10"/>
          </p:nvPr>
        </p:nvSpPr>
        <p:spPr/>
        <p:txBody>
          <a:bodyPr/>
          <a:lstStyle>
            <a:lvl1pPr>
              <a:defRPr/>
            </a:lvl1pPr>
          </a:lstStyle>
          <a:p>
            <a:pPr>
              <a:defRPr/>
            </a:pPr>
            <a:fld id="{85CAD557-A6D2-44CB-9CFB-212608EAA7E6}" type="datetimeFigureOut">
              <a:rPr lang="sl-SI"/>
              <a:pPr>
                <a:defRPr/>
              </a:pPr>
              <a:t>31. 05. 2019</a:t>
            </a:fld>
            <a:endParaRPr lang="sl-SI"/>
          </a:p>
        </p:txBody>
      </p:sp>
      <p:sp>
        <p:nvSpPr>
          <p:cNvPr id="6" name="Ograda noge 2">
            <a:extLst>
              <a:ext uri="{FF2B5EF4-FFF2-40B4-BE49-F238E27FC236}">
                <a16:creationId xmlns:a16="http://schemas.microsoft.com/office/drawing/2014/main" id="{4EE86C75-A220-4090-B202-0F606982ACC0}"/>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FA585B84-52FD-4BEC-8672-A7326610F1A6}"/>
              </a:ext>
            </a:extLst>
          </p:cNvPr>
          <p:cNvSpPr>
            <a:spLocks noGrp="1"/>
          </p:cNvSpPr>
          <p:nvPr>
            <p:ph type="sldNum" sz="quarter" idx="12"/>
          </p:nvPr>
        </p:nvSpPr>
        <p:spPr/>
        <p:txBody>
          <a:bodyPr/>
          <a:lstStyle>
            <a:lvl1pPr>
              <a:defRPr/>
            </a:lvl1pPr>
          </a:lstStyle>
          <a:p>
            <a:fld id="{66017AC1-5E34-4F47-BD3E-479250A7DACB}" type="slidenum">
              <a:rPr lang="sl-SI" altLang="sl-SI"/>
              <a:pPr/>
              <a:t>‹#›</a:t>
            </a:fld>
            <a:endParaRPr lang="sl-SI" altLang="sl-SI"/>
          </a:p>
        </p:txBody>
      </p:sp>
    </p:spTree>
    <p:extLst>
      <p:ext uri="{BB962C8B-B14F-4D97-AF65-F5344CB8AC3E}">
        <p14:creationId xmlns:p14="http://schemas.microsoft.com/office/powerpoint/2010/main" val="259779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sl-SI"/>
              <a:t>Kliknite, če želite urediti sloge besedila matrice</a:t>
            </a:r>
          </a:p>
        </p:txBody>
      </p:sp>
      <p:sp>
        <p:nvSpPr>
          <p:cNvPr id="5" name="Ograda datuma 13">
            <a:extLst>
              <a:ext uri="{FF2B5EF4-FFF2-40B4-BE49-F238E27FC236}">
                <a16:creationId xmlns:a16="http://schemas.microsoft.com/office/drawing/2014/main" id="{D3D276E5-5149-414A-85E0-DE943C7CE38F}"/>
              </a:ext>
            </a:extLst>
          </p:cNvPr>
          <p:cNvSpPr>
            <a:spLocks noGrp="1"/>
          </p:cNvSpPr>
          <p:nvPr>
            <p:ph type="dt" sz="half" idx="10"/>
          </p:nvPr>
        </p:nvSpPr>
        <p:spPr/>
        <p:txBody>
          <a:bodyPr/>
          <a:lstStyle>
            <a:lvl1pPr>
              <a:defRPr/>
            </a:lvl1pPr>
          </a:lstStyle>
          <a:p>
            <a:pPr>
              <a:defRPr/>
            </a:pPr>
            <a:fld id="{9921B950-EED5-44CA-8A15-5B64E16405DB}" type="datetimeFigureOut">
              <a:rPr lang="sl-SI"/>
              <a:pPr>
                <a:defRPr/>
              </a:pPr>
              <a:t>31. 05. 2019</a:t>
            </a:fld>
            <a:endParaRPr lang="sl-SI"/>
          </a:p>
        </p:txBody>
      </p:sp>
      <p:sp>
        <p:nvSpPr>
          <p:cNvPr id="6" name="Ograda noge 2">
            <a:extLst>
              <a:ext uri="{FF2B5EF4-FFF2-40B4-BE49-F238E27FC236}">
                <a16:creationId xmlns:a16="http://schemas.microsoft.com/office/drawing/2014/main" id="{1C1DF394-704A-4F2D-A3D6-6FB78BCC80D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0F37060D-A7D3-454B-A7AB-2D338AB3646F}"/>
              </a:ext>
            </a:extLst>
          </p:cNvPr>
          <p:cNvSpPr>
            <a:spLocks noGrp="1"/>
          </p:cNvSpPr>
          <p:nvPr>
            <p:ph type="sldNum" sz="quarter" idx="12"/>
          </p:nvPr>
        </p:nvSpPr>
        <p:spPr/>
        <p:txBody>
          <a:bodyPr/>
          <a:lstStyle>
            <a:lvl1pPr>
              <a:defRPr/>
            </a:lvl1pPr>
          </a:lstStyle>
          <a:p>
            <a:fld id="{22B0222E-FECD-4060-8B80-B1F9956F983D}" type="slidenum">
              <a:rPr lang="sl-SI" altLang="sl-SI"/>
              <a:pPr/>
              <a:t>‹#›</a:t>
            </a:fld>
            <a:endParaRPr lang="sl-SI" altLang="sl-SI"/>
          </a:p>
        </p:txBody>
      </p:sp>
    </p:spTree>
    <p:extLst>
      <p:ext uri="{BB962C8B-B14F-4D97-AF65-F5344CB8AC3E}">
        <p14:creationId xmlns:p14="http://schemas.microsoft.com/office/powerpoint/2010/main" val="23973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Ograda naslova 21">
            <a:extLst>
              <a:ext uri="{FF2B5EF4-FFF2-40B4-BE49-F238E27FC236}">
                <a16:creationId xmlns:a16="http://schemas.microsoft.com/office/drawing/2014/main" id="{AAD86C94-449E-4873-9B64-13C904E209BB}"/>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sl-SI"/>
              <a:t>Kliknite, če želite urediti slog naslova matrice</a:t>
            </a:r>
            <a:endParaRPr lang="en-US"/>
          </a:p>
        </p:txBody>
      </p:sp>
      <p:sp>
        <p:nvSpPr>
          <p:cNvPr id="1027" name="Ograda besedila 12">
            <a:extLst>
              <a:ext uri="{FF2B5EF4-FFF2-40B4-BE49-F238E27FC236}">
                <a16:creationId xmlns:a16="http://schemas.microsoft.com/office/drawing/2014/main" id="{D4972DAE-3FC3-4561-9240-AE2A3BFA3BFF}"/>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CDBEFA9F-B13B-43B4-99F3-6D1C7C31371C}"/>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BCD5781A-7755-4206-8566-90D860A9562F}" type="datetimeFigureOut">
              <a:rPr lang="sl-SI"/>
              <a:pPr>
                <a:defRPr/>
              </a:pPr>
              <a:t>31. 05. 2019</a:t>
            </a:fld>
            <a:endParaRPr lang="sl-SI"/>
          </a:p>
        </p:txBody>
      </p:sp>
      <p:sp>
        <p:nvSpPr>
          <p:cNvPr id="3" name="Ograda noge 2">
            <a:extLst>
              <a:ext uri="{FF2B5EF4-FFF2-40B4-BE49-F238E27FC236}">
                <a16:creationId xmlns:a16="http://schemas.microsoft.com/office/drawing/2014/main" id="{3C69EBDD-214F-46B9-A7AB-177CEF69D49A}"/>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sl-SI"/>
          </a:p>
        </p:txBody>
      </p:sp>
      <p:sp>
        <p:nvSpPr>
          <p:cNvPr id="23" name="Ograda številke diapozitiva 22">
            <a:extLst>
              <a:ext uri="{FF2B5EF4-FFF2-40B4-BE49-F238E27FC236}">
                <a16:creationId xmlns:a16="http://schemas.microsoft.com/office/drawing/2014/main" id="{FF4252A8-3853-410C-85B8-6B1A13B37AD4}"/>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defRPr>
            </a:lvl1pPr>
          </a:lstStyle>
          <a:p>
            <a:fld id="{5442442E-5628-4121-B074-AF819C6C142F}"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63"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anose="020B0602030504020204" pitchFamily="34" charset="0"/>
        </a:defRPr>
      </a:lvl2pPr>
      <a:lvl3pPr algn="ctr" rtl="0" fontAlgn="base">
        <a:spcBef>
          <a:spcPct val="0"/>
        </a:spcBef>
        <a:spcAft>
          <a:spcPct val="0"/>
        </a:spcAft>
        <a:defRPr sz="4100" b="1">
          <a:solidFill>
            <a:schemeClr val="tx1"/>
          </a:solidFill>
          <a:latin typeface="Lucida Sans" panose="020B0602030504020204" pitchFamily="34" charset="0"/>
        </a:defRPr>
      </a:lvl3pPr>
      <a:lvl4pPr algn="ctr" rtl="0" fontAlgn="base">
        <a:spcBef>
          <a:spcPct val="0"/>
        </a:spcBef>
        <a:spcAft>
          <a:spcPct val="0"/>
        </a:spcAft>
        <a:defRPr sz="4100" b="1">
          <a:solidFill>
            <a:schemeClr val="tx1"/>
          </a:solidFill>
          <a:latin typeface="Lucida Sans" panose="020B0602030504020204" pitchFamily="34" charset="0"/>
        </a:defRPr>
      </a:lvl4pPr>
      <a:lvl5pPr algn="ctr" rtl="0" fontAlgn="base">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7688" indent="-411163" algn="l" rtl="0" fontAlgn="base">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l.wikipedia.org/wiki/Slika:Bombay24a.jpg"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upload.wikimedia.org/wikipedia/commons/8/86/Howrah_Bridge_01.jpg"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Ajanta_(63).jpg" TargetMode="External"/><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BE542-EC3D-4B3F-B57C-4D01E4C5CDCC}"/>
              </a:ext>
            </a:extLst>
          </p:cNvPr>
          <p:cNvSpPr>
            <a:spLocks noGrp="1"/>
          </p:cNvSpPr>
          <p:nvPr>
            <p:ph type="ctrTitle"/>
          </p:nvPr>
        </p:nvSpPr>
        <p:spPr/>
        <p:txBody>
          <a:bodyPr>
            <a:noAutofit/>
          </a:bodyPr>
          <a:lstStyle/>
          <a:p>
            <a:pPr fontAlgn="auto">
              <a:spcAft>
                <a:spcPts val="0"/>
              </a:spcAft>
              <a:defRPr/>
            </a:pP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br>
              <a:rPr lang="sl-SI" sz="7200" dirty="0">
                <a:latin typeface="Narkisim" pitchFamily="34" charset="-79"/>
                <a:ea typeface="Gungsuh" pitchFamily="18" charset="-127"/>
                <a:cs typeface="Narkisim" pitchFamily="34" charset="-79"/>
              </a:rPr>
            </a:br>
            <a:r>
              <a:rPr lang="sl-SI" sz="7200" dirty="0">
                <a:latin typeface="Narkisim" pitchFamily="34" charset="-79"/>
                <a:ea typeface="Gungsuh" pitchFamily="18" charset="-127"/>
                <a:cs typeface="Narkisim" pitchFamily="34" charset="-79"/>
              </a:rPr>
              <a:t> </a:t>
            </a:r>
            <a:br>
              <a:rPr lang="sl-SI" sz="7200" dirty="0">
                <a:latin typeface="Narkisim" pitchFamily="34" charset="-79"/>
                <a:ea typeface="Gungsuh" pitchFamily="18" charset="-127"/>
                <a:cs typeface="Narkisim" pitchFamily="34" charset="-79"/>
              </a:rPr>
            </a:br>
            <a:r>
              <a:rPr lang="sl-SI" sz="8800" dirty="0">
                <a:latin typeface="Narkisim" pitchFamily="34" charset="-79"/>
                <a:ea typeface="Gungsuh" pitchFamily="18" charset="-127"/>
                <a:cs typeface="Narkisim" pitchFamily="34" charset="-79"/>
              </a:rPr>
              <a:t>INDIJA</a:t>
            </a:r>
            <a:br>
              <a:rPr lang="sl-SI" sz="8800" dirty="0">
                <a:latin typeface="Narkisim" pitchFamily="34" charset="-79"/>
                <a:ea typeface="Gungsuh" pitchFamily="18" charset="-127"/>
                <a:cs typeface="Narkisim" pitchFamily="34" charset="-79"/>
              </a:rPr>
            </a:br>
            <a:endParaRPr lang="sl-SI" sz="8800" dirty="0">
              <a:latin typeface="Narkisim" pitchFamily="34" charset="-79"/>
              <a:ea typeface="Gungsuh" pitchFamily="18" charset="-127"/>
              <a:cs typeface="Narkisim" pitchFamily="34" charset="-79"/>
            </a:endParaRPr>
          </a:p>
        </p:txBody>
      </p:sp>
      <p:sp>
        <p:nvSpPr>
          <p:cNvPr id="3075" name="Podnaslov 2">
            <a:extLst>
              <a:ext uri="{FF2B5EF4-FFF2-40B4-BE49-F238E27FC236}">
                <a16:creationId xmlns:a16="http://schemas.microsoft.com/office/drawing/2014/main" id="{893D7892-CF1B-43D4-BB57-E5CEC2E735C5}"/>
              </a:ext>
            </a:extLst>
          </p:cNvPr>
          <p:cNvSpPr>
            <a:spLocks noGrp="1"/>
          </p:cNvSpPr>
          <p:nvPr>
            <p:ph type="subTitle" idx="1"/>
          </p:nvPr>
        </p:nvSpPr>
        <p:spPr>
          <a:xfrm>
            <a:off x="1371600" y="3332163"/>
            <a:ext cx="6400800" cy="1752600"/>
          </a:xfrm>
        </p:spPr>
        <p:txBody>
          <a:bodyPr/>
          <a:lstStyle/>
          <a:p>
            <a:endParaRPr lang="sl-SI" altLang="sl-SI"/>
          </a:p>
        </p:txBody>
      </p:sp>
      <p:pic>
        <p:nvPicPr>
          <p:cNvPr id="3076" name="il_fi" descr="http://templatic.com/demos/wplocator/files/dummy/tm1.jpg">
            <a:extLst>
              <a:ext uri="{FF2B5EF4-FFF2-40B4-BE49-F238E27FC236}">
                <a16:creationId xmlns:a16="http://schemas.microsoft.com/office/drawing/2014/main" id="{3BCC051D-D94C-41CB-AE69-7A41E6027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16113"/>
            <a:ext cx="813593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1A1873-3F5E-44C0-B761-709A419D6052}"/>
              </a:ext>
            </a:extLst>
          </p:cNvPr>
          <p:cNvSpPr>
            <a:spLocks noGrp="1"/>
          </p:cNvSpPr>
          <p:nvPr>
            <p:ph type="title"/>
          </p:nvPr>
        </p:nvSpPr>
        <p:spPr/>
        <p:txBody>
          <a:bodyPr/>
          <a:lstStyle/>
          <a:p>
            <a:pPr fontAlgn="auto">
              <a:spcAft>
                <a:spcPts val="0"/>
              </a:spcAft>
              <a:defRPr/>
            </a:pPr>
            <a:r>
              <a:rPr lang="sl-SI" dirty="0"/>
              <a:t>VEČJA MESTA</a:t>
            </a:r>
          </a:p>
        </p:txBody>
      </p:sp>
      <p:sp>
        <p:nvSpPr>
          <p:cNvPr id="12291" name="Ograda vsebine 2">
            <a:extLst>
              <a:ext uri="{FF2B5EF4-FFF2-40B4-BE49-F238E27FC236}">
                <a16:creationId xmlns:a16="http://schemas.microsoft.com/office/drawing/2014/main" id="{91D9C745-1F64-4A95-8E9C-BF06A84ECBE9}"/>
              </a:ext>
            </a:extLst>
          </p:cNvPr>
          <p:cNvSpPr>
            <a:spLocks noGrp="1"/>
          </p:cNvSpPr>
          <p:nvPr>
            <p:ph idx="1"/>
          </p:nvPr>
        </p:nvSpPr>
        <p:spPr>
          <a:xfrm>
            <a:off x="395288" y="1052513"/>
            <a:ext cx="8291512" cy="5256212"/>
          </a:xfrm>
        </p:spPr>
        <p:txBody>
          <a:bodyPr/>
          <a:lstStyle/>
          <a:p>
            <a:pPr>
              <a:buFont typeface="Wingdings 2" panose="05020102010507070707" pitchFamily="18" charset="2"/>
              <a:buNone/>
            </a:pPr>
            <a:r>
              <a:rPr lang="sl-SI" altLang="sl-SI" sz="2400">
                <a:latin typeface="Comic Sans MS" panose="030F0702030302020204" pitchFamily="66" charset="0"/>
              </a:rPr>
              <a:t>MUMBAI-je  prestolnica zvezne države Maharaštra. Je četrto največje  mesto na svetu. Leži ob zahodni obali Indije. Od sredine 18. stoletja je pomembno trgovsko središče, danes pa tudi finančna prestolnica Indije in središče zabavne industrije. V mestu se med drugim nahaja Bollywood, center indijske kinematografije</a:t>
            </a:r>
          </a:p>
          <a:p>
            <a:pPr>
              <a:buFont typeface="Wingdings 2" panose="05020102010507070707" pitchFamily="18" charset="2"/>
              <a:buNone/>
            </a:pPr>
            <a:r>
              <a:rPr lang="sl-SI" altLang="sl-SI" sz="2400">
                <a:latin typeface="Comic Sans MS" panose="030F0702030302020204" pitchFamily="66" charset="0"/>
              </a:rPr>
              <a:t>.</a:t>
            </a:r>
          </a:p>
        </p:txBody>
      </p:sp>
      <p:pic>
        <p:nvPicPr>
          <p:cNvPr id="12292" name="Slika 5" descr="Središče mesta ponoči">
            <a:hlinkClick r:id="rId2" tooltip="&quot;Središče mesta ponoči&quot;"/>
            <a:extLst>
              <a:ext uri="{FF2B5EF4-FFF2-40B4-BE49-F238E27FC236}">
                <a16:creationId xmlns:a16="http://schemas.microsoft.com/office/drawing/2014/main" id="{48611391-F25B-46DF-A0CC-295F7102D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860800"/>
            <a:ext cx="3240088"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l_fi" descr="http://blogs.thenews.com.pk/blogs/wp-content/uploads/2012/01/Bollywood.jpg">
            <a:extLst>
              <a:ext uri="{FF2B5EF4-FFF2-40B4-BE49-F238E27FC236}">
                <a16:creationId xmlns:a16="http://schemas.microsoft.com/office/drawing/2014/main" id="{7E3FAF94-D64D-40D5-A9ED-D224A3A31D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149725"/>
            <a:ext cx="3455987"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5ED12B-8FA1-4172-B3E1-D7A905A4F963}"/>
              </a:ext>
            </a:extLst>
          </p:cNvPr>
          <p:cNvSpPr>
            <a:spLocks noGrp="1"/>
          </p:cNvSpPr>
          <p:nvPr>
            <p:ph type="title"/>
          </p:nvPr>
        </p:nvSpPr>
        <p:spPr/>
        <p:txBody>
          <a:bodyPr/>
          <a:lstStyle/>
          <a:p>
            <a:pPr fontAlgn="auto">
              <a:spcAft>
                <a:spcPts val="0"/>
              </a:spcAft>
              <a:defRPr/>
            </a:pPr>
            <a:r>
              <a:rPr lang="sl-SI" dirty="0"/>
              <a:t>PODNEBJE</a:t>
            </a:r>
          </a:p>
        </p:txBody>
      </p:sp>
      <p:sp>
        <p:nvSpPr>
          <p:cNvPr id="13315" name="Ograda vsebine 2">
            <a:extLst>
              <a:ext uri="{FF2B5EF4-FFF2-40B4-BE49-F238E27FC236}">
                <a16:creationId xmlns:a16="http://schemas.microsoft.com/office/drawing/2014/main" id="{AF4E6CBF-A52F-4CA4-90D7-4C6AA3EE0B3B}"/>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Indijsko podnebje je zelo  raznoliko.</a:t>
            </a:r>
          </a:p>
          <a:p>
            <a:pPr>
              <a:buFont typeface="Wingdings 2" panose="05020102010507070707" pitchFamily="18" charset="2"/>
              <a:buNone/>
            </a:pPr>
            <a:r>
              <a:rPr lang="sl-SI" altLang="sl-SI">
                <a:latin typeface="Comic Sans MS" panose="030F0702030302020204" pitchFamily="66" charset="0"/>
              </a:rPr>
              <a:t>Najbolj suho je na zahodu, na severu v bližini</a:t>
            </a:r>
          </a:p>
          <a:p>
            <a:pPr>
              <a:buFont typeface="Wingdings 2" panose="05020102010507070707" pitchFamily="18" charset="2"/>
              <a:buNone/>
            </a:pPr>
            <a:r>
              <a:rPr lang="sl-SI" altLang="sl-SI">
                <a:latin typeface="Comic Sans MS" panose="030F0702030302020204" pitchFamily="66" charset="0"/>
              </a:rPr>
              <a:t>Himalaje  pa so včasih izredno močna deževja.</a:t>
            </a:r>
          </a:p>
          <a:p>
            <a:pPr>
              <a:buFont typeface="Wingdings 2" panose="05020102010507070707" pitchFamily="18" charset="2"/>
              <a:buNone/>
            </a:pPr>
            <a:r>
              <a:rPr lang="sl-SI" altLang="sl-SI">
                <a:latin typeface="Comic Sans MS" panose="030F0702030302020204" pitchFamily="66" charset="0"/>
              </a:rPr>
              <a:t>Po vsej Indiji prevladujejo visoke temperature,</a:t>
            </a:r>
          </a:p>
          <a:p>
            <a:pPr>
              <a:buFont typeface="Wingdings 2" panose="05020102010507070707" pitchFamily="18" charset="2"/>
              <a:buNone/>
            </a:pPr>
            <a:r>
              <a:rPr lang="sl-SI" altLang="sl-SI">
                <a:latin typeface="Comic Sans MS" panose="030F0702030302020204" pitchFamily="66" charset="0"/>
              </a:rPr>
              <a:t>Žgoča vročina prizanaša samo v gorskih</a:t>
            </a:r>
          </a:p>
          <a:p>
            <a:pPr>
              <a:buFont typeface="Wingdings 2" panose="05020102010507070707" pitchFamily="18" charset="2"/>
              <a:buNone/>
            </a:pPr>
            <a:r>
              <a:rPr lang="sl-SI" altLang="sl-SI">
                <a:latin typeface="Comic Sans MS" panose="030F0702030302020204" pitchFamily="66" charset="0"/>
              </a:rPr>
              <a:t>območjih.</a:t>
            </a:r>
          </a:p>
          <a:p>
            <a:pPr>
              <a:buFont typeface="Wingdings 2" panose="05020102010507070707" pitchFamily="18" charset="2"/>
              <a:buNone/>
            </a:pPr>
            <a:endParaRPr lang="sl-SI" altLang="sl-SI">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34B20F7-72A5-4307-A8B8-A7AA147FF4A6}"/>
              </a:ext>
            </a:extLst>
          </p:cNvPr>
          <p:cNvSpPr>
            <a:spLocks noGrp="1"/>
          </p:cNvSpPr>
          <p:nvPr>
            <p:ph type="title"/>
          </p:nvPr>
        </p:nvSpPr>
        <p:spPr/>
        <p:txBody>
          <a:bodyPr/>
          <a:lstStyle/>
          <a:p>
            <a:pPr fontAlgn="auto">
              <a:spcAft>
                <a:spcPts val="0"/>
              </a:spcAft>
              <a:defRPr/>
            </a:pPr>
            <a:r>
              <a:rPr lang="sl-SI" dirty="0"/>
              <a:t>MONSUN</a:t>
            </a:r>
          </a:p>
        </p:txBody>
      </p:sp>
      <p:sp>
        <p:nvSpPr>
          <p:cNvPr id="14339" name="Ograda vsebine 2">
            <a:extLst>
              <a:ext uri="{FF2B5EF4-FFF2-40B4-BE49-F238E27FC236}">
                <a16:creationId xmlns:a16="http://schemas.microsoft.com/office/drawing/2014/main" id="{92A021B5-459A-4D9C-93AF-7F63F42E63A1}"/>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    Je stalen veter v Aziji. Poleti piha z morja na kopno in s sabo prinese padavine, pozimi pa s kopnega na morje.</a:t>
            </a:r>
          </a:p>
        </p:txBody>
      </p:sp>
      <p:pic>
        <p:nvPicPr>
          <p:cNvPr id="14340" name="Picture 2" descr="Slika:Howrah Bridge 01.jpg">
            <a:hlinkClick r:id="rId2"/>
            <a:extLst>
              <a:ext uri="{FF2B5EF4-FFF2-40B4-BE49-F238E27FC236}">
                <a16:creationId xmlns:a16="http://schemas.microsoft.com/office/drawing/2014/main" id="{5EA22FDF-7756-40A4-A1C3-EAB5406C9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933825"/>
            <a:ext cx="475297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http://www.smhi.se/polopoly_fs/1.5058!image/monsun.png_gen/derivatives/fullSizeImage/monsun.png">
            <a:extLst>
              <a:ext uri="{FF2B5EF4-FFF2-40B4-BE49-F238E27FC236}">
                <a16:creationId xmlns:a16="http://schemas.microsoft.com/office/drawing/2014/main" id="{5E195CA4-A61B-4825-8A36-EFCB27F24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933825"/>
            <a:ext cx="37084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AE0412-6AF6-48A5-8333-9F401B35627A}"/>
              </a:ext>
            </a:extLst>
          </p:cNvPr>
          <p:cNvSpPr>
            <a:spLocks noGrp="1"/>
          </p:cNvSpPr>
          <p:nvPr>
            <p:ph type="title"/>
          </p:nvPr>
        </p:nvSpPr>
        <p:spPr/>
        <p:txBody>
          <a:bodyPr/>
          <a:lstStyle/>
          <a:p>
            <a:pPr fontAlgn="auto">
              <a:spcAft>
                <a:spcPts val="0"/>
              </a:spcAft>
              <a:defRPr/>
            </a:pPr>
            <a:r>
              <a:rPr lang="sl-SI" dirty="0"/>
              <a:t>GOSPODARSTVO</a:t>
            </a:r>
          </a:p>
        </p:txBody>
      </p:sp>
      <p:sp>
        <p:nvSpPr>
          <p:cNvPr id="3" name="Ograda vsebine 2">
            <a:extLst>
              <a:ext uri="{FF2B5EF4-FFF2-40B4-BE49-F238E27FC236}">
                <a16:creationId xmlns:a16="http://schemas.microsoft.com/office/drawing/2014/main" id="{0721087C-2BD7-41A5-A133-4EDCE64E9C3E}"/>
              </a:ext>
            </a:extLst>
          </p:cNvPr>
          <p:cNvSpPr>
            <a:spLocks noGrp="1"/>
          </p:cNvSpPr>
          <p:nvPr>
            <p:ph idx="1"/>
          </p:nvPr>
        </p:nvSpPr>
        <p:spPr/>
        <p:txBody>
          <a:bodyPr>
            <a:normAutofit fontScale="85000" lnSpcReduction="20000"/>
          </a:bodyPr>
          <a:lstStyle/>
          <a:p>
            <a:pPr marL="548640" indent="-411480" fontAlgn="auto">
              <a:spcAft>
                <a:spcPts val="0"/>
              </a:spcAft>
              <a:buClr>
                <a:schemeClr val="tx1">
                  <a:shade val="95000"/>
                </a:schemeClr>
              </a:buClr>
              <a:buFont typeface="Wingdings 2"/>
              <a:buNone/>
              <a:defRPr/>
            </a:pPr>
            <a:r>
              <a:rPr lang="sl-SI" dirty="0">
                <a:latin typeface="Comic Sans MS" pitchFamily="66" charset="0"/>
              </a:rPr>
              <a:t>Najpomembnejše območje industrije je nastalo na območjih  črnega premoga, železove rude  in drugih (železarne, jeklarne).</a:t>
            </a:r>
          </a:p>
          <a:p>
            <a:pPr marL="548640" indent="-411480" fontAlgn="auto">
              <a:spcAft>
                <a:spcPts val="0"/>
              </a:spcAft>
              <a:buClr>
                <a:schemeClr val="tx1">
                  <a:shade val="95000"/>
                </a:schemeClr>
              </a:buClr>
              <a:buFont typeface="Wingdings 2"/>
              <a:buNone/>
              <a:defRPr/>
            </a:pPr>
            <a:r>
              <a:rPr lang="sl-SI" dirty="0">
                <a:latin typeface="Comic Sans MS" pitchFamily="66" charset="0"/>
              </a:rPr>
              <a:t>Pomembna tudi lahka industrija v rokah zasebnih podjetnikov (tekstilna, predelava bombaža, volne, svilene tkanine, čipke, domača obrt).</a:t>
            </a:r>
          </a:p>
          <a:p>
            <a:pPr marL="548640" indent="-411480" fontAlgn="auto">
              <a:spcAft>
                <a:spcPts val="0"/>
              </a:spcAft>
              <a:buClr>
                <a:schemeClr val="tx1">
                  <a:shade val="95000"/>
                </a:schemeClr>
              </a:buClr>
              <a:buFont typeface="Wingdings 2"/>
              <a:buNone/>
              <a:defRPr/>
            </a:pPr>
            <a:r>
              <a:rPr lang="sl-SI" dirty="0">
                <a:latin typeface="Comic Sans MS" pitchFamily="66" charset="0"/>
              </a:rPr>
              <a:t>V Indiji so tudi nahajališča zlata in diamantov. </a:t>
            </a:r>
          </a:p>
          <a:p>
            <a:pPr marL="548640" indent="-411480" fontAlgn="auto">
              <a:spcAft>
                <a:spcPts val="0"/>
              </a:spcAft>
              <a:buClr>
                <a:schemeClr val="tx1">
                  <a:shade val="95000"/>
                </a:schemeClr>
              </a:buClr>
              <a:buFont typeface="Wingdings 2"/>
              <a:buNone/>
              <a:defRPr/>
            </a:pPr>
            <a:r>
              <a:rPr lang="sl-SI" dirty="0">
                <a:latin typeface="Comic Sans MS" pitchFamily="66" charset="0"/>
              </a:rPr>
              <a:t> Veliko znanstvenikov in tehnikov, ki so se šolali v tujini (jedrske raziskave)</a:t>
            </a:r>
          </a:p>
          <a:p>
            <a:pPr marL="548640" indent="-411480" fontAlgn="auto">
              <a:spcAft>
                <a:spcPts val="0"/>
              </a:spcAft>
              <a:buClr>
                <a:schemeClr val="tx1">
                  <a:shade val="95000"/>
                </a:schemeClr>
              </a:buClr>
              <a:buFont typeface="Wingdings 2"/>
              <a:buNone/>
              <a:defRPr/>
            </a:pPr>
            <a:r>
              <a:rPr lang="sl-SI" dirty="0">
                <a:latin typeface="Comic Sans MS" pitchFamily="66" charset="0"/>
              </a:rPr>
              <a:t>Ena največjih svetovnih proizvajalk kinematografskih filmov (</a:t>
            </a:r>
            <a:r>
              <a:rPr lang="sl-SI" dirty="0" err="1">
                <a:latin typeface="Comic Sans MS" pitchFamily="66" charset="0"/>
              </a:rPr>
              <a:t>Bollywood</a:t>
            </a:r>
            <a:r>
              <a:rPr lang="sl-SI" dirty="0">
                <a:latin typeface="Comic Sans MS" pitchFamily="66" charset="0"/>
              </a:rPr>
              <a:t>)</a:t>
            </a:r>
          </a:p>
          <a:p>
            <a:pPr marL="548640" indent="-411480" fontAlgn="auto">
              <a:spcAft>
                <a:spcPts val="0"/>
              </a:spcAft>
              <a:buClr>
                <a:schemeClr val="tx1">
                  <a:shade val="95000"/>
                </a:schemeClr>
              </a:buClr>
              <a:buFont typeface="Wingdings 2"/>
              <a:buNone/>
              <a:defRPr/>
            </a:pPr>
            <a:r>
              <a:rPr lang="sl-SI" dirty="0">
                <a:latin typeface="Comic Sans MS" pitchFamily="66" charset="0"/>
              </a:rPr>
              <a:t>Napredek vseh področjih zavira podedovana kastna ureditev, čeprav jo je ustava že zdavnaj odpravila. </a:t>
            </a:r>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E1FD217-3EFF-42AE-A2B8-2DC6D1295CA1}"/>
              </a:ext>
            </a:extLst>
          </p:cNvPr>
          <p:cNvSpPr>
            <a:spLocks noGrp="1"/>
          </p:cNvSpPr>
          <p:nvPr>
            <p:ph type="title"/>
          </p:nvPr>
        </p:nvSpPr>
        <p:spPr/>
        <p:txBody>
          <a:bodyPr/>
          <a:lstStyle/>
          <a:p>
            <a:pPr fontAlgn="auto">
              <a:spcAft>
                <a:spcPts val="0"/>
              </a:spcAft>
              <a:defRPr/>
            </a:pPr>
            <a:r>
              <a:rPr lang="sl-SI" dirty="0"/>
              <a:t>TURIZEM</a:t>
            </a:r>
          </a:p>
        </p:txBody>
      </p:sp>
      <p:sp>
        <p:nvSpPr>
          <p:cNvPr id="16387" name="Ograda vsebine 2">
            <a:extLst>
              <a:ext uri="{FF2B5EF4-FFF2-40B4-BE49-F238E27FC236}">
                <a16:creationId xmlns:a16="http://schemas.microsoft.com/office/drawing/2014/main" id="{B6A785EF-0CC1-42F7-A4F5-5202431F57EC}"/>
              </a:ext>
            </a:extLst>
          </p:cNvPr>
          <p:cNvSpPr>
            <a:spLocks noGrp="1"/>
          </p:cNvSpPr>
          <p:nvPr>
            <p:ph idx="1"/>
          </p:nvPr>
        </p:nvSpPr>
        <p:spPr/>
        <p:txBody>
          <a:bodyPr/>
          <a:lstStyle/>
          <a:p>
            <a:pPr>
              <a:buFont typeface="Wingdings 2" panose="05020102010507070707" pitchFamily="18" charset="2"/>
              <a:buNone/>
            </a:pPr>
            <a:endParaRPr lang="sl-SI" altLang="sl-SI">
              <a:latin typeface="Comic Sans MS" panose="030F0702030302020204" pitchFamily="66" charset="0"/>
            </a:endParaRPr>
          </a:p>
          <a:p>
            <a:pPr>
              <a:buFont typeface="Arial" panose="020B0604020202020204" pitchFamily="34" charset="0"/>
              <a:buChar char="•"/>
            </a:pPr>
            <a:r>
              <a:rPr lang="sl-SI" altLang="sl-SI">
                <a:latin typeface="Comic Sans MS" panose="030F0702030302020204" pitchFamily="66" charset="0"/>
              </a:rPr>
              <a:t>Mir ob jezerih v Kašmirju</a:t>
            </a:r>
          </a:p>
          <a:p>
            <a:pPr>
              <a:buFont typeface="Arial" panose="020B0604020202020204" pitchFamily="34" charset="0"/>
              <a:buChar char="•"/>
            </a:pPr>
            <a:r>
              <a:rPr lang="sl-SI" altLang="sl-SI">
                <a:latin typeface="Comic Sans MS" panose="030F0702030302020204" pitchFamily="66" charset="0"/>
              </a:rPr>
              <a:t>Lenarjenje v sončni peščini v Goi</a:t>
            </a:r>
          </a:p>
          <a:p>
            <a:pPr>
              <a:buFont typeface="Arial" panose="020B0604020202020204" pitchFamily="34" charset="0"/>
              <a:buChar char="•"/>
            </a:pPr>
            <a:r>
              <a:rPr lang="sl-SI" altLang="sl-SI">
                <a:latin typeface="Comic Sans MS" panose="030F0702030302020204" pitchFamily="66" charset="0"/>
              </a:rPr>
              <a:t>Potepanje po Himalaji</a:t>
            </a:r>
          </a:p>
          <a:p>
            <a:pPr>
              <a:buFont typeface="Arial" panose="020B0604020202020204" pitchFamily="34" charset="0"/>
              <a:buChar char="•"/>
            </a:pPr>
            <a:r>
              <a:rPr lang="sl-SI" altLang="sl-SI">
                <a:latin typeface="Comic Sans MS" panose="030F0702030302020204" pitchFamily="66" charset="0"/>
              </a:rPr>
              <a:t>2000 let stara skalna svetišča</a:t>
            </a:r>
          </a:p>
          <a:p>
            <a:pPr>
              <a:buFont typeface="Arial" panose="020B0604020202020204" pitchFamily="34" charset="0"/>
              <a:buChar char="•"/>
            </a:pPr>
            <a:r>
              <a:rPr lang="sl-SI" altLang="sl-SI">
                <a:latin typeface="Comic Sans MS" panose="030F0702030302020204" pitchFamily="66" charset="0"/>
              </a:rPr>
              <a:t>Številne znamenitosti (Tadž Mahal, sveto mesto Varanasi</a:t>
            </a:r>
          </a:p>
          <a:p>
            <a:pPr>
              <a:buFont typeface="Arial" panose="020B0604020202020204" pitchFamily="34" charset="0"/>
              <a:buChar char="•"/>
            </a:pPr>
            <a:endParaRPr lang="sl-SI" altLang="sl-SI">
              <a:latin typeface="Comic Sans MS" panose="030F0702030302020204" pitchFamily="66" charset="0"/>
            </a:endParaRPr>
          </a:p>
        </p:txBody>
      </p:sp>
      <p:pic>
        <p:nvPicPr>
          <p:cNvPr id="16388" name="il_fi" descr="http://www.shappa.si/assets/components/gallery/files/22/2193.jpg">
            <a:extLst>
              <a:ext uri="{FF2B5EF4-FFF2-40B4-BE49-F238E27FC236}">
                <a16:creationId xmlns:a16="http://schemas.microsoft.com/office/drawing/2014/main" id="{152B780C-8CE7-42AC-B01C-204AC3B09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273685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webwombat.com.au/travel/articles/images/india-himalaya-ananda-spa.jpg">
            <a:extLst>
              <a:ext uri="{FF2B5EF4-FFF2-40B4-BE49-F238E27FC236}">
                <a16:creationId xmlns:a16="http://schemas.microsoft.com/office/drawing/2014/main" id="{541F024B-93ED-4AFE-BD92-025F18D55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188913"/>
            <a:ext cx="172878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87D6B30-E3C1-4A17-A250-881DA9E265AE}"/>
              </a:ext>
            </a:extLst>
          </p:cNvPr>
          <p:cNvSpPr>
            <a:spLocks noGrp="1"/>
          </p:cNvSpPr>
          <p:nvPr>
            <p:ph type="title"/>
          </p:nvPr>
        </p:nvSpPr>
        <p:spPr/>
        <p:txBody>
          <a:bodyPr/>
          <a:lstStyle/>
          <a:p>
            <a:pPr fontAlgn="auto">
              <a:spcAft>
                <a:spcPts val="0"/>
              </a:spcAft>
              <a:defRPr/>
            </a:pPr>
            <a:r>
              <a:rPr lang="sl-SI" dirty="0"/>
              <a:t>PROMETNE POVEZAVE</a:t>
            </a:r>
          </a:p>
        </p:txBody>
      </p:sp>
      <p:sp>
        <p:nvSpPr>
          <p:cNvPr id="17411" name="Ograda vsebine 2">
            <a:extLst>
              <a:ext uri="{FF2B5EF4-FFF2-40B4-BE49-F238E27FC236}">
                <a16:creationId xmlns:a16="http://schemas.microsoft.com/office/drawing/2014/main" id="{83B7D52D-1CC5-4C50-A252-E3B5B91EE539}"/>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Indija ima:</a:t>
            </a:r>
          </a:p>
          <a:p>
            <a:pPr>
              <a:buFont typeface="Arial" panose="020B0604020202020204" pitchFamily="34" charset="0"/>
              <a:buChar char="•"/>
            </a:pPr>
            <a:r>
              <a:rPr lang="sl-SI" altLang="sl-SI">
                <a:latin typeface="Comic Sans MS" panose="030F0702030302020204" pitchFamily="66" charset="0"/>
              </a:rPr>
              <a:t>332 mil. Km cest. Poteka obsežno posodabljanje glavnih državnih cest</a:t>
            </a:r>
          </a:p>
          <a:p>
            <a:pPr>
              <a:buFont typeface="Arial" panose="020B0604020202020204" pitchFamily="34" charset="0"/>
              <a:buChar char="•"/>
            </a:pPr>
            <a:r>
              <a:rPr lang="sl-SI" altLang="sl-SI">
                <a:latin typeface="Comic Sans MS" panose="030F0702030302020204" pitchFamily="66" charset="0"/>
              </a:rPr>
              <a:t>63 140 km železniških prog</a:t>
            </a:r>
          </a:p>
          <a:p>
            <a:pPr>
              <a:buFont typeface="Arial" panose="020B0604020202020204" pitchFamily="34" charset="0"/>
              <a:buChar char="•"/>
            </a:pPr>
            <a:r>
              <a:rPr lang="sl-SI" altLang="sl-SI">
                <a:latin typeface="Comic Sans MS" panose="030F0702030302020204" pitchFamily="66" charset="0"/>
              </a:rPr>
              <a:t>80 letališč z rednim potniškim prometom</a:t>
            </a:r>
          </a:p>
          <a:p>
            <a:pPr>
              <a:buFont typeface="Arial" panose="020B0604020202020204" pitchFamily="34" charset="0"/>
              <a:buChar char="•"/>
            </a:pPr>
            <a:endParaRPr lang="sl-SI" altLang="sl-SI"/>
          </a:p>
          <a:p>
            <a:endParaRPr lang="sl-SI" altLang="sl-SI"/>
          </a:p>
        </p:txBody>
      </p:sp>
      <p:pic>
        <p:nvPicPr>
          <p:cNvPr id="17412" name="Slika 3" descr="Promet v Indiji">
            <a:extLst>
              <a:ext uri="{FF2B5EF4-FFF2-40B4-BE49-F238E27FC236}">
                <a16:creationId xmlns:a16="http://schemas.microsoft.com/office/drawing/2014/main" id="{D2106483-2D2C-4007-BC3B-C8745C1E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8363"/>
            <a:ext cx="1493838"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il_fi" descr="http://cdn1.siol.net/sn/img/12/135/634725845051850195_rtr2hho4.jpg">
            <a:extLst>
              <a:ext uri="{FF2B5EF4-FFF2-40B4-BE49-F238E27FC236}">
                <a16:creationId xmlns:a16="http://schemas.microsoft.com/office/drawing/2014/main" id="{C8E51393-90B5-480D-872E-C1A6B1BB1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013325"/>
            <a:ext cx="352901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il_fi" descr="http://www.vzpon.si/media/cache/ae7f58bca388844a9bf3679c1461934c.jpeg">
            <a:extLst>
              <a:ext uri="{FF2B5EF4-FFF2-40B4-BE49-F238E27FC236}">
                <a16:creationId xmlns:a16="http://schemas.microsoft.com/office/drawing/2014/main" id="{A734AF8C-BBF1-4BBB-A982-51378B8CF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5013325"/>
            <a:ext cx="29511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F501FA1-F501-4102-BE75-0E50AAA2BBA7}"/>
              </a:ext>
            </a:extLst>
          </p:cNvPr>
          <p:cNvSpPr>
            <a:spLocks noGrp="1"/>
          </p:cNvSpPr>
          <p:nvPr>
            <p:ph type="title"/>
          </p:nvPr>
        </p:nvSpPr>
        <p:spPr/>
        <p:txBody>
          <a:bodyPr/>
          <a:lstStyle/>
          <a:p>
            <a:pPr fontAlgn="auto">
              <a:spcAft>
                <a:spcPts val="0"/>
              </a:spcAft>
              <a:defRPr/>
            </a:pPr>
            <a:r>
              <a:rPr lang="sl-SI" dirty="0"/>
              <a:t>ZNAMENITOSTI</a:t>
            </a:r>
          </a:p>
        </p:txBody>
      </p:sp>
      <p:sp>
        <p:nvSpPr>
          <p:cNvPr id="18435" name="Ograda vsebine 2">
            <a:extLst>
              <a:ext uri="{FF2B5EF4-FFF2-40B4-BE49-F238E27FC236}">
                <a16:creationId xmlns:a16="http://schemas.microsoft.com/office/drawing/2014/main" id="{D123521F-149F-4C31-84F3-31078BE4C000}"/>
              </a:ext>
            </a:extLst>
          </p:cNvPr>
          <p:cNvSpPr>
            <a:spLocks noGrp="1"/>
          </p:cNvSpPr>
          <p:nvPr>
            <p:ph idx="1"/>
          </p:nvPr>
        </p:nvSpPr>
        <p:spPr/>
        <p:txBody>
          <a:bodyPr/>
          <a:lstStyle/>
          <a:p>
            <a:pPr>
              <a:buFont typeface="Arial" panose="020B0604020202020204" pitchFamily="34" charset="0"/>
              <a:buChar char="•"/>
            </a:pPr>
            <a:r>
              <a:rPr lang="sl-SI" altLang="sl-SI" sz="2400" b="1">
                <a:latin typeface="Comic Sans MS" panose="030F0702030302020204" pitchFamily="66" charset="0"/>
              </a:rPr>
              <a:t>Taj mahal </a:t>
            </a:r>
            <a:r>
              <a:rPr lang="sl-SI" altLang="sl-SI" sz="2400">
                <a:latin typeface="Comic Sans MS" panose="030F0702030302020204" pitchFamily="66" charset="0"/>
              </a:rPr>
              <a:t>je najveličastnejši kamniti spomenik ljubezni na svetu. Ime je dobil po kraljici Mumtaz Mahal, ki počiva v njem. Po njeni smrti ga je dal zgraditi žalujoči Mughalski vladar.</a:t>
            </a:r>
          </a:p>
          <a:p>
            <a:pPr>
              <a:buFont typeface="Arial" panose="020B0604020202020204" pitchFamily="34" charset="0"/>
              <a:buChar char="•"/>
            </a:pPr>
            <a:r>
              <a:rPr lang="sl-SI" altLang="sl-SI" sz="2400" b="1">
                <a:latin typeface="Comic Sans MS" panose="030F0702030302020204" pitchFamily="66" charset="0"/>
              </a:rPr>
              <a:t>Ajanta</a:t>
            </a:r>
            <a:r>
              <a:rPr lang="sl-SI" altLang="sl-SI" sz="2400">
                <a:latin typeface="Comic Sans MS" panose="030F0702030302020204" pitchFamily="66" charset="0"/>
              </a:rPr>
              <a:t>  v skalnato pobočje vklesana budistična svetišča.</a:t>
            </a:r>
          </a:p>
          <a:p>
            <a:pPr>
              <a:buFont typeface="Arial" panose="020B0604020202020204" pitchFamily="34" charset="0"/>
              <a:buChar char="•"/>
            </a:pPr>
            <a:r>
              <a:rPr lang="sl-SI" altLang="sl-SI" sz="2400" b="1">
                <a:latin typeface="Comic Sans MS" panose="030F0702030302020204" pitchFamily="66" charset="0"/>
              </a:rPr>
              <a:t>Darjilinška</a:t>
            </a:r>
            <a:r>
              <a:rPr lang="sl-SI" altLang="sl-SI" sz="2400">
                <a:latin typeface="Comic Sans MS" panose="030F0702030302020204" pitchFamily="66" charset="0"/>
              </a:rPr>
              <a:t> železnica 82 km dolga, ozkotirna gorska železnica.</a:t>
            </a:r>
          </a:p>
          <a:p>
            <a:pPr>
              <a:buFont typeface="Arial" panose="020B0604020202020204" pitchFamily="34" charset="0"/>
              <a:buChar char="•"/>
            </a:pPr>
            <a:endParaRPr lang="sl-SI" altLang="sl-SI" sz="2400">
              <a:latin typeface="Comic Sans MS" panose="030F0702030302020204" pitchFamily="66" charset="0"/>
            </a:endParaRPr>
          </a:p>
        </p:txBody>
      </p:sp>
      <p:pic>
        <p:nvPicPr>
          <p:cNvPr id="18436" name="il_fi" descr="http://www.mapsofworld.com/travel-destinations/images/taj-mahal.jpg">
            <a:extLst>
              <a:ext uri="{FF2B5EF4-FFF2-40B4-BE49-F238E27FC236}">
                <a16:creationId xmlns:a16="http://schemas.microsoft.com/office/drawing/2014/main" id="{7ADB47DA-CEDE-4A88-8209-BEC35EF8E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8863"/>
            <a:ext cx="2268538"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Slika 4" descr="The Ajanta Caves">
            <a:hlinkClick r:id="rId3" tooltip="&quot;The Ajanta Caves&quot;"/>
            <a:extLst>
              <a:ext uri="{FF2B5EF4-FFF2-40B4-BE49-F238E27FC236}">
                <a16:creationId xmlns:a16="http://schemas.microsoft.com/office/drawing/2014/main" id="{36A3AE40-1A93-4A66-AB0E-D334DD21E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868863"/>
            <a:ext cx="3311525"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l_fi" descr="http://2.bp.blogspot.com/-40nV7kzpVDU/TvAp1wz68lI/AAAAAAAAEsE/PV53pPBqztM/s1600/darjeeling-tourism3.jpg">
            <a:extLst>
              <a:ext uri="{FF2B5EF4-FFF2-40B4-BE49-F238E27FC236}">
                <a16:creationId xmlns:a16="http://schemas.microsoft.com/office/drawing/2014/main" id="{5B740B1A-AFAE-4DEB-87BE-62BFE295B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4868863"/>
            <a:ext cx="3240087"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655786-59E5-44E4-99BC-0B4F95BA413F}"/>
              </a:ext>
            </a:extLst>
          </p:cNvPr>
          <p:cNvSpPr>
            <a:spLocks noGrp="1"/>
          </p:cNvSpPr>
          <p:nvPr>
            <p:ph type="title"/>
          </p:nvPr>
        </p:nvSpPr>
        <p:spPr/>
        <p:txBody>
          <a:bodyPr/>
          <a:lstStyle/>
          <a:p>
            <a:pPr fontAlgn="auto">
              <a:spcAft>
                <a:spcPts val="0"/>
              </a:spcAft>
              <a:defRPr/>
            </a:pPr>
            <a:r>
              <a:rPr lang="sl-SI" dirty="0"/>
              <a:t>ZNANE OSEBNOSTI</a:t>
            </a:r>
          </a:p>
        </p:txBody>
      </p:sp>
      <p:sp>
        <p:nvSpPr>
          <p:cNvPr id="3" name="Ograda vsebine 2">
            <a:extLst>
              <a:ext uri="{FF2B5EF4-FFF2-40B4-BE49-F238E27FC236}">
                <a16:creationId xmlns:a16="http://schemas.microsoft.com/office/drawing/2014/main" id="{61078DBB-23C7-4F4C-A16F-EE0D70368841}"/>
              </a:ext>
            </a:extLst>
          </p:cNvPr>
          <p:cNvSpPr>
            <a:spLocks noGrp="1"/>
          </p:cNvSpPr>
          <p:nvPr>
            <p:ph idx="1"/>
          </p:nvPr>
        </p:nvSpPr>
        <p:spPr/>
        <p:txBody>
          <a:bodyPr>
            <a:normAutofit/>
          </a:bodyPr>
          <a:lstStyle/>
          <a:p>
            <a:pPr marL="548640" indent="-411480" fontAlgn="auto">
              <a:spcAft>
                <a:spcPts val="0"/>
              </a:spcAft>
              <a:buClr>
                <a:schemeClr val="tx1">
                  <a:shade val="95000"/>
                </a:schemeClr>
              </a:buClr>
              <a:buFont typeface="Arial" pitchFamily="34" charset="0"/>
              <a:buChar char="•"/>
              <a:defRPr/>
            </a:pPr>
            <a:r>
              <a:rPr lang="sl-SI" b="1" dirty="0" err="1">
                <a:latin typeface="Comic Sans MS" pitchFamily="66" charset="0"/>
              </a:rPr>
              <a:t>Gandhi</a:t>
            </a:r>
            <a:r>
              <a:rPr lang="sl-SI" b="1" dirty="0">
                <a:latin typeface="Comic Sans MS" pitchFamily="66" charset="0"/>
              </a:rPr>
              <a:t> </a:t>
            </a:r>
            <a:r>
              <a:rPr lang="sl-SI" dirty="0">
                <a:latin typeface="Comic Sans MS" pitchFamily="66" charset="0"/>
              </a:rPr>
              <a:t>politik,</a:t>
            </a:r>
            <a:r>
              <a:rPr lang="sl-SI" dirty="0"/>
              <a:t> </a:t>
            </a:r>
            <a:r>
              <a:rPr lang="sl-SI" dirty="0">
                <a:latin typeface="Comic Sans MS" pitchFamily="66" charset="0"/>
              </a:rPr>
              <a:t>voditelj in borec za človekove pravice.</a:t>
            </a:r>
          </a:p>
          <a:p>
            <a:pPr marL="548640" indent="-411480" fontAlgn="auto">
              <a:spcAft>
                <a:spcPts val="0"/>
              </a:spcAft>
              <a:buClr>
                <a:schemeClr val="tx1">
                  <a:shade val="95000"/>
                </a:schemeClr>
              </a:buClr>
              <a:buFont typeface="Arial" pitchFamily="34" charset="0"/>
              <a:buChar char="•"/>
              <a:defRPr/>
            </a:pPr>
            <a:r>
              <a:rPr lang="sl-SI" dirty="0">
                <a:latin typeface="Comic Sans MS" pitchFamily="66" charset="0"/>
              </a:rPr>
              <a:t> </a:t>
            </a:r>
            <a:r>
              <a:rPr lang="sl-SI" b="1" dirty="0" err="1">
                <a:latin typeface="Comic Sans MS" pitchFamily="66" charset="0"/>
              </a:rPr>
              <a:t>Akbar</a:t>
            </a:r>
            <a:r>
              <a:rPr lang="sl-SI" dirty="0">
                <a:latin typeface="Comic Sans MS" pitchFamily="66" charset="0"/>
              </a:rPr>
              <a:t> znan tudi kot </a:t>
            </a:r>
            <a:r>
              <a:rPr lang="sl-SI" b="1" dirty="0" err="1">
                <a:latin typeface="Comic Sans MS" pitchFamily="66" charset="0"/>
              </a:rPr>
              <a:t>Akbar</a:t>
            </a:r>
            <a:r>
              <a:rPr lang="sl-SI" b="1" dirty="0">
                <a:latin typeface="Comic Sans MS" pitchFamily="66" charset="0"/>
              </a:rPr>
              <a:t> Veliki</a:t>
            </a:r>
            <a:r>
              <a:rPr lang="sl-SI" dirty="0">
                <a:latin typeface="Comic Sans MS" pitchFamily="66" charset="0"/>
              </a:rPr>
              <a:t>, </a:t>
            </a:r>
            <a:r>
              <a:rPr lang="sl-SI" dirty="0" err="1">
                <a:latin typeface="Comic Sans MS" pitchFamily="66" charset="0"/>
              </a:rPr>
              <a:t>mogulski</a:t>
            </a:r>
            <a:r>
              <a:rPr lang="sl-SI" dirty="0">
                <a:latin typeface="Comic Sans MS" pitchFamily="66" charset="0"/>
              </a:rPr>
              <a:t> vladar, Zgodovinarji ga obravnavajo kot najpomembnejšega vladarja imperija.</a:t>
            </a:r>
          </a:p>
          <a:p>
            <a:pPr marL="651510" indent="-514350" fontAlgn="auto">
              <a:spcAft>
                <a:spcPts val="0"/>
              </a:spcAft>
              <a:buClr>
                <a:schemeClr val="tx1">
                  <a:shade val="95000"/>
                </a:schemeClr>
              </a:buClr>
              <a:buFont typeface="Arial" pitchFamily="34" charset="0"/>
              <a:buChar char="•"/>
              <a:defRPr/>
            </a:pPr>
            <a:endParaRPr lang="sl-SI" dirty="0">
              <a:latin typeface="Comic Sans MS" pitchFamily="66" charset="0"/>
            </a:endParaRPr>
          </a:p>
          <a:p>
            <a:pPr marL="651510" indent="-514350" fontAlgn="auto">
              <a:spcAft>
                <a:spcPts val="0"/>
              </a:spcAft>
              <a:buClr>
                <a:schemeClr val="tx1">
                  <a:shade val="95000"/>
                </a:schemeClr>
              </a:buClr>
              <a:buFont typeface="Arial" pitchFamily="34" charset="0"/>
              <a:buChar char="•"/>
              <a:defRPr/>
            </a:pPr>
            <a:endParaRPr lang="sl-SI" dirty="0">
              <a:latin typeface="Comic Sans MS" pitchFamily="66" charset="0"/>
            </a:endParaRPr>
          </a:p>
          <a:p>
            <a:pPr marL="651510" indent="-514350" fontAlgn="auto">
              <a:spcAft>
                <a:spcPts val="0"/>
              </a:spcAft>
              <a:buClr>
                <a:schemeClr val="tx1">
                  <a:shade val="95000"/>
                </a:schemeClr>
              </a:buClr>
              <a:buFont typeface="Arial" pitchFamily="34" charset="0"/>
              <a:buChar char="•"/>
              <a:defRPr/>
            </a:pPr>
            <a:endParaRPr lang="sl-SI" b="1" dirty="0">
              <a:latin typeface="Comic Sans MS" pitchFamily="66" charset="0"/>
            </a:endParaRPr>
          </a:p>
        </p:txBody>
      </p:sp>
      <p:pic>
        <p:nvPicPr>
          <p:cNvPr id="19460" name="il_fi" descr="http://3.bp.blogspot.com/-Uqpt9AljQYE/TibQKq_85KI/AAAAAAAAAts/uTIWC4S067w/s1600/26161769.jpg">
            <a:extLst>
              <a:ext uri="{FF2B5EF4-FFF2-40B4-BE49-F238E27FC236}">
                <a16:creationId xmlns:a16="http://schemas.microsoft.com/office/drawing/2014/main" id="{1D7DB065-BC87-4C77-BA6A-817A8A479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933825"/>
            <a:ext cx="226853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l_fi" descr="http://upload.wikimedia.org/wikipedia/commons/thumb/0/03/MKGandhi.jpg/200px-MKGandhi.jpg">
            <a:extLst>
              <a:ext uri="{FF2B5EF4-FFF2-40B4-BE49-F238E27FC236}">
                <a16:creationId xmlns:a16="http://schemas.microsoft.com/office/drawing/2014/main" id="{036C60F1-74BE-4E77-8161-1AC882089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933825"/>
            <a:ext cx="2735262"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7C13ED-F140-4955-A342-1DFA78AAAF07}"/>
              </a:ext>
            </a:extLst>
          </p:cNvPr>
          <p:cNvSpPr>
            <a:spLocks noGrp="1"/>
          </p:cNvSpPr>
          <p:nvPr>
            <p:ph type="title"/>
          </p:nvPr>
        </p:nvSpPr>
        <p:spPr/>
        <p:txBody>
          <a:bodyPr/>
          <a:lstStyle/>
          <a:p>
            <a:pPr fontAlgn="auto">
              <a:spcAft>
                <a:spcPts val="0"/>
              </a:spcAft>
              <a:defRPr/>
            </a:pPr>
            <a:endParaRPr lang="sl-SI"/>
          </a:p>
        </p:txBody>
      </p:sp>
      <p:sp>
        <p:nvSpPr>
          <p:cNvPr id="20483" name="Ograda vsebine 2">
            <a:extLst>
              <a:ext uri="{FF2B5EF4-FFF2-40B4-BE49-F238E27FC236}">
                <a16:creationId xmlns:a16="http://schemas.microsoft.com/office/drawing/2014/main" id="{92FA896E-A4BF-4EAD-B589-9EDF4548C943}"/>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Viri: </a:t>
            </a:r>
          </a:p>
          <a:p>
            <a:pPr>
              <a:buFont typeface="Arial" panose="020B0604020202020204" pitchFamily="34" charset="0"/>
              <a:buChar char="•"/>
            </a:pPr>
            <a:r>
              <a:rPr lang="sl-SI" altLang="sl-SI">
                <a:latin typeface="Comic Sans MS" panose="030F0702030302020204" pitchFamily="66" charset="0"/>
              </a:rPr>
              <a:t>Dežele in ljudje</a:t>
            </a:r>
          </a:p>
          <a:p>
            <a:pPr>
              <a:buFont typeface="Arial" panose="020B0604020202020204" pitchFamily="34" charset="0"/>
              <a:buChar char="•"/>
            </a:pPr>
            <a:r>
              <a:rPr lang="sl-SI" altLang="sl-SI">
                <a:latin typeface="Comic Sans MS" panose="030F0702030302020204" pitchFamily="66" charset="0"/>
              </a:rPr>
              <a:t>Wikipedija</a:t>
            </a:r>
          </a:p>
          <a:p>
            <a:pPr>
              <a:buFont typeface="Arial" panose="020B0604020202020204" pitchFamily="34" charset="0"/>
              <a:buChar char="•"/>
            </a:pPr>
            <a:r>
              <a:rPr lang="sl-SI" altLang="sl-SI">
                <a:latin typeface="Comic Sans MS" panose="030F0702030302020204" pitchFamily="66" charset="0"/>
              </a:rPr>
              <a:t>Google slike</a:t>
            </a:r>
          </a:p>
          <a:p>
            <a:endParaRPr lang="sl-SI" altLang="sl-SI">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7889022-6A51-40C7-A486-F50294718F1D}"/>
              </a:ext>
            </a:extLst>
          </p:cNvPr>
          <p:cNvSpPr>
            <a:spLocks noGrp="1"/>
          </p:cNvSpPr>
          <p:nvPr>
            <p:ph type="title"/>
          </p:nvPr>
        </p:nvSpPr>
        <p:spPr/>
        <p:txBody>
          <a:bodyPr/>
          <a:lstStyle/>
          <a:p>
            <a:pPr fontAlgn="auto">
              <a:spcAft>
                <a:spcPts val="0"/>
              </a:spcAft>
              <a:defRPr/>
            </a:pPr>
            <a:endParaRPr lang="sl-SI" dirty="0"/>
          </a:p>
        </p:txBody>
      </p:sp>
      <p:sp>
        <p:nvSpPr>
          <p:cNvPr id="4099" name="Ograda vsebine 2">
            <a:extLst>
              <a:ext uri="{FF2B5EF4-FFF2-40B4-BE49-F238E27FC236}">
                <a16:creationId xmlns:a16="http://schemas.microsoft.com/office/drawing/2014/main" id="{47F63737-5F57-4F62-A9C9-633E84766123}"/>
              </a:ext>
            </a:extLst>
          </p:cNvPr>
          <p:cNvSpPr>
            <a:spLocks noGrp="1"/>
          </p:cNvSpPr>
          <p:nvPr>
            <p:ph idx="1"/>
          </p:nvPr>
        </p:nvSpPr>
        <p:spPr/>
        <p:txBody>
          <a:bodyPr/>
          <a:lstStyle/>
          <a:p>
            <a:pPr>
              <a:buFont typeface="Arial" panose="020B0604020202020204" pitchFamily="34" charset="0"/>
              <a:buChar char="•"/>
            </a:pPr>
            <a:r>
              <a:rPr lang="sl-SI" altLang="sl-SI">
                <a:latin typeface="Comic Sans MS" panose="030F0702030302020204" pitchFamily="66" charset="0"/>
              </a:rPr>
              <a:t>Uradno ime: Republika Indija</a:t>
            </a:r>
          </a:p>
          <a:p>
            <a:pPr>
              <a:buFont typeface="Arial" panose="020B0604020202020204" pitchFamily="34" charset="0"/>
              <a:buChar char="•"/>
            </a:pPr>
            <a:r>
              <a:rPr lang="sl-SI" altLang="sl-SI">
                <a:latin typeface="Comic Sans MS" panose="030F0702030302020204" pitchFamily="66" charset="0"/>
              </a:rPr>
              <a:t>Glavno mesto: New Delhi</a:t>
            </a:r>
          </a:p>
          <a:p>
            <a:pPr>
              <a:buFont typeface="Arial" panose="020B0604020202020204" pitchFamily="34" charset="0"/>
              <a:buChar char="•"/>
            </a:pPr>
            <a:r>
              <a:rPr lang="sl-SI" altLang="sl-SI">
                <a:latin typeface="Comic Sans MS" panose="030F0702030302020204" pitchFamily="66" charset="0"/>
              </a:rPr>
              <a:t>Prebivalstvo:1 081 229 000 (2004)</a:t>
            </a:r>
          </a:p>
          <a:p>
            <a:pPr>
              <a:buFont typeface="Courier New" panose="02070309020205020404" pitchFamily="49" charset="0"/>
              <a:buChar char="o"/>
            </a:pPr>
            <a:endParaRPr lang="sl-SI" altLang="sl-SI"/>
          </a:p>
        </p:txBody>
      </p:sp>
      <p:pic>
        <p:nvPicPr>
          <p:cNvPr id="4100" name="il_fi" descr="http://i.telegraph.co.uk/multimedia/archive/01443/india_1443547c.jpg">
            <a:extLst>
              <a:ext uri="{FF2B5EF4-FFF2-40B4-BE49-F238E27FC236}">
                <a16:creationId xmlns:a16="http://schemas.microsoft.com/office/drawing/2014/main" id="{C67B7B81-2377-4D0A-91BC-0772FD6E3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05263"/>
            <a:ext cx="45354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63696D-0EB9-4598-A563-8ED1C0FEE22E}"/>
              </a:ext>
            </a:extLst>
          </p:cNvPr>
          <p:cNvSpPr>
            <a:spLocks noGrp="1"/>
          </p:cNvSpPr>
          <p:nvPr>
            <p:ph type="title"/>
          </p:nvPr>
        </p:nvSpPr>
        <p:spPr/>
        <p:txBody>
          <a:bodyPr/>
          <a:lstStyle/>
          <a:p>
            <a:pPr fontAlgn="auto">
              <a:spcAft>
                <a:spcPts val="0"/>
              </a:spcAft>
              <a:defRPr/>
            </a:pPr>
            <a:endParaRPr lang="sl-SI" dirty="0"/>
          </a:p>
        </p:txBody>
      </p:sp>
      <p:sp>
        <p:nvSpPr>
          <p:cNvPr id="5123" name="Ograda vsebine 2">
            <a:extLst>
              <a:ext uri="{FF2B5EF4-FFF2-40B4-BE49-F238E27FC236}">
                <a16:creationId xmlns:a16="http://schemas.microsoft.com/office/drawing/2014/main" id="{8B062A03-FEC1-4200-A97F-4675EEBEA8BF}"/>
              </a:ext>
            </a:extLst>
          </p:cNvPr>
          <p:cNvSpPr>
            <a:spLocks noGrp="1"/>
          </p:cNvSpPr>
          <p:nvPr>
            <p:ph idx="1"/>
          </p:nvPr>
        </p:nvSpPr>
        <p:spPr/>
        <p:txBody>
          <a:bodyPr/>
          <a:lstStyle/>
          <a:p>
            <a:pPr marL="650875" indent="-514350">
              <a:buFont typeface="Arial" panose="020B0604020202020204" pitchFamily="34" charset="0"/>
              <a:buChar char="•"/>
            </a:pPr>
            <a:r>
              <a:rPr lang="sl-SI" altLang="sl-SI">
                <a:latin typeface="Comic Sans MS" panose="030F0702030302020204" pitchFamily="66" charset="0"/>
              </a:rPr>
              <a:t>Uradni jezik:hindi, angleški in 21 regionalnih jezikov</a:t>
            </a:r>
          </a:p>
          <a:p>
            <a:pPr marL="650875" indent="-514350">
              <a:buFont typeface="Arial" panose="020B0604020202020204" pitchFamily="34" charset="0"/>
              <a:buChar char="•"/>
            </a:pPr>
            <a:r>
              <a:rPr lang="sl-SI" altLang="sl-SI">
                <a:latin typeface="Comic Sans MS" panose="030F0702030302020204" pitchFamily="66" charset="0"/>
                <a:ea typeface="SimSun" panose="02010600030101010101" pitchFamily="2" charset="-122"/>
              </a:rPr>
              <a:t>Himna: Džana gana mana- ti vladaš mislim vseh ljudi</a:t>
            </a:r>
          </a:p>
          <a:p>
            <a:pPr marL="650875" indent="-514350">
              <a:buFont typeface="Wingdings" panose="05000000000000000000" pitchFamily="2" charset="2"/>
              <a:buChar char="v"/>
            </a:pPr>
            <a:endParaRPr lang="sl-SI" altLang="sl-SI">
              <a:latin typeface="Comic Sans MS" panose="030F0702030302020204" pitchFamily="66" charset="0"/>
              <a:ea typeface="SimSun" panose="02010600030101010101" pitchFamily="2" charset="-122"/>
            </a:endParaRPr>
          </a:p>
        </p:txBody>
      </p:sp>
      <p:pic>
        <p:nvPicPr>
          <p:cNvPr id="5124" name="il_fi" descr="http://www.studentsoftheworld.info/infopays/flagsmax/IND_lgflag.gif">
            <a:extLst>
              <a:ext uri="{FF2B5EF4-FFF2-40B4-BE49-F238E27FC236}">
                <a16:creationId xmlns:a16="http://schemas.microsoft.com/office/drawing/2014/main" id="{8FA4F521-A1A9-41FC-9B78-CDF5D67B9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040188"/>
            <a:ext cx="4103687"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8E5AD7-933C-4CF5-869C-D10C3EED83A2}"/>
              </a:ext>
            </a:extLst>
          </p:cNvPr>
          <p:cNvSpPr>
            <a:spLocks noGrp="1"/>
          </p:cNvSpPr>
          <p:nvPr>
            <p:ph type="title"/>
          </p:nvPr>
        </p:nvSpPr>
        <p:spPr/>
        <p:txBody>
          <a:bodyPr/>
          <a:lstStyle/>
          <a:p>
            <a:pPr fontAlgn="auto">
              <a:spcAft>
                <a:spcPts val="0"/>
              </a:spcAft>
              <a:defRPr/>
            </a:pPr>
            <a:endParaRPr lang="sl-SI" dirty="0"/>
          </a:p>
        </p:txBody>
      </p:sp>
      <p:sp>
        <p:nvSpPr>
          <p:cNvPr id="6147" name="Ograda vsebine 2">
            <a:extLst>
              <a:ext uri="{FF2B5EF4-FFF2-40B4-BE49-F238E27FC236}">
                <a16:creationId xmlns:a16="http://schemas.microsoft.com/office/drawing/2014/main" id="{144CAFA6-970B-4778-A3A5-F6F4FDD32EB4}"/>
              </a:ext>
            </a:extLst>
          </p:cNvPr>
          <p:cNvSpPr>
            <a:spLocks noGrp="1"/>
          </p:cNvSpPr>
          <p:nvPr>
            <p:ph idx="1"/>
          </p:nvPr>
        </p:nvSpPr>
        <p:spPr/>
        <p:txBody>
          <a:bodyPr/>
          <a:lstStyle/>
          <a:p>
            <a:pPr>
              <a:buFont typeface="Arial" panose="020B0604020202020204" pitchFamily="34" charset="0"/>
              <a:buChar char="•"/>
            </a:pPr>
            <a:r>
              <a:rPr lang="sl-SI" altLang="sl-SI">
                <a:latin typeface="Comic Sans MS" panose="030F0702030302020204" pitchFamily="66" charset="0"/>
                <a:cs typeface="Andalus" pitchFamily="18" charset="0"/>
              </a:rPr>
              <a:t>Plačilna valuta: indijska rupija- INR</a:t>
            </a:r>
          </a:p>
          <a:p>
            <a:pPr>
              <a:buFont typeface="Arial" panose="020B0604020202020204" pitchFamily="34" charset="0"/>
              <a:buChar char="•"/>
            </a:pPr>
            <a:r>
              <a:rPr lang="sl-SI" altLang="sl-SI">
                <a:latin typeface="Comic Sans MS" panose="030F0702030302020204" pitchFamily="66" charset="0"/>
                <a:cs typeface="Andalus" pitchFamily="18" charset="0"/>
              </a:rPr>
              <a:t>Narodnost: Vedi, Dravidi,indoevropska ljudstva</a:t>
            </a:r>
          </a:p>
          <a:p>
            <a:pPr>
              <a:buFont typeface="Arial" panose="020B0604020202020204" pitchFamily="34" charset="0"/>
              <a:buChar char="•"/>
            </a:pPr>
            <a:r>
              <a:rPr lang="sl-SI" altLang="sl-SI">
                <a:latin typeface="Comic Sans MS" panose="030F0702030302020204" pitchFamily="66" charset="0"/>
                <a:cs typeface="Andalus" pitchFamily="18" charset="0"/>
              </a:rPr>
              <a:t>Vira: hindujci </a:t>
            </a:r>
            <a:r>
              <a:rPr lang="fi-FI" altLang="sl-SI">
                <a:latin typeface="Comic Sans MS" panose="030F0702030302020204" pitchFamily="66" charset="0"/>
              </a:rPr>
              <a:t>8</a:t>
            </a:r>
            <a:r>
              <a:rPr lang="sl-SI" altLang="sl-SI">
                <a:latin typeface="Comic Sans MS" panose="030F0702030302020204" pitchFamily="66" charset="0"/>
              </a:rPr>
              <a:t>1</a:t>
            </a:r>
            <a:r>
              <a:rPr lang="fi-FI" altLang="sl-SI">
                <a:latin typeface="Comic Sans MS" panose="030F0702030302020204" pitchFamily="66" charset="0"/>
              </a:rPr>
              <a:t>%, muslimani 1</a:t>
            </a:r>
            <a:r>
              <a:rPr lang="sl-SI" altLang="sl-SI">
                <a:latin typeface="Comic Sans MS" panose="030F0702030302020204" pitchFamily="66" charset="0"/>
              </a:rPr>
              <a:t>3</a:t>
            </a:r>
            <a:r>
              <a:rPr lang="fi-FI" altLang="sl-SI">
                <a:latin typeface="Comic Sans MS" panose="030F0702030302020204" pitchFamily="66" charset="0"/>
              </a:rPr>
              <a:t>%,kristjani 2,</a:t>
            </a:r>
            <a:r>
              <a:rPr lang="sl-SI" altLang="sl-SI">
                <a:latin typeface="Comic Sans MS" panose="030F0702030302020204" pitchFamily="66" charset="0"/>
              </a:rPr>
              <a:t>3</a:t>
            </a:r>
            <a:r>
              <a:rPr lang="fi-FI" altLang="sl-SI">
                <a:latin typeface="Comic Sans MS" panose="030F0702030302020204" pitchFamily="66" charset="0"/>
              </a:rPr>
              <a:t>%, sikhi </a:t>
            </a:r>
            <a:r>
              <a:rPr lang="sl-SI" altLang="sl-SI">
                <a:latin typeface="Comic Sans MS" panose="030F0702030302020204" pitchFamily="66" charset="0"/>
              </a:rPr>
              <a:t>1,9</a:t>
            </a:r>
            <a:r>
              <a:rPr lang="fi-FI" altLang="sl-SI">
                <a:latin typeface="Comic Sans MS" panose="030F0702030302020204" pitchFamily="66" charset="0"/>
              </a:rPr>
              <a:t>%, budisti 0,</a:t>
            </a:r>
            <a:r>
              <a:rPr lang="sl-SI" altLang="sl-SI">
                <a:latin typeface="Comic Sans MS" panose="030F0702030302020204" pitchFamily="66" charset="0"/>
              </a:rPr>
              <a:t>8</a:t>
            </a:r>
            <a:r>
              <a:rPr lang="fi-FI" altLang="sl-SI">
                <a:latin typeface="Comic Sans MS" panose="030F0702030302020204" pitchFamily="66" charset="0"/>
              </a:rPr>
              <a:t>%, džainisti 0,</a:t>
            </a:r>
            <a:r>
              <a:rPr lang="sl-SI" altLang="sl-SI">
                <a:latin typeface="Comic Sans MS" panose="030F0702030302020204" pitchFamily="66" charset="0"/>
              </a:rPr>
              <a:t>4</a:t>
            </a:r>
            <a:r>
              <a:rPr lang="fi-FI" altLang="sl-SI">
                <a:latin typeface="Comic Sans MS" panose="030F0702030302020204" pitchFamily="66" charset="0"/>
              </a:rPr>
              <a:t>%</a:t>
            </a:r>
            <a:endParaRPr lang="sl-SI" altLang="sl-SI">
              <a:latin typeface="Comic Sans MS" panose="030F0702030302020204" pitchFamily="66" charset="0"/>
              <a:cs typeface="Andalus" pitchFamily="18" charset="0"/>
            </a:endParaRPr>
          </a:p>
        </p:txBody>
      </p:sp>
      <p:pic>
        <p:nvPicPr>
          <p:cNvPr id="6148" name="il_fi" descr="http://projekti.gimvic.org/timko/indokitajskipolotok/menihi1.jpg">
            <a:extLst>
              <a:ext uri="{FF2B5EF4-FFF2-40B4-BE49-F238E27FC236}">
                <a16:creationId xmlns:a16="http://schemas.microsoft.com/office/drawing/2014/main" id="{7159DF70-EF43-439D-A86F-E16C5CAF8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4763"/>
            <a:ext cx="20510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l_fi" descr="http://www.hanscomfamily.com/wp-content/uploads/2010/04/Vaisakhi-Sikhism.jpg">
            <a:extLst>
              <a:ext uri="{FF2B5EF4-FFF2-40B4-BE49-F238E27FC236}">
                <a16:creationId xmlns:a16="http://schemas.microsoft.com/office/drawing/2014/main" id="{98C75C64-E78B-4AA7-A5E7-53FD28929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084763"/>
            <a:ext cx="19446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l_fi" descr="http://radio.ognjisce.si/novice/upload/Image/ljudje/muslimani_molitev_wk.jpg">
            <a:extLst>
              <a:ext uri="{FF2B5EF4-FFF2-40B4-BE49-F238E27FC236}">
                <a16:creationId xmlns:a16="http://schemas.microsoft.com/office/drawing/2014/main" id="{0A79DC0F-D2AF-4206-BC9E-22AA31F2E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5084763"/>
            <a:ext cx="1728787"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l_fi" descr="http://www.diverseethics.com/images/upload/paryushan/puja.jpg">
            <a:extLst>
              <a:ext uri="{FF2B5EF4-FFF2-40B4-BE49-F238E27FC236}">
                <a16:creationId xmlns:a16="http://schemas.microsoft.com/office/drawing/2014/main" id="{4FAD9E96-697C-4616-8FAF-493A5480A0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5084763"/>
            <a:ext cx="172720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il_fi" descr="http://narocanje.dnevnik.si/uploads/image_cache/3122f3cd31644a46e23f08d5dbcbd30f.jpeg">
            <a:extLst>
              <a:ext uri="{FF2B5EF4-FFF2-40B4-BE49-F238E27FC236}">
                <a16:creationId xmlns:a16="http://schemas.microsoft.com/office/drawing/2014/main" id="{1B233204-5619-47FB-8C53-6F3F7585B6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5084763"/>
            <a:ext cx="1692275"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21504B-AFDF-4660-87B0-61FEB41F82CD}"/>
              </a:ext>
            </a:extLst>
          </p:cNvPr>
          <p:cNvSpPr>
            <a:spLocks noGrp="1"/>
          </p:cNvSpPr>
          <p:nvPr>
            <p:ph type="title"/>
          </p:nvPr>
        </p:nvSpPr>
        <p:spPr>
          <a:xfrm>
            <a:off x="467544" y="332656"/>
            <a:ext cx="8229600" cy="1143000"/>
          </a:xfrm>
        </p:spPr>
        <p:txBody>
          <a:bodyPr/>
          <a:lstStyle/>
          <a:p>
            <a:pPr fontAlgn="auto">
              <a:spcAft>
                <a:spcPts val="0"/>
              </a:spcAft>
              <a:defRPr/>
            </a:pPr>
            <a:r>
              <a:rPr lang="sl-SI" sz="6000" dirty="0"/>
              <a:t>LEGA</a:t>
            </a:r>
          </a:p>
        </p:txBody>
      </p:sp>
      <p:sp>
        <p:nvSpPr>
          <p:cNvPr id="7171" name="Ograda vsebine 4">
            <a:extLst>
              <a:ext uri="{FF2B5EF4-FFF2-40B4-BE49-F238E27FC236}">
                <a16:creationId xmlns:a16="http://schemas.microsoft.com/office/drawing/2014/main" id="{8F78C14E-6AE8-499A-87B6-9D8D3E54466E}"/>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Indija leži v južni Aziji</a:t>
            </a:r>
          </a:p>
          <a:p>
            <a:pPr>
              <a:buFont typeface="Wingdings 2" panose="05020102010507070707" pitchFamily="18" charset="2"/>
              <a:buNone/>
            </a:pPr>
            <a:r>
              <a:rPr lang="sl-SI" altLang="sl-SI">
                <a:latin typeface="Comic Sans MS" panose="030F0702030302020204" pitchFamily="66" charset="0"/>
              </a:rPr>
              <a:t> in prekriva večji del </a:t>
            </a:r>
          </a:p>
          <a:p>
            <a:pPr>
              <a:buFont typeface="Wingdings 2" panose="05020102010507070707" pitchFamily="18" charset="2"/>
              <a:buNone/>
            </a:pPr>
            <a:r>
              <a:rPr lang="sl-SI" altLang="sl-SI">
                <a:latin typeface="Comic Sans MS" panose="030F0702030302020204" pitchFamily="66" charset="0"/>
              </a:rPr>
              <a:t>Indijske podceline.</a:t>
            </a:r>
          </a:p>
          <a:p>
            <a:pPr>
              <a:buFont typeface="Wingdings 2" panose="05020102010507070707" pitchFamily="18" charset="2"/>
              <a:buNone/>
            </a:pPr>
            <a:r>
              <a:rPr lang="sl-SI" altLang="sl-SI">
                <a:latin typeface="Comic Sans MS" panose="030F0702030302020204" pitchFamily="66" charset="0"/>
              </a:rPr>
              <a:t> Meji na Pakistan, Kitajsko,</a:t>
            </a:r>
          </a:p>
          <a:p>
            <a:pPr>
              <a:buFont typeface="Wingdings 2" panose="05020102010507070707" pitchFamily="18" charset="2"/>
              <a:buNone/>
            </a:pPr>
            <a:r>
              <a:rPr lang="sl-SI" altLang="sl-SI">
                <a:latin typeface="Comic Sans MS" panose="030F0702030302020204" pitchFamily="66" charset="0"/>
              </a:rPr>
              <a:t> Nepal, Butan, Bangladeš, </a:t>
            </a:r>
          </a:p>
          <a:p>
            <a:pPr>
              <a:buFont typeface="Wingdings 2" panose="05020102010507070707" pitchFamily="18" charset="2"/>
              <a:buNone/>
            </a:pPr>
            <a:r>
              <a:rPr lang="sl-SI" altLang="sl-SI">
                <a:latin typeface="Comic Sans MS" panose="030F0702030302020204" pitchFamily="66" charset="0"/>
              </a:rPr>
              <a:t>Burmo, Indijski ocean in otoški </a:t>
            </a:r>
          </a:p>
          <a:p>
            <a:pPr>
              <a:buFont typeface="Wingdings 2" panose="05020102010507070707" pitchFamily="18" charset="2"/>
              <a:buNone/>
            </a:pPr>
            <a:r>
              <a:rPr lang="sl-SI" altLang="sl-SI">
                <a:latin typeface="Comic Sans MS" panose="030F0702030302020204" pitchFamily="66" charset="0"/>
              </a:rPr>
              <a:t>državi Maldivi ter Šrilanka</a:t>
            </a:r>
            <a:r>
              <a:rPr lang="sl-SI" altLang="sl-SI"/>
              <a:t>. </a:t>
            </a:r>
          </a:p>
        </p:txBody>
      </p:sp>
      <p:pic>
        <p:nvPicPr>
          <p:cNvPr id="7172" name="il_fi" descr="http://wiki.uiowa.edu/download/attachments/49479822/Map_of_india_position_of_Agra_highlighted.png">
            <a:extLst>
              <a:ext uri="{FF2B5EF4-FFF2-40B4-BE49-F238E27FC236}">
                <a16:creationId xmlns:a16="http://schemas.microsoft.com/office/drawing/2014/main" id="{CEA19225-740F-4A48-A1EB-703CDE2DA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052513"/>
            <a:ext cx="334803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F9D8B0-9E36-453F-92DA-B3C4F4A6CBB5}"/>
              </a:ext>
            </a:extLst>
          </p:cNvPr>
          <p:cNvSpPr>
            <a:spLocks noGrp="1"/>
          </p:cNvSpPr>
          <p:nvPr>
            <p:ph type="title"/>
          </p:nvPr>
        </p:nvSpPr>
        <p:spPr/>
        <p:txBody>
          <a:bodyPr/>
          <a:lstStyle/>
          <a:p>
            <a:pPr fontAlgn="auto">
              <a:spcAft>
                <a:spcPts val="0"/>
              </a:spcAft>
              <a:defRPr/>
            </a:pPr>
            <a:endParaRPr lang="sl-SI"/>
          </a:p>
        </p:txBody>
      </p:sp>
      <p:sp>
        <p:nvSpPr>
          <p:cNvPr id="3" name="Ograda vsebine 2">
            <a:extLst>
              <a:ext uri="{FF2B5EF4-FFF2-40B4-BE49-F238E27FC236}">
                <a16:creationId xmlns:a16="http://schemas.microsoft.com/office/drawing/2014/main" id="{6A2BEA97-1D9B-4049-BF9B-09065CC43C1A}"/>
              </a:ext>
            </a:extLst>
          </p:cNvPr>
          <p:cNvSpPr>
            <a:spLocks noGrp="1"/>
          </p:cNvSpPr>
          <p:nvPr>
            <p:ph idx="1"/>
          </p:nvPr>
        </p:nvSpPr>
        <p:spPr/>
        <p:txBody>
          <a:bodyPr>
            <a:normAutofit/>
          </a:bodyPr>
          <a:lstStyle/>
          <a:p>
            <a:pPr marL="548640" indent="-411480" fontAlgn="auto">
              <a:spcAft>
                <a:spcPts val="0"/>
              </a:spcAft>
              <a:buClr>
                <a:schemeClr val="tx1">
                  <a:shade val="95000"/>
                </a:schemeClr>
              </a:buClr>
              <a:buFont typeface="Wingdings 2"/>
              <a:buNone/>
              <a:defRPr/>
            </a:pPr>
            <a:r>
              <a:rPr lang="sl-SI" dirty="0">
                <a:latin typeface="Comic Sans MS" pitchFamily="66" charset="0"/>
              </a:rPr>
              <a:t>Velika je 3 166 414 km2. Delimo jo na tri velike</a:t>
            </a:r>
          </a:p>
          <a:p>
            <a:pPr marL="548640" indent="-411480" fontAlgn="auto">
              <a:spcAft>
                <a:spcPts val="0"/>
              </a:spcAft>
              <a:buClr>
                <a:schemeClr val="tx1">
                  <a:shade val="95000"/>
                </a:schemeClr>
              </a:buClr>
              <a:buFont typeface="Wingdings 2"/>
              <a:buNone/>
              <a:defRPr/>
            </a:pPr>
            <a:r>
              <a:rPr lang="sl-SI" dirty="0">
                <a:latin typeface="Comic Sans MS" pitchFamily="66" charset="0"/>
              </a:rPr>
              <a:t>pokrajinske enote:</a:t>
            </a:r>
          </a:p>
          <a:p>
            <a:pPr marL="651510" indent="-514350" fontAlgn="auto">
              <a:spcAft>
                <a:spcPts val="0"/>
              </a:spcAft>
              <a:buClr>
                <a:schemeClr val="tx1">
                  <a:shade val="95000"/>
                </a:schemeClr>
              </a:buClr>
              <a:buFont typeface="Wingdings 2"/>
              <a:buAutoNum type="arabicPeriod"/>
              <a:defRPr/>
            </a:pPr>
            <a:r>
              <a:rPr lang="sl-SI" dirty="0">
                <a:latin typeface="Comic Sans MS" pitchFamily="66" charset="0"/>
              </a:rPr>
              <a:t>Himalaja s predgorjem</a:t>
            </a:r>
          </a:p>
          <a:p>
            <a:pPr marL="651510" indent="-514350" fontAlgn="auto">
              <a:spcAft>
                <a:spcPts val="0"/>
              </a:spcAft>
              <a:buClr>
                <a:schemeClr val="tx1">
                  <a:shade val="95000"/>
                </a:schemeClr>
              </a:buClr>
              <a:buFont typeface="Wingdings 2"/>
              <a:buAutoNum type="arabicPeriod"/>
              <a:defRPr/>
            </a:pPr>
            <a:r>
              <a:rPr lang="sl-SI" dirty="0" err="1">
                <a:latin typeface="Comic Sans MS" pitchFamily="66" charset="0"/>
              </a:rPr>
              <a:t>Severnoindijsko</a:t>
            </a:r>
            <a:r>
              <a:rPr lang="sl-SI" dirty="0">
                <a:latin typeface="Comic Sans MS" pitchFamily="66" charset="0"/>
              </a:rPr>
              <a:t> nižavje</a:t>
            </a:r>
          </a:p>
          <a:p>
            <a:pPr marL="651510" indent="-514350" fontAlgn="auto">
              <a:spcAft>
                <a:spcPts val="0"/>
              </a:spcAft>
              <a:buClr>
                <a:schemeClr val="tx1">
                  <a:shade val="95000"/>
                </a:schemeClr>
              </a:buClr>
              <a:buFont typeface="Wingdings 2"/>
              <a:buAutoNum type="arabicPeriod"/>
              <a:defRPr/>
            </a:pPr>
            <a:r>
              <a:rPr lang="sl-SI" dirty="0">
                <a:latin typeface="Comic Sans MS" pitchFamily="66" charset="0"/>
              </a:rPr>
              <a:t>Dekanski polotok</a:t>
            </a:r>
          </a:p>
          <a:p>
            <a:pPr marL="548640" indent="-411480" fontAlgn="auto">
              <a:spcAft>
                <a:spcPts val="0"/>
              </a:spcAft>
              <a:buClr>
                <a:schemeClr val="tx1">
                  <a:shade val="95000"/>
                </a:schemeClr>
              </a:buClr>
              <a:buFont typeface="Wingdings 2"/>
              <a:buNone/>
              <a:defRPr/>
            </a:pPr>
            <a:endParaRPr lang="sl-SI" dirty="0">
              <a:latin typeface="Comic Sans MS" pitchFamily="66" charset="0"/>
            </a:endParaRPr>
          </a:p>
        </p:txBody>
      </p:sp>
      <p:pic>
        <p:nvPicPr>
          <p:cNvPr id="8196" name="il_fi" descr="http://www.erevija.com/slike/Himalaja%20Untitled-1.jpg">
            <a:extLst>
              <a:ext uri="{FF2B5EF4-FFF2-40B4-BE49-F238E27FC236}">
                <a16:creationId xmlns:a16="http://schemas.microsoft.com/office/drawing/2014/main" id="{A0A7E357-8418-47B1-9C30-A2B264501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49725"/>
            <a:ext cx="3708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l_fi" descr="http://www.svarog.si/geografija/econtent/multimedia/59/11036/02_rastlinstvo.jpg">
            <a:extLst>
              <a:ext uri="{FF2B5EF4-FFF2-40B4-BE49-F238E27FC236}">
                <a16:creationId xmlns:a16="http://schemas.microsoft.com/office/drawing/2014/main" id="{D3C57F35-7641-4BA6-9FC3-1B9EEEC09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0" y="3789363"/>
            <a:ext cx="403225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39DFB87-3099-4AFC-A703-F41A907F9D46}"/>
              </a:ext>
            </a:extLst>
          </p:cNvPr>
          <p:cNvSpPr>
            <a:spLocks noGrp="1"/>
          </p:cNvSpPr>
          <p:nvPr>
            <p:ph type="title"/>
          </p:nvPr>
        </p:nvSpPr>
        <p:spPr/>
        <p:txBody>
          <a:bodyPr/>
          <a:lstStyle/>
          <a:p>
            <a:pPr fontAlgn="auto">
              <a:spcAft>
                <a:spcPts val="0"/>
              </a:spcAft>
              <a:defRPr/>
            </a:pPr>
            <a:endParaRPr lang="sl-SI"/>
          </a:p>
        </p:txBody>
      </p:sp>
      <p:sp>
        <p:nvSpPr>
          <p:cNvPr id="9219" name="Ograda vsebine 2">
            <a:extLst>
              <a:ext uri="{FF2B5EF4-FFF2-40B4-BE49-F238E27FC236}">
                <a16:creationId xmlns:a16="http://schemas.microsoft.com/office/drawing/2014/main" id="{B6385474-470A-4AF8-A268-351C003A0578}"/>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Najvišji vrh Indije je Kanchenjunga  8598m</a:t>
            </a:r>
          </a:p>
        </p:txBody>
      </p:sp>
      <p:pic>
        <p:nvPicPr>
          <p:cNvPr id="9220" name="il_fi" descr="http://t0.gstatic.com/images?q=tbn:ANd9GcSfJ-sCTrXekD2tcD936EgTzl5VHJLkj6eypAvd2ont9FCll-sR1fvTGrJ8">
            <a:extLst>
              <a:ext uri="{FF2B5EF4-FFF2-40B4-BE49-F238E27FC236}">
                <a16:creationId xmlns:a16="http://schemas.microsoft.com/office/drawing/2014/main" id="{D376096C-2AA1-46F5-91E2-A666CADA8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363"/>
            <a:ext cx="3276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l_fi" descr="http://www.travelsfy.com/wp-content/uploads/2011/11/Kanchenjunga.jpg">
            <a:extLst>
              <a:ext uri="{FF2B5EF4-FFF2-40B4-BE49-F238E27FC236}">
                <a16:creationId xmlns:a16="http://schemas.microsoft.com/office/drawing/2014/main" id="{5245FE15-3529-4C26-ACA6-4E2C9CBB2E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2636838"/>
            <a:ext cx="5400675" cy="404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424C49-DB34-4FFD-B53C-C9F22E763BE5}"/>
              </a:ext>
            </a:extLst>
          </p:cNvPr>
          <p:cNvSpPr>
            <a:spLocks noGrp="1"/>
          </p:cNvSpPr>
          <p:nvPr>
            <p:ph type="title"/>
          </p:nvPr>
        </p:nvSpPr>
        <p:spPr/>
        <p:txBody>
          <a:bodyPr/>
          <a:lstStyle/>
          <a:p>
            <a:pPr fontAlgn="auto">
              <a:spcAft>
                <a:spcPts val="0"/>
              </a:spcAft>
              <a:defRPr/>
            </a:pPr>
            <a:endParaRPr lang="sl-SI"/>
          </a:p>
        </p:txBody>
      </p:sp>
      <p:sp>
        <p:nvSpPr>
          <p:cNvPr id="10243" name="Ograda vsebine 2">
            <a:extLst>
              <a:ext uri="{FF2B5EF4-FFF2-40B4-BE49-F238E27FC236}">
                <a16:creationId xmlns:a16="http://schemas.microsoft.com/office/drawing/2014/main" id="{4B148B04-7EDC-4E04-A6E6-720183EF317D}"/>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Najdaljša reka:  Ganga</a:t>
            </a:r>
          </a:p>
        </p:txBody>
      </p:sp>
      <p:pic>
        <p:nvPicPr>
          <p:cNvPr id="10244" name="il_fi" descr="http://4.bp.blogspot.com/-voGJvxMhLZg/TuDbh4z7EXI/AAAAAAAAvjI/oJgK-q9gjaA/s640/River+Ganga+%25282%2529.jpg">
            <a:extLst>
              <a:ext uri="{FF2B5EF4-FFF2-40B4-BE49-F238E27FC236}">
                <a16:creationId xmlns:a16="http://schemas.microsoft.com/office/drawing/2014/main" id="{C85D1645-8DF4-4F10-8011-0373D79F8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724400"/>
            <a:ext cx="37449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4.bp.blogspot.com/-CEEdoVAMNn8/TutwPGIK0NI/AAAAAAAAwCk/DpVmjO8mt58/s640/River+Ganga+-+Holy+River+in+India+Part+III+%252813%2529.jpg">
            <a:extLst>
              <a:ext uri="{FF2B5EF4-FFF2-40B4-BE49-F238E27FC236}">
                <a16:creationId xmlns:a16="http://schemas.microsoft.com/office/drawing/2014/main" id="{33AE3B9D-DB34-4A2B-BE96-0FC7213FC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846638"/>
            <a:ext cx="2916238"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http://t2.gstatic.com/images?q=tbn:ANd9GcS4N_yMA_LzIpgUNHZqjPx0FvRuUZ94OTUvmqhvdL17dxcx9Oh-">
            <a:extLst>
              <a:ext uri="{FF2B5EF4-FFF2-40B4-BE49-F238E27FC236}">
                <a16:creationId xmlns:a16="http://schemas.microsoft.com/office/drawing/2014/main" id="{9D40386E-EDA3-4049-9287-07F63E9C5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2205038"/>
            <a:ext cx="38893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0CFBBD-214E-4DE7-9D92-48954F7E2F86}"/>
              </a:ext>
            </a:extLst>
          </p:cNvPr>
          <p:cNvSpPr>
            <a:spLocks noGrp="1"/>
          </p:cNvSpPr>
          <p:nvPr>
            <p:ph type="title"/>
          </p:nvPr>
        </p:nvSpPr>
        <p:spPr/>
        <p:txBody>
          <a:bodyPr/>
          <a:lstStyle/>
          <a:p>
            <a:pPr fontAlgn="auto">
              <a:spcAft>
                <a:spcPts val="0"/>
              </a:spcAft>
              <a:defRPr/>
            </a:pPr>
            <a:r>
              <a:rPr lang="sl-SI" dirty="0"/>
              <a:t>UREDITEV</a:t>
            </a:r>
          </a:p>
        </p:txBody>
      </p:sp>
      <p:sp>
        <p:nvSpPr>
          <p:cNvPr id="11267" name="Ograda vsebine 2">
            <a:extLst>
              <a:ext uri="{FF2B5EF4-FFF2-40B4-BE49-F238E27FC236}">
                <a16:creationId xmlns:a16="http://schemas.microsoft.com/office/drawing/2014/main" id="{CD1CF571-CB9B-4379-B7A5-82471CF4E78B}"/>
              </a:ext>
            </a:extLst>
          </p:cNvPr>
          <p:cNvSpPr>
            <a:spLocks noGrp="1"/>
          </p:cNvSpPr>
          <p:nvPr>
            <p:ph idx="1"/>
          </p:nvPr>
        </p:nvSpPr>
        <p:spPr/>
        <p:txBody>
          <a:bodyPr/>
          <a:lstStyle/>
          <a:p>
            <a:pPr>
              <a:buFont typeface="Wingdings 2" panose="05020102010507070707" pitchFamily="18" charset="2"/>
              <a:buNone/>
            </a:pPr>
            <a:r>
              <a:rPr lang="sl-SI" altLang="sl-SI">
                <a:latin typeface="Comic Sans MS" panose="030F0702030302020204" pitchFamily="66" charset="0"/>
              </a:rPr>
              <a:t>     Indija je federativna republika osemindvajsetih zveznih držav in sedmih zveznih ozemelj. Vse zvezne države ter zvezni ozemlji imajo voljene vlade. Zvezne države so nastale leta 1956 z odlokom o reorganizaciji zveznih držav.</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h">
  <a:themeElements>
    <a:clrScheme name="Potovanj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rh">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h">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550</Words>
  <Application>Microsoft Office PowerPoint</Application>
  <PresentationFormat>On-screen Show (4:3)</PresentationFormat>
  <Paragraphs>69</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Book Antiqua</vt:lpstr>
      <vt:lpstr>Comic Sans MS</vt:lpstr>
      <vt:lpstr>Courier New</vt:lpstr>
      <vt:lpstr>Lucida Sans</vt:lpstr>
      <vt:lpstr>Narkisim</vt:lpstr>
      <vt:lpstr>Wingdings</vt:lpstr>
      <vt:lpstr>Wingdings 2</vt:lpstr>
      <vt:lpstr>Wingdings 3</vt:lpstr>
      <vt:lpstr>Vrh</vt:lpstr>
      <vt:lpstr>       INDIJA </vt:lpstr>
      <vt:lpstr>PowerPoint Presentation</vt:lpstr>
      <vt:lpstr>PowerPoint Presentation</vt:lpstr>
      <vt:lpstr>PowerPoint Presentation</vt:lpstr>
      <vt:lpstr>LEGA</vt:lpstr>
      <vt:lpstr>PowerPoint Presentation</vt:lpstr>
      <vt:lpstr>PowerPoint Presentation</vt:lpstr>
      <vt:lpstr>PowerPoint Presentation</vt:lpstr>
      <vt:lpstr>UREDITEV</vt:lpstr>
      <vt:lpstr>VEČJA MESTA</vt:lpstr>
      <vt:lpstr>PODNEBJE</vt:lpstr>
      <vt:lpstr>MONSUN</vt:lpstr>
      <vt:lpstr>GOSPODARSTVO</vt:lpstr>
      <vt:lpstr>TURIZEM</vt:lpstr>
      <vt:lpstr>PROMETNE POVEZAVE</vt:lpstr>
      <vt:lpstr>ZNAMENITOSTI</vt:lpstr>
      <vt:lpstr>ZNANE OSEBNOSTI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2019-05-31T08:39:53Z</dcterms:created>
  <dcterms:modified xsi:type="dcterms:W3CDTF">2019-05-31T08:39:53Z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