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73" r:id="rId7"/>
    <p:sldId id="274" r:id="rId8"/>
    <p:sldId id="275" r:id="rId9"/>
    <p:sldId id="271" r:id="rId10"/>
    <p:sldId id="272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09D78-4754-4AEF-9BCF-9902B9CC8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F084-5312-4870-838B-FF67BF76A4C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6CADC-9A87-4253-BB73-22CE7FED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E88EC-B73E-4213-AB8D-70F028FC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D76C0-3108-45B7-9D4F-CAAEFC0ACF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31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E5379-6EDD-44EF-A43A-BB5356AFF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4875-300B-4831-B389-32470A54D3B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6A598-6EC8-4BEF-A316-C3334B7C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22786-CA72-4944-8101-0004D949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AE060-04A5-4B9D-A99B-823C1682A1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6723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570E5-EABE-496B-A7C2-820A171F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41F-A302-40A7-B3FD-AA173552ABC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A770-3E84-4A80-A838-3860F7880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E9F7C-79E4-497A-A63F-06BA1044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84E56-8081-4EE4-A31E-A00A77A04A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770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24C42-747C-492E-A77D-F8972F9B2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C5539-8CD7-4B51-95D2-BAE1A9B23B7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D030-101E-44E2-85D9-54228227A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19B14-2564-4B39-A092-FCCA580D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46E24-AFBD-472A-AE20-0C09BAAC13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0187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5A5D4-36C6-4324-BF6E-E54A050E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AD074-D309-45D2-8C60-0B3253AC893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8D76D-61D3-4D46-8AB6-9DD61C5A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7A418-8C0C-4801-BC17-9E76C363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CCD8D-CAB0-405B-A1E6-23F665CA803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849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C72513-7F5A-4A34-9563-E3341E5A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38AB2-B2F9-44DA-BE99-9BFA79D6006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629E9E-4316-4BAF-8BEE-332D7C36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603194-7DE6-49EC-BE07-6134F0696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4625A-8211-4A16-B798-D84A7C9AE3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4597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D4D50E1-83EB-40FA-BA41-55EA066F1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FA571-C46C-4687-8779-556911AC568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41C60E-E995-42E1-9FF6-BF7AA8BB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10ACD41-1FE0-4D08-874A-E5A5BBE4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653A7-A51D-47CC-84E9-EA056E6058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604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F642B3-8416-4D4E-AE3C-AC8C7040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DBA4-6710-4B4F-A2EA-DCC49896C64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013FABD-279E-47D5-A35E-D0EB9D75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F39FD8-576D-411E-A87C-8D989810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F55A7-8F8F-4EEA-A14C-C12948B794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6949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55F3AC-B34D-486A-925D-D171E029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1D029-1479-4577-A708-BD4836F32B4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BB02C69-12ED-41E4-B969-F4C37F9C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05F091-ECB3-494C-92A5-E38D5D31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83BE1-3CAF-4562-81EE-EEF96DA871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94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328626-65C4-4DB3-A6FF-BFB55D3B6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A2A55-D8E1-453E-8DE3-D7A89C2A459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117C97-DBEE-49D2-998E-80EFC542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025350-D802-4321-BD75-30DF490F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79A34-070F-4D03-B463-0C630805A9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132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B2CA64-55D4-4800-A152-7B9D62F7C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1A9DC-6A49-40BA-AEE6-8B796F10C7D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DC5AEC-888F-4353-AB1F-F694E5BA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D46824-7332-4C74-A474-D482A865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0F410-2DE0-4FDC-9D72-BCFD588E47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881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BB4FECD-5D54-441A-AC90-C71DAD3688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0F761AA-0D46-4926-B819-30C893A714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B9F6D-E8AE-4EF6-A1AA-2A533FDBF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17BB88-97C6-42D8-8284-7E67E99A2C9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733B4-E870-400B-8E90-94F0ED354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91F14-AE6E-4507-A4CD-AD706C9DB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42476F4-87F0-4768-A99E-A018BBD9911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A83493D5-5296-4DCD-9FF1-F7A6B6390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1484313"/>
            <a:ext cx="7772400" cy="1470025"/>
          </a:xfrm>
        </p:spPr>
        <p:txBody>
          <a:bodyPr/>
          <a:lstStyle/>
          <a:p>
            <a:r>
              <a:rPr lang="sl-SI" altLang="sl-SI" sz="8000"/>
              <a:t>REPUBLIKA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14809-13E0-4627-9BBA-0F093C50F2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9600" dirty="0">
                <a:solidFill>
                  <a:prstClr val="black"/>
                </a:solidFill>
                <a:ea typeface="+mj-ea"/>
                <a:cs typeface="+mj-cs"/>
              </a:rPr>
              <a:t>INDONEZIJA</a:t>
            </a: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75A2728-E747-45A3-BA29-5DA6A6F7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KMETIJSTVO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8AAF9315-0133-49A8-A81D-F0FB1C4CF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Več kot 50% prebivalstva</a:t>
            </a:r>
          </a:p>
          <a:p>
            <a:r>
              <a:rPr lang="sl-SI" altLang="sl-SI"/>
              <a:t>Ekstenzivno, samooskrbno</a:t>
            </a:r>
          </a:p>
          <a:p>
            <a:r>
              <a:rPr lang="sl-SI" altLang="sl-SI"/>
              <a:t>45 milijonov ha obdelovalnih površin</a:t>
            </a:r>
          </a:p>
          <a:p>
            <a:r>
              <a:rPr lang="sl-SI" altLang="sl-SI"/>
              <a:t>Riž</a:t>
            </a:r>
          </a:p>
          <a:p>
            <a:r>
              <a:rPr lang="sl-SI" altLang="sl-SI"/>
              <a:t>Koruza, soja, maniok, arašidi, kava, tobak, kavčuk, čaj, sladkorni trs, tropsko sadje</a:t>
            </a:r>
          </a:p>
          <a:p>
            <a:r>
              <a:rPr lang="sl-SI" altLang="sl-SI"/>
              <a:t>Govedoreja, reja perutnine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1C8AF6C5-49A4-444D-8962-B8F817AF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PODNEBJE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D21B2A56-DBB7-448A-8B48-5F1950C55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Ekvatorialno</a:t>
            </a:r>
          </a:p>
          <a:p>
            <a:r>
              <a:rPr lang="sl-SI" altLang="sl-SI"/>
              <a:t>Povprečne temperature 23°C v višje ležečih delih, 28 °C ob morju</a:t>
            </a:r>
          </a:p>
          <a:p>
            <a:r>
              <a:rPr lang="sl-SI" altLang="sl-SI"/>
              <a:t>Najvišji vrhovi trajno zasneženi</a:t>
            </a:r>
          </a:p>
          <a:p>
            <a:r>
              <a:rPr lang="sl-SI" altLang="sl-SI"/>
              <a:t>Zračna vlažnost 70 - 90%</a:t>
            </a:r>
          </a:p>
          <a:p>
            <a:r>
              <a:rPr lang="sl-SI" altLang="sl-SI"/>
              <a:t>2000 – 2500 mm padavin na leto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E16F7-FCA1-487F-8D83-5AF2E1061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MONSUNI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	- poletni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		- suhi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		- junij - oktober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	- zimski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		- vlažni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		- november - marec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1266729-EBAB-44E8-A37E-278803BE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652963"/>
            <a:ext cx="8301038" cy="1143000"/>
          </a:xfrm>
        </p:spPr>
        <p:txBody>
          <a:bodyPr/>
          <a:lstStyle/>
          <a:p>
            <a:pPr algn="l"/>
            <a:r>
              <a:rPr lang="sl-SI" altLang="sl-SI" sz="2800"/>
              <a:t>KLIMOGRAM DŽAKARTE           KLIMOGRAM BALIJA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DF21A5C8-CAB9-42CB-9F2C-AA625DA38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76350"/>
            <a:ext cx="3883025" cy="35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41E9BAA8-7B09-4C52-A3FB-C83C78BAA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3879850" cy="354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14A1008-071B-413F-90ED-6FFEA872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PRST 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0B6DE2FB-27B2-483A-8D5B-966F79BB4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Najrodovitnejša ob vznožjih ognjenikov – velika poseljenost</a:t>
            </a:r>
          </a:p>
          <a:p>
            <a:r>
              <a:rPr lang="sl-SI" altLang="sl-SI"/>
              <a:t>Zahod – rdeče prsti (ultisoli)</a:t>
            </a:r>
          </a:p>
          <a:p>
            <a:r>
              <a:rPr lang="sl-SI" altLang="sl-SI"/>
              <a:t>Vzhod – temno rjave prsti (inceptisoli)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CDDFF9C-9060-45C4-8820-ADB5988E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RASTLINSTVO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24E8F1CC-B1D9-45F0-A4BF-860DA9F58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Tropski deževni gozd</a:t>
            </a:r>
          </a:p>
          <a:p>
            <a:r>
              <a:rPr lang="sl-SI" altLang="sl-SI"/>
              <a:t>Listopadni gozd (sever)</a:t>
            </a:r>
          </a:p>
          <a:p>
            <a:r>
              <a:rPr lang="sl-SI" altLang="sl-SI"/>
              <a:t>Gorsko rastje (vzhod)</a:t>
            </a:r>
          </a:p>
          <a:p>
            <a:r>
              <a:rPr lang="sl-SI" altLang="sl-SI"/>
              <a:t>Obmorsko rastje (obale)</a:t>
            </a:r>
          </a:p>
          <a:p>
            <a:r>
              <a:rPr lang="sl-SI" altLang="sl-SI"/>
              <a:t>28.000 vrst rastlin (orhideje, bambusi, mesojede rastline, ...)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C4FF697-FDD3-4236-BB72-0294F895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916B9298-99B2-4820-9B47-BDA0098B3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3" y="5589588"/>
            <a:ext cx="5930900" cy="10699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l-SI" altLang="sl-SI"/>
              <a:t> RAFFLESIA ARNOLDII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51633016-F64F-4998-ABB5-AB665B5D3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6802437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FC41C-E20F-4399-935C-C672C5A6A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825" y="5445125"/>
            <a:ext cx="3244850" cy="8556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>
                <a:latin typeface="+mn-lt"/>
                <a:ea typeface="+mn-ea"/>
                <a:cs typeface="+mn-cs"/>
              </a:rPr>
              <a:t>TITAN ARUM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5C64BA0D-38C1-4938-A792-9C59F8198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42862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3">
            <a:extLst>
              <a:ext uri="{FF2B5EF4-FFF2-40B4-BE49-F238E27FC236}">
                <a16:creationId xmlns:a16="http://schemas.microsoft.com/office/drawing/2014/main" id="{9AAE56D8-009E-467B-8F79-E88975A0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49275"/>
            <a:ext cx="3402013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BD3579E-D51A-4E7C-842E-A27500B5D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ŽIVALSTVO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2E610DCB-12B6-4E80-AE65-BAACA39F3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381 vrst sesalcev</a:t>
            </a:r>
          </a:p>
          <a:p>
            <a:r>
              <a:rPr lang="sl-SI" altLang="sl-SI"/>
              <a:t>771 vrst ptic</a:t>
            </a:r>
          </a:p>
          <a:p>
            <a:r>
              <a:rPr lang="sl-SI" altLang="sl-SI"/>
              <a:t>449 vrst plazilcev</a:t>
            </a:r>
          </a:p>
          <a:p>
            <a:r>
              <a:rPr lang="sl-SI" altLang="sl-SI"/>
              <a:t>1000 sladkovodnih rib</a:t>
            </a:r>
          </a:p>
          <a:p>
            <a:r>
              <a:rPr lang="sl-SI" altLang="sl-SI"/>
              <a:t>Številni endemiti (sumatranski tiger, bornejski slon, javanski nosorog)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63ABB2A-4427-4319-B7EC-AF3DA0F5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F2E5-C6C3-4CBC-BE70-9C1CBBBF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75" y="1989138"/>
            <a:ext cx="8229600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SUMATRANSKI TIGER</a:t>
            </a: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852EBBAC-B17D-4281-AADA-637A64408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6527800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B62F12B-218B-4F60-86E8-C909CE25D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LEGA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B92131AA-3F00-48F4-9945-A1A244659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JV Azija</a:t>
            </a:r>
          </a:p>
          <a:p>
            <a:r>
              <a:rPr lang="sl-SI" altLang="sl-SI"/>
              <a:t>1.919.440 km² površine – 16. mesto</a:t>
            </a:r>
          </a:p>
          <a:p>
            <a:r>
              <a:rPr lang="sl-SI" altLang="sl-SI"/>
              <a:t>Glavno mesto – Džakarta (Jakarta)</a:t>
            </a:r>
          </a:p>
          <a:p>
            <a:r>
              <a:rPr lang="sl-SI" altLang="sl-SI"/>
              <a:t>Arhipelag – okoli 17.500 otokov, 6.000 poseljenih</a:t>
            </a:r>
          </a:p>
          <a:p>
            <a:r>
              <a:rPr lang="sl-SI" altLang="sl-SI"/>
              <a:t>Java, Sumatra, Sulawesi, Borneo (Kalimantan), Nova Gvineja (Irian Jaya)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C00A2CB-0407-40FC-8198-E08B77DA7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91F86-CE98-45A1-ACA1-613ECA538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NOSAN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93936AE2-89F7-434C-BC47-118B335A9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6983412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0074656D-5D71-4CE1-95F7-CDFD8FF3E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RELIEF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63B07-B4E1-43F1-A2A4-FAD284758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Stičišče večih litosferskih plošč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l-SI" dirty="0"/>
              <a:t>Evrazijska plošča (Veliki Sundski otoki)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l-SI" dirty="0"/>
              <a:t>Avstralsko – melanezijska plošča (Mali Sundski otoki)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l-SI" dirty="0"/>
              <a:t>Wallaceova ločnica</a:t>
            </a:r>
          </a:p>
          <a:p>
            <a:pPr marL="514350" indent="-457200" fontAlgn="auto">
              <a:spcAft>
                <a:spcPts val="0"/>
              </a:spcAft>
              <a:defRPr/>
            </a:pPr>
            <a:r>
              <a:rPr lang="sl-SI" dirty="0"/>
              <a:t>300 vulkanov, mnogi aktivni</a:t>
            </a:r>
          </a:p>
          <a:p>
            <a:pPr marL="514350" indent="-457200" fontAlgn="auto">
              <a:spcAft>
                <a:spcPts val="0"/>
              </a:spcAft>
              <a:defRPr/>
            </a:pPr>
            <a:r>
              <a:rPr lang="sl-SI" dirty="0"/>
              <a:t>Najvišja gora – Puncak Jaya (4.884m)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39065-2848-4DD7-8A22-9B91DB6D6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00" y="5661025"/>
            <a:ext cx="3168650" cy="5095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INDONEZIJA</a:t>
            </a:r>
          </a:p>
        </p:txBody>
      </p:sp>
      <p:pic>
        <p:nvPicPr>
          <p:cNvPr id="5123" name="Content Placeholder 3">
            <a:extLst>
              <a:ext uri="{FF2B5EF4-FFF2-40B4-BE49-F238E27FC236}">
                <a16:creationId xmlns:a16="http://schemas.microsoft.com/office/drawing/2014/main" id="{96AC80D2-DA00-4EF8-AE66-C7B8E1DAE44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196975"/>
            <a:ext cx="7915275" cy="42052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24BB5-D863-484A-9358-109F4335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463" y="4724400"/>
            <a:ext cx="442753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VULKAN </a:t>
            </a:r>
            <a:br>
              <a:rPr lang="sl-SI" dirty="0"/>
            </a:br>
            <a:r>
              <a:rPr lang="sl-SI" dirty="0"/>
              <a:t>MOUNT MERAPI</a:t>
            </a:r>
            <a:br>
              <a:rPr lang="sl-SI" dirty="0"/>
            </a:br>
            <a:r>
              <a:rPr lang="sl-SI" dirty="0"/>
              <a:t>LETA 2010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01C54ADB-AB2A-4F67-8C9A-F10F6C016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4205288" cy="55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3">
            <a:extLst>
              <a:ext uri="{FF2B5EF4-FFF2-40B4-BE49-F238E27FC236}">
                <a16:creationId xmlns:a16="http://schemas.microsoft.com/office/drawing/2014/main" id="{278B3CE3-3764-4068-8FE8-9ECCB2E0C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25538"/>
            <a:ext cx="4340225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6A940D6-5E91-4687-BAAC-D3813A05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ZGODOVINA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07FEA399-BFDC-469B-A357-B8BD33C59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okoli 1.150.000 pr. n. št. – javanski človek</a:t>
            </a:r>
          </a:p>
          <a:p>
            <a:r>
              <a:rPr lang="sl-SI" altLang="sl-SI"/>
              <a:t>okoli 2000 pr. n. št. – moderni prebivalci, iz Indokine</a:t>
            </a:r>
          </a:p>
          <a:p>
            <a:r>
              <a:rPr lang="sl-SI" altLang="sl-SI"/>
              <a:t>Okoli 500 – nastanek mestnih držav</a:t>
            </a:r>
          </a:p>
          <a:p>
            <a:r>
              <a:rPr lang="sl-SI" altLang="sl-SI"/>
              <a:t>1511 – prihod portugalskih kolonistov</a:t>
            </a:r>
          </a:p>
          <a:p>
            <a:r>
              <a:rPr lang="sl-SI" altLang="sl-SI"/>
              <a:t>1797 – prevzem Nizozemcev</a:t>
            </a:r>
          </a:p>
          <a:p>
            <a:r>
              <a:rPr lang="sl-SI" altLang="sl-SI"/>
              <a:t>17. 8. 1945 – samostojna Republika Indonezija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4A1FA9A-0FC0-4013-A378-228280CFD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PREBIVALSTVO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6204D-C5CA-4A0D-A5D9-AEED60486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238 milijonov – 4. po številu prebivalcev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Java – najbolj poseljen otok na svetu, 130 milijonov prebivalcev – preseljevanje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Več kot sto etničnih skupin – Javanci, Sundanci, Kitajci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1565D4C-48BB-41DB-BE7C-A145DF389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RELIGIJA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8ABF0161-E114-4CFA-A2F3-38AFC7998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Sunitski muslimani – več kot 85%</a:t>
            </a:r>
          </a:p>
          <a:p>
            <a:r>
              <a:rPr lang="sl-SI" altLang="sl-SI"/>
              <a:t>Hindujci – 10%</a:t>
            </a:r>
          </a:p>
          <a:p>
            <a:r>
              <a:rPr lang="sl-SI" altLang="sl-SI"/>
              <a:t>Kristjani, budisti, šiiti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833EEEF-880D-47A4-BC88-92EA62AC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GOSPODARSTVO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8F90A1A8-8147-44C7-8FDC-64392FDE7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ČLANICA G20 IN APEC (azijsko – pacifiško ekonomsko sodelovanje)</a:t>
            </a:r>
          </a:p>
          <a:p>
            <a:r>
              <a:rPr lang="sl-SI" altLang="sl-SI"/>
              <a:t>Nafta, zemeljski plin</a:t>
            </a:r>
          </a:p>
          <a:p>
            <a:r>
              <a:rPr lang="sl-SI" altLang="sl-SI"/>
              <a:t>Rudarstvo – kositer, nikelj, boksit, baker, premog, zlato, srebro</a:t>
            </a:r>
          </a:p>
          <a:p>
            <a:r>
              <a:rPr lang="sl-SI" altLang="sl-SI"/>
              <a:t>Industrija (tekstilna)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On-screen Show (4:3)</PresentationFormat>
  <Paragraphs>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REPUBLIKA</vt:lpstr>
      <vt:lpstr>LEGA</vt:lpstr>
      <vt:lpstr>RELIEF</vt:lpstr>
      <vt:lpstr>INDONEZIJA</vt:lpstr>
      <vt:lpstr>VULKAN  MOUNT MERAPI LETA 2010</vt:lpstr>
      <vt:lpstr>ZGODOVINA</vt:lpstr>
      <vt:lpstr>PREBIVALSTVO</vt:lpstr>
      <vt:lpstr>RELIGIJA</vt:lpstr>
      <vt:lpstr>GOSPODARSTVO</vt:lpstr>
      <vt:lpstr>KMETIJSTVO</vt:lpstr>
      <vt:lpstr>PODNEBJE</vt:lpstr>
      <vt:lpstr>PowerPoint Presentation</vt:lpstr>
      <vt:lpstr>KLIMOGRAM DŽAKARTE           KLIMOGRAM BALIJA</vt:lpstr>
      <vt:lpstr>PRST </vt:lpstr>
      <vt:lpstr>RASTLINSTVO</vt:lpstr>
      <vt:lpstr>PowerPoint Presentation</vt:lpstr>
      <vt:lpstr>TITAN ARUM</vt:lpstr>
      <vt:lpstr>ŽIVALSTVO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2019-05-31T08:39:54Z</dcterms:created>
  <dcterms:modified xsi:type="dcterms:W3CDTF">2019-05-31T08:39:54Z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