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0" r:id="rId3"/>
    <p:sldId id="266" r:id="rId4"/>
    <p:sldId id="263" r:id="rId5"/>
    <p:sldId id="257" r:id="rId6"/>
    <p:sldId id="258" r:id="rId7"/>
    <p:sldId id="259" r:id="rId8"/>
    <p:sldId id="262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76" d="100"/>
          <a:sy n="76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97A1-A1EE-432E-894C-3D77F06DF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AEDA3-E017-4E3B-AAE2-91B00E250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C6BFC-C542-4F60-AB09-4EE8246A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1C86-4AF3-4718-A8CC-8397D2FC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5FF0-B35A-42A0-85B9-A3177150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0D597-C51E-43A5-B9B4-EF34BFCFEC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9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7D44-89A2-4471-8002-43620FFD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F8236-C8FB-4D12-8D15-B66FC977E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BBE9-EC34-48BA-85E0-76D0E025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EE356-6EF9-4C01-8A32-2A552490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1E2A4-4E89-485C-8F16-677CD9C5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6EF63-3AA4-4657-A97E-6AFACB197B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964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6279EB-37FE-4915-BD1C-3913BDE2C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A72A2-A17B-46B6-9362-53B0804B8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5C77A-DF56-485E-A52A-B8D8E829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3FFF-1E7E-403D-8995-398EC96A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3111A-94EC-41CC-BA2E-09F5FB02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3855-A966-4240-B980-EBBEAAE9C0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314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45A1-FB1B-4E0C-86E6-453EA718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2274C-0C0C-44ED-8FB7-5CDAD6285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2804-300C-417E-B8DF-89BB2E11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FE56C-0AEF-4DB7-B02D-975AEAA6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57843-39CC-4B34-BBD4-E19E2BC1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98285-F1A2-421C-B0E0-DE242695D5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964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5DAF-861F-48FC-B2AB-1E298719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2B320-D99D-4DEC-BE57-E0671F44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FA2DD-4933-4C1E-A02F-FEDB8730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22228-8DD7-4BB7-8DAF-A192FDBC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94F5-AE3B-4F4C-97F5-F57E3614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5A5DA-914F-447C-B9D9-3856D45A7F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69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2ED7-AF55-4E68-91E9-A9F47468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2160D-04BB-4726-B872-B223C0439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F1AC3-E15D-4159-8D7E-FF81A2BE5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303FA-02E8-4B2A-91DF-635ADBFB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39E64-D532-41FB-B33E-5DA2E3DC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36A3-09B6-4953-965E-991FB03E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8AEAD-339F-4134-A71C-9EE0966A5C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954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7DB9-5661-45B8-882B-587B6C30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A6599-A7A0-42B7-A289-9165C4F8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00AEE-6BA9-4A9A-A590-6A8070AC9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A20B3-87D8-4E30-9030-3655CEA02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5EAED-4FC7-4847-823E-D272C220F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FD174-F915-4CC2-B25C-914C1A34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F4FBE-0E5D-4F7D-8DC5-77021A91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2EF17-0E02-4234-AF32-D3C06DAA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91AE0-6415-44F2-B961-E2B1212BAC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768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A4A9-086B-4089-B585-8197FC7B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E7DE1-EFAD-4C6A-9E61-4F90025C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5A293-2D15-4FA2-80D4-50B744BC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A7721-CCB5-4A66-9882-D7BF463C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7DF9-1C31-4895-9022-8C31AE7B69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949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B6EC7-9D76-44FA-AD8E-4A1E1EF1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1BFFD-0C0F-4D7A-89E2-5B66E6DD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5E168-8F7F-4998-A8C0-0E838800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DC8-35B6-47AB-A66B-082DAE2B96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399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125A-FE11-4424-BA01-BBC5027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9AA6-4F42-4E83-A178-11493ACD8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4B5C2-3887-4EF7-9D60-F9C4C0882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25F4F-EE43-4CAF-B755-04F05936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126E-895D-4C82-849F-46FCD62D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B7561-DA07-49EE-B98E-EB77A2E6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C9FD3-32E3-42A1-89F1-924C6FD594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660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E538-C77B-4664-9A14-5D6C5F23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D37B5B-6DA0-4914-9527-F3126BAB2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1BBAA-787F-4B45-8995-2E988FE95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50B18-0F42-4CC4-B251-10DFA54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94966-7CCE-4356-81D8-0F5172BD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288D0-AABB-4F26-B61E-231889F4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E3427-15AE-4754-9830-B8FC68A95C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15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987F5B-8078-476A-A228-8BF0DE3AC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D19C67-06F0-4D0E-A90D-6F60E1C59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AFABDA-6864-42A4-9A3B-212919BEAA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5461D0-122E-4840-8B92-154B0390C1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7B3219-5D0B-4896-B777-9209EABAB1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486858-8037-4FD4-8F5A-2B8316428AD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Papirnata vreča">
            <a:extLst>
              <a:ext uri="{FF2B5EF4-FFF2-40B4-BE49-F238E27FC236}">
                <a16:creationId xmlns:a16="http://schemas.microsoft.com/office/drawing/2014/main" id="{D66066E5-1833-44B7-ADE3-34D6487B56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1557338"/>
            <a:ext cx="6121400" cy="1389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Industrija v Sloveniji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AC2EE805-1890-47C2-A7B0-22EA48A6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34559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FC48219-53CC-4D06-BB85-519FA2E19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713788" cy="4895850"/>
          </a:xfrm>
        </p:spPr>
        <p:txBody>
          <a:bodyPr/>
          <a:lstStyle/>
          <a:p>
            <a:pPr>
              <a:buFontTx/>
              <a:buNone/>
            </a:pPr>
            <a:endParaRPr lang="sl-SI" altLang="sl-SI" b="1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l-SI" altLang="sl-SI" b="1">
                <a:solidFill>
                  <a:srgbClr val="339933"/>
                </a:solidFill>
                <a:latin typeface="Comic Sans MS" panose="030F0702030302020204" pitchFamily="66" charset="0"/>
              </a:rPr>
              <a:t>Industrija</a:t>
            </a: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je obsežna gospodarska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dejavnost, ki z uporabo strojev v večjih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količinah predeluje surovine in proizvaja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izdelke in polizdelke.</a:t>
            </a:r>
            <a:r>
              <a:rPr lang="sl-SI" altLang="sl-SI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7172" name="WordArt 4" descr="Papirnata vreča">
            <a:extLst>
              <a:ext uri="{FF2B5EF4-FFF2-40B4-BE49-F238E27FC236}">
                <a16:creationId xmlns:a16="http://schemas.microsoft.com/office/drawing/2014/main" id="{B0030725-DE6D-4A1D-8AB7-7BFFFF136A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836613"/>
            <a:ext cx="381635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Kaj je industrija?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FD3D39F6-37E4-4939-9518-2CC1029E0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163"/>
            <a:ext cx="388937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BAA0BFB-692C-4680-9526-605D78A5C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507412" cy="4525963"/>
          </a:xfrm>
        </p:spPr>
        <p:txBody>
          <a:bodyPr/>
          <a:lstStyle/>
          <a:p>
            <a:pPr>
              <a:buFontTx/>
              <a:buNone/>
            </a:pPr>
            <a:endParaRPr lang="sl-SI" altLang="sl-SI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Industrija, ki se je začela razvijati že v 19.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stoletju, je najhitrejši razvoj doživela v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socialističnem obdobju. Postala je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najpomembnejša slovenska gospodarska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dejavnost.</a:t>
            </a:r>
          </a:p>
        </p:txBody>
      </p:sp>
      <p:sp>
        <p:nvSpPr>
          <p:cNvPr id="15363" name="WordArt 3" descr="Papirnata vreča">
            <a:extLst>
              <a:ext uri="{FF2B5EF4-FFF2-40B4-BE49-F238E27FC236}">
                <a16:creationId xmlns:a16="http://schemas.microsoft.com/office/drawing/2014/main" id="{A62F7071-2970-487C-9544-A87B94393C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836613"/>
            <a:ext cx="3938588" cy="912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Začetki industrije</a:t>
            </a: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3477B79-1649-4CC5-A7D8-B873DFEFA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kemična industrija,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lesna industrija,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pohištvena industrija,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tekstilna industrija,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kovinska industrija,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avtomobilska industrija,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živilska industrija, …</a:t>
            </a:r>
          </a:p>
          <a:p>
            <a:pPr>
              <a:buFontTx/>
              <a:buChar char="-"/>
            </a:pPr>
            <a:endParaRPr lang="sl-SI" altLang="sl-SI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sl-SI" altLang="sl-SI"/>
          </a:p>
          <a:p>
            <a:pPr>
              <a:buFontTx/>
              <a:buChar char="-"/>
            </a:pPr>
            <a:endParaRPr lang="sl-SI" altLang="sl-SI"/>
          </a:p>
        </p:txBody>
      </p:sp>
      <p:sp>
        <p:nvSpPr>
          <p:cNvPr id="10244" name="WordArt 4" descr="Papirnata vreča">
            <a:extLst>
              <a:ext uri="{FF2B5EF4-FFF2-40B4-BE49-F238E27FC236}">
                <a16:creationId xmlns:a16="http://schemas.microsoft.com/office/drawing/2014/main" id="{D551A497-4AF2-46DF-A66C-FF50BB16AF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3455987" cy="912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Vrste industrije: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80B19BEA-D2CF-485D-BF9B-250FE6DF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0796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DA83055B-7327-461C-87E0-26A2F13DA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229600" cy="29241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solidFill>
                  <a:srgbClr val="339933"/>
                </a:solidFill>
                <a:latin typeface="Comic Sans MS" panose="030F0702030302020204" pitchFamily="66" charset="0"/>
              </a:rPr>
              <a:t>Industrijski polmesec</a:t>
            </a: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– veriga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industrializiranih naselij od Gorenjske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prek Ljubljane in Celja do Maribora in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Mežiške doline, ki po svoji obliki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spominja na polmesec.</a:t>
            </a:r>
            <a:endParaRPr lang="sl-SI" altLang="sl-SI">
              <a:solidFill>
                <a:srgbClr val="339933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1E2757F-7EE9-48AD-A159-77CC341C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00438"/>
            <a:ext cx="3960813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tilen vnučec">
            <a:extLst>
              <a:ext uri="{FF2B5EF4-FFF2-40B4-BE49-F238E27FC236}">
                <a16:creationId xmlns:a16="http://schemas.microsoft.com/office/drawing/2014/main" id="{431086CB-BF9D-4646-AC68-16FBA221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15250" r="4118" b="7117"/>
          <a:stretch>
            <a:fillRect/>
          </a:stretch>
        </p:blipFill>
        <p:spPr bwMode="auto">
          <a:xfrm>
            <a:off x="323850" y="3141663"/>
            <a:ext cx="453548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9F4B8F1-7AE7-4C64-8F95-F041433E4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Industrija je še vedno eden od naših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največjih onesnaževalcev okolja: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onesnaževanje zraka,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onesnaževanje vode in tal,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hrup,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sevanje,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velika količina odpadkov…</a:t>
            </a:r>
          </a:p>
        </p:txBody>
      </p:sp>
      <p:sp>
        <p:nvSpPr>
          <p:cNvPr id="4100" name="WordArt 4" descr="Papirnata vreča">
            <a:extLst>
              <a:ext uri="{FF2B5EF4-FFF2-40B4-BE49-F238E27FC236}">
                <a16:creationId xmlns:a16="http://schemas.microsoft.com/office/drawing/2014/main" id="{A869BD47-19FA-42CD-83AA-E60612AC1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48974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Industrijsko onesnaževanje</a:t>
            </a:r>
          </a:p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okolja</a:t>
            </a: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E6076C35-2A6F-4021-8B4B-88C5CE61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0438"/>
            <a:ext cx="431800" cy="360362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0EF964C0-3569-4564-A30E-CE350D2F5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005263"/>
            <a:ext cx="431800" cy="360362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C04F4773-ED03-4D18-BF02-0AE1B895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508500"/>
            <a:ext cx="431800" cy="360363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68A5562C-D213-4F9D-B5E9-0482DF32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157788"/>
            <a:ext cx="431800" cy="360362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BBC814A5-8F9C-419D-B617-B3B20769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4050"/>
            <a:ext cx="431800" cy="360363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C913771-B15B-4E80-8D7C-F47BC57F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13100"/>
            <a:ext cx="233521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00A99690-0EAE-42BE-8304-F2EA46965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              </a:t>
            </a: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proizvodnja tekstilnih in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        krznenih izdelkov,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        proizvodnja kovin in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        kovinskih izdelkov,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        proizvodnja električne in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         optične opreme.</a:t>
            </a:r>
          </a:p>
        </p:txBody>
      </p:sp>
      <p:sp>
        <p:nvSpPr>
          <p:cNvPr id="5124" name="WordArt 4" descr="Papirnata vreča">
            <a:extLst>
              <a:ext uri="{FF2B5EF4-FFF2-40B4-BE49-F238E27FC236}">
                <a16:creationId xmlns:a16="http://schemas.microsoft.com/office/drawing/2014/main" id="{0313F47B-6E9B-4D34-AE1E-02F7BACCED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49688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Najpomembnejše panoge </a:t>
            </a:r>
          </a:p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glede na število zaposlenih:</a:t>
            </a:r>
          </a:p>
        </p:txBody>
      </p:sp>
      <p:sp>
        <p:nvSpPr>
          <p:cNvPr id="5125" name="AutoShape 5">
            <a:extLst>
              <a:ext uri="{FF2B5EF4-FFF2-40B4-BE49-F238E27FC236}">
                <a16:creationId xmlns:a16="http://schemas.microsoft.com/office/drawing/2014/main" id="{C6F684DC-DA72-4648-8DE9-4161FE105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636838"/>
            <a:ext cx="504825" cy="430212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9FC9895F-82BF-48BC-BFA0-ADA0BF15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789363"/>
            <a:ext cx="504825" cy="430212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5EE5639C-CE38-4631-9C53-248098128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941888"/>
            <a:ext cx="504825" cy="430212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50F60693-A0B1-4942-BC14-A17BA4C28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713787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</a:t>
            </a:r>
          </a:p>
          <a:p>
            <a:pPr>
              <a:buFontTx/>
              <a:buNone/>
            </a:pPr>
            <a:r>
              <a:rPr lang="sl-SI" altLang="sl-SI"/>
              <a:t>     </a:t>
            </a: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proizvodnja hrane ter pijače,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proizvodnja tobačnih izdelkov,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proizvodnja električne in optične opreme,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339933"/>
                </a:solidFill>
                <a:latin typeface="Comic Sans MS" panose="030F0702030302020204" pitchFamily="66" charset="0"/>
              </a:rPr>
              <a:t>     proizvodnja kovin in kovinskih izdelkov.</a:t>
            </a:r>
          </a:p>
          <a:p>
            <a:pPr>
              <a:buFontTx/>
              <a:buNone/>
            </a:pPr>
            <a:r>
              <a:rPr lang="sl-SI" altLang="sl-SI"/>
              <a:t> </a:t>
            </a:r>
          </a:p>
        </p:txBody>
      </p:sp>
      <p:sp>
        <p:nvSpPr>
          <p:cNvPr id="9220" name="WordArt 4" descr="Papirnata vreča">
            <a:extLst>
              <a:ext uri="{FF2B5EF4-FFF2-40B4-BE49-F238E27FC236}">
                <a16:creationId xmlns:a16="http://schemas.microsoft.com/office/drawing/2014/main" id="{5DC0160F-9D3D-471C-9762-7812EAF79C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836613"/>
            <a:ext cx="6307137" cy="1192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Najpomembnejše dejavnosti glede</a:t>
            </a:r>
          </a:p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industrijske proizvodnje</a:t>
            </a:r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B6F83EB9-19D6-4E51-B208-6F503130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84538"/>
            <a:ext cx="504825" cy="430212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84AE1AB7-BB61-47C2-85D3-DD9B7A6DF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60800"/>
            <a:ext cx="504825" cy="430213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F983C422-0A8D-49FC-9157-8DEADDFB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08500"/>
            <a:ext cx="504825" cy="430213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4" name="AutoShape 8">
            <a:extLst>
              <a:ext uri="{FF2B5EF4-FFF2-40B4-BE49-F238E27FC236}">
                <a16:creationId xmlns:a16="http://schemas.microsoft.com/office/drawing/2014/main" id="{786707E5-8C3C-4782-B572-393E5744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708275"/>
            <a:ext cx="504825" cy="430213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9B37D62-A972-4A6C-BDE4-475B97087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5040312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>
                <a:solidFill>
                  <a:srgbClr val="339933"/>
                </a:solidFill>
                <a:latin typeface="Comic Sans MS" panose="030F0702030302020204" pitchFamily="66" charset="0"/>
              </a:rPr>
              <a:t>Ob koncu 80. let je industrijska 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339933"/>
                </a:solidFill>
                <a:latin typeface="Comic Sans MS" panose="030F0702030302020204" pitchFamily="66" charset="0"/>
              </a:rPr>
              <a:t>proizvodnja doživljala krizo. Ta se je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339933"/>
                </a:solidFill>
                <a:latin typeface="Comic Sans MS" panose="030F0702030302020204" pitchFamily="66" charset="0"/>
              </a:rPr>
              <a:t>nadaljevala še v prvih letih po osamosvojitvi. 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339933"/>
                </a:solidFill>
                <a:latin typeface="Comic Sans MS" panose="030F0702030302020204" pitchFamily="66" charset="0"/>
              </a:rPr>
              <a:t>Veliko podjetij je postopoma premagalo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339933"/>
                </a:solidFill>
                <a:latin typeface="Comic Sans MS" panose="030F0702030302020204" pitchFamily="66" charset="0"/>
              </a:rPr>
              <a:t>težave. Druga so se razdrobila na več manjših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339933"/>
                </a:solidFill>
                <a:latin typeface="Comic Sans MS" panose="030F0702030302020204" pitchFamily="66" charset="0"/>
              </a:rPr>
              <a:t>ali šla v stečaj. Posledica tega je predčasno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339933"/>
                </a:solidFill>
                <a:latin typeface="Comic Sans MS" panose="030F0702030302020204" pitchFamily="66" charset="0"/>
              </a:rPr>
              <a:t>upokojevanje in povečanje brezposelnosti.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339933"/>
                </a:solidFill>
                <a:latin typeface="Comic Sans MS" panose="030F0702030302020204" pitchFamily="66" charset="0"/>
              </a:rPr>
              <a:t>Tak primer se je zgodil tudi v Ormožu z zaprtjem 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339933"/>
                </a:solidFill>
                <a:latin typeface="Comic Sans MS" panose="030F0702030302020204" pitchFamily="66" charset="0"/>
              </a:rPr>
              <a:t>Tovarne sladkorja in Plastdispenzerja. </a:t>
            </a:r>
          </a:p>
        </p:txBody>
      </p:sp>
      <p:sp>
        <p:nvSpPr>
          <p:cNvPr id="14339" name="WordArt 3" descr="Papirnata vreča">
            <a:extLst>
              <a:ext uri="{FF2B5EF4-FFF2-40B4-BE49-F238E27FC236}">
                <a16:creationId xmlns:a16="http://schemas.microsoft.com/office/drawing/2014/main" id="{77FA70B0-8330-4932-B0F2-BEABDF3E5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620713"/>
            <a:ext cx="3671888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Težave v industriji</a:t>
            </a:r>
          </a:p>
        </p:txBody>
      </p:sp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Times New Roman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2019-05-31T08:39:54Z</dcterms:created>
  <dcterms:modified xsi:type="dcterms:W3CDTF">2019-05-31T08:39:54Z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