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85" d="100"/>
          <a:sy n="85" d="100"/>
        </p:scale>
        <p:origin x="-780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D0E6FA30-E871-464B-AB10-A21A68C0751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3EFC5F0C-F2BC-4017-8B98-26041E15D5F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B8230C5-E54F-4F1E-974A-9E88434E283D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FA0358D-3935-4BAC-BA80-B9417901917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2CFA1F71-918C-4976-9F66-F327FFB7A674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C57C1AF0-E729-4F5A-9907-5DD45D63C6F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CD85B295-09C7-4537-B8A6-7531E96AD6B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5306F6-BC29-4AFA-AF78-EF47DA8E6C6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B9621C-8E0F-4240-B922-84BFE9866C5F}" type="slidenum">
              <a:rPr lang="sl-SI" altLang="sl-SI"/>
              <a:pPr/>
              <a:t>1</a:t>
            </a:fld>
            <a:endParaRPr lang="sl-SI" altLang="sl-SI"/>
          </a:p>
        </p:txBody>
      </p:sp>
      <p:sp>
        <p:nvSpPr>
          <p:cNvPr id="13313" name="Rectangle 1">
            <a:extLst>
              <a:ext uri="{FF2B5EF4-FFF2-40B4-BE49-F238E27FC236}">
                <a16:creationId xmlns:a16="http://schemas.microsoft.com/office/drawing/2014/main" id="{2B978B76-C0ED-469E-95E5-A2CC43C39BF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DC4CFDDE-9779-4D86-BC64-3EE57860EDA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D27BA8-96EE-43CF-A9E8-A4A3DF49365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B07593-9115-4E80-9C28-A01F331B3A85}" type="slidenum">
              <a:rPr lang="sl-SI" altLang="sl-SI"/>
              <a:pPr/>
              <a:t>10</a:t>
            </a:fld>
            <a:endParaRPr lang="sl-SI" altLang="sl-SI"/>
          </a:p>
        </p:txBody>
      </p:sp>
      <p:sp>
        <p:nvSpPr>
          <p:cNvPr id="22529" name="Rectangle 1">
            <a:extLst>
              <a:ext uri="{FF2B5EF4-FFF2-40B4-BE49-F238E27FC236}">
                <a16:creationId xmlns:a16="http://schemas.microsoft.com/office/drawing/2014/main" id="{07D3F9DF-C0DA-4FF0-B285-357143E9B91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285DC3F5-9FAB-4637-81D9-0F3AA5B72EC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889402-2399-423E-A6FF-1C0097CBDAA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E742FD-8676-438A-AB88-45852BE2F2BD}" type="slidenum">
              <a:rPr lang="sl-SI" altLang="sl-SI"/>
              <a:pPr/>
              <a:t>2</a:t>
            </a:fld>
            <a:endParaRPr lang="sl-SI" altLang="sl-SI"/>
          </a:p>
        </p:txBody>
      </p:sp>
      <p:sp>
        <p:nvSpPr>
          <p:cNvPr id="14337" name="Rectangle 1">
            <a:extLst>
              <a:ext uri="{FF2B5EF4-FFF2-40B4-BE49-F238E27FC236}">
                <a16:creationId xmlns:a16="http://schemas.microsoft.com/office/drawing/2014/main" id="{EC944AC5-9A11-4CF9-BB5D-84C9E12F596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CCCB7E80-3C55-42D5-9A94-37276D1F84C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D206DF0-5794-45DC-891B-3D4C1EAAD52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52B4CF-8ECB-4FD9-9EC2-67E5A44507B8}" type="slidenum">
              <a:rPr lang="sl-SI" altLang="sl-SI"/>
              <a:pPr/>
              <a:t>3</a:t>
            </a:fld>
            <a:endParaRPr lang="sl-SI" altLang="sl-SI"/>
          </a:p>
        </p:txBody>
      </p:sp>
      <p:sp>
        <p:nvSpPr>
          <p:cNvPr id="15361" name="Rectangle 1">
            <a:extLst>
              <a:ext uri="{FF2B5EF4-FFF2-40B4-BE49-F238E27FC236}">
                <a16:creationId xmlns:a16="http://schemas.microsoft.com/office/drawing/2014/main" id="{A87431BC-F559-4A61-BC61-B2CD67420F2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A74A54F8-6A9C-4D4B-8CC1-388BA82D019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BCEE5B-DDD3-4BB5-A2E8-90223E581D8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1CD681-C68C-4654-9BFF-CFF25945124E}" type="slidenum">
              <a:rPr lang="sl-SI" altLang="sl-SI"/>
              <a:pPr/>
              <a:t>4</a:t>
            </a:fld>
            <a:endParaRPr lang="sl-SI" altLang="sl-SI"/>
          </a:p>
        </p:txBody>
      </p:sp>
      <p:sp>
        <p:nvSpPr>
          <p:cNvPr id="16385" name="Rectangle 1">
            <a:extLst>
              <a:ext uri="{FF2B5EF4-FFF2-40B4-BE49-F238E27FC236}">
                <a16:creationId xmlns:a16="http://schemas.microsoft.com/office/drawing/2014/main" id="{955D3018-4C31-437A-B8BC-0C9EA61DFDB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FCCE54E-7BB9-49C5-98E7-23C01171466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9C244F-7537-400E-BF56-84949E210A1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D9BD2E-BA70-4F8A-A1E8-30ECA99483EC}" type="slidenum">
              <a:rPr lang="sl-SI" altLang="sl-SI"/>
              <a:pPr/>
              <a:t>5</a:t>
            </a:fld>
            <a:endParaRPr lang="sl-SI" altLang="sl-SI"/>
          </a:p>
        </p:txBody>
      </p:sp>
      <p:sp>
        <p:nvSpPr>
          <p:cNvPr id="17409" name="Rectangle 1">
            <a:extLst>
              <a:ext uri="{FF2B5EF4-FFF2-40B4-BE49-F238E27FC236}">
                <a16:creationId xmlns:a16="http://schemas.microsoft.com/office/drawing/2014/main" id="{1C022E0C-38D6-4497-99D4-BBA1109D4B8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E2A28055-8FB3-4B16-B5AA-5F7DBB053C5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D23583-A1C6-4F94-B089-1A8D0BCFEB6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9EBF74-D7CD-4850-84C8-0344613AFB5D}" type="slidenum">
              <a:rPr lang="sl-SI" altLang="sl-SI"/>
              <a:pPr/>
              <a:t>6</a:t>
            </a:fld>
            <a:endParaRPr lang="sl-SI" altLang="sl-SI"/>
          </a:p>
        </p:txBody>
      </p:sp>
      <p:sp>
        <p:nvSpPr>
          <p:cNvPr id="18433" name="Rectangle 1">
            <a:extLst>
              <a:ext uri="{FF2B5EF4-FFF2-40B4-BE49-F238E27FC236}">
                <a16:creationId xmlns:a16="http://schemas.microsoft.com/office/drawing/2014/main" id="{D1DBE75C-BF3D-4FE6-AB1B-BACEBC5551A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255A5ED0-EDF0-4C55-8F9A-947A0483118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20C926-A88F-4D9F-AC3C-15C1790F7A7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D27D9B-35CA-44A7-9698-DD006B7452B0}" type="slidenum">
              <a:rPr lang="sl-SI" altLang="sl-SI"/>
              <a:pPr/>
              <a:t>7</a:t>
            </a:fld>
            <a:endParaRPr lang="sl-SI" altLang="sl-SI"/>
          </a:p>
        </p:txBody>
      </p:sp>
      <p:sp>
        <p:nvSpPr>
          <p:cNvPr id="19457" name="Rectangle 1">
            <a:extLst>
              <a:ext uri="{FF2B5EF4-FFF2-40B4-BE49-F238E27FC236}">
                <a16:creationId xmlns:a16="http://schemas.microsoft.com/office/drawing/2014/main" id="{7325BFAE-FD35-432F-A0A1-9953928D22B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6BFBF4EF-73FA-4C61-AD0E-126BEF632A5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0BF57-58DE-4D73-BE50-F4D78A59E88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C785C3-7668-43EC-B578-24758563802F}" type="slidenum">
              <a:rPr lang="sl-SI" altLang="sl-SI"/>
              <a:pPr/>
              <a:t>8</a:t>
            </a:fld>
            <a:endParaRPr lang="sl-SI" altLang="sl-SI"/>
          </a:p>
        </p:txBody>
      </p:sp>
      <p:sp>
        <p:nvSpPr>
          <p:cNvPr id="20481" name="Rectangle 1">
            <a:extLst>
              <a:ext uri="{FF2B5EF4-FFF2-40B4-BE49-F238E27FC236}">
                <a16:creationId xmlns:a16="http://schemas.microsoft.com/office/drawing/2014/main" id="{49F1E652-DC58-4B02-B192-C910E175B49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0E63412A-FD3A-40F5-993B-4F60A6C6978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0475F23-7FD1-4A6B-B542-E655BFBBBD3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F0486C-2659-4C99-9181-9F275EF9C772}" type="slidenum">
              <a:rPr lang="sl-SI" altLang="sl-SI"/>
              <a:pPr/>
              <a:t>9</a:t>
            </a:fld>
            <a:endParaRPr lang="sl-SI" altLang="sl-SI"/>
          </a:p>
        </p:txBody>
      </p:sp>
      <p:sp>
        <p:nvSpPr>
          <p:cNvPr id="21505" name="Rectangle 1">
            <a:extLst>
              <a:ext uri="{FF2B5EF4-FFF2-40B4-BE49-F238E27FC236}">
                <a16:creationId xmlns:a16="http://schemas.microsoft.com/office/drawing/2014/main" id="{48EB1D87-3C56-4AA0-BDC6-2EA6BCAFE80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6C350213-CD8C-44E5-ABEA-49FF73EF684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9C3AC-3811-4286-A446-03D8855F8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585F7D-8A76-46D2-9490-D1587A5D7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D5EE2-9970-43A3-BC42-64A3E688E87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94B44-4D38-4A0E-AFA2-D8E6CBB880C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A9B2E-AB15-4F1C-BAB9-C423464EEA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CD3674-5F0D-4690-9BF7-9064068564F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6311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D795B-89B7-45D4-81B1-AEC577948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9BAD6F-A752-43F9-A626-BA93F24A5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E8171-47B7-4568-9E0D-22107BA0458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5F46A-B971-48E4-B110-B7C749EC2CC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68366-001E-4808-9CBB-E8B5E62C55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56EF1E3-5155-4C35-ADE1-D0CC7EEE538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19026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B1DD2F-512F-408F-9C16-92B6C73372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AC09F3-AEC1-4E34-9F6A-F8F024D73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C39DE-1FB2-4EEE-9619-F94C25137D9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B3396-E461-4A88-A3DA-78DE5855273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48E55-DE9A-43D4-9C48-E805DDD4EE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36E038F-5AAD-433D-A4BC-0C9864BA004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3387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60B44-57A7-4145-AB3C-0E38241AA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7AB61-BE3B-43D9-B78C-A31FBA6F025A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2D922-4D4A-451A-BACD-D455C494294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5374A-A5CB-4D8B-8A50-87055901DD0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AC92B1C4-7B73-4356-8ADF-46BC308E0E0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95359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DD0A0-361F-4BF6-899B-357907782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8C64E-BC79-4C95-AED4-BBCE611B3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69B30-5E0F-42E9-87C4-7937752F0C8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A0203-AFAB-4C15-84EC-9D962773E84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F360E-6A4C-43F4-A7AC-7289D5FAEB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EC00683-0969-47BB-883E-7D03CAB3625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6996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EA8F5-E666-4A3C-B181-532B20516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2937E6-1913-4DED-A01A-C214B634A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06B68-0B3E-47A4-B9D3-40BC96A43BE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F6607-3C48-4B06-8B89-04113176601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89609-CAA7-4FD7-8EE5-DAD0ACA59E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DA49F4-75AC-4463-838B-B33FA4A32CA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4923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0818E-D52E-4CCC-B106-AF7A9874B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B7587-3257-4B75-941B-451CBA8C6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D972CB-24D2-4F3D-8ACF-4744516C2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03ED2-14BE-46EC-BA97-A169254A982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67007D-66C0-4673-85A6-27F9020BC8F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FBDAE-A179-42EC-87BC-B0D27B20F4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F877C7-45D2-4EB7-BF1E-F6A5F5935AA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4834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25D17-D304-480E-BA2F-743A5C849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3ED82-5C85-4CDA-B3BC-4CCFC44C7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FC590D-F7A5-40C9-B77B-8298DF6FA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F5C6A5-391E-4BDC-BD3C-95EC21387D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085CD8-68D3-4764-9D3D-4FAF417BB7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8F9A6C-0B45-482C-A13D-893D9902E38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1570DF-6B0C-443E-A5CE-3F85BFED948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49BB6E-8375-4998-9853-1E8E60CE54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AF4F64-8B79-4F7B-B531-EA10AF608E9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93257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99E7D-FD74-45FA-91FF-32A5C1366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5B408-075D-48B6-9B26-EEED129E5D9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11572E-1CAE-4D27-A796-A715332F7AF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B4F1B-5A70-43DF-8862-763EFC8E69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68FA131-1C86-4953-BB1B-D48627158D6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0895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44404E-9C5B-4B08-BA41-4B65D57A011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8F813A-4498-42D1-93EE-CCB392687CB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49F1F-5236-44FA-B03B-2821764587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9ACD15B-1495-4DB8-ADE1-4B8D7C4C2A4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6607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F70ED-6F67-480C-AD76-290D121B0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1D740-3145-425A-9864-7513AF46E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AB9DE-EBA0-4DB6-9DE4-192C9219C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867D5-6F6C-47DB-B61D-6CA6EE45336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ECD05-28A8-442E-A58F-D6146D24975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B2D0CC-244B-46B1-A41D-A260F9E10C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210E9EF-D861-432D-B63D-4D97E8CFF3C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52363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348B-A782-47C7-BADC-0F3DEBA64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E53CFC-41A1-47D4-B91D-032272E2C7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6EB95C-ED13-4A66-A55A-716656E3F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8FD82-F196-4728-8969-5A26645553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646AE-0C94-4ACE-A4D1-A99024B2CB9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4C71FD-B7C4-4537-B025-8A4C977A8A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30AC91-7A57-4A1F-8865-17C5F94BFAD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95970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CFCE0EE7-2800-4CCC-ADC8-21BD8C5243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title text format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9075B07C-8130-4CE3-9F0C-6427C5B2E6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outline text format</a:t>
            </a:r>
          </a:p>
          <a:p>
            <a:pPr lvl="1"/>
            <a:r>
              <a:rPr lang="en-GB" altLang="sl-SI"/>
              <a:t>Second Outline Level</a:t>
            </a:r>
          </a:p>
          <a:p>
            <a:pPr lvl="2"/>
            <a:r>
              <a:rPr lang="en-GB" altLang="sl-SI"/>
              <a:t>Third Outline Level</a:t>
            </a:r>
          </a:p>
          <a:p>
            <a:pPr lvl="3"/>
            <a:r>
              <a:rPr lang="en-GB" altLang="sl-SI"/>
              <a:t>Fourth Outline Level</a:t>
            </a:r>
          </a:p>
          <a:p>
            <a:pPr lvl="4"/>
            <a:r>
              <a:rPr lang="en-GB" altLang="sl-SI"/>
              <a:t>Fifth Outline Level</a:t>
            </a:r>
          </a:p>
          <a:p>
            <a:pPr lvl="4"/>
            <a:r>
              <a:rPr lang="en-GB" altLang="sl-SI"/>
              <a:t>Sixth Outline Level</a:t>
            </a:r>
          </a:p>
          <a:p>
            <a:pPr lvl="4"/>
            <a:r>
              <a:rPr lang="en-GB" altLang="sl-SI"/>
              <a:t>Seventh Outline Level</a:t>
            </a:r>
          </a:p>
          <a:p>
            <a:pPr lvl="4"/>
            <a:r>
              <a:rPr lang="en-GB" altLang="sl-SI"/>
              <a:t>Eighth Outline Level</a:t>
            </a:r>
          </a:p>
          <a:p>
            <a:pPr lvl="4"/>
            <a:r>
              <a:rPr lang="en-GB" altLang="sl-SI"/>
              <a:t>Ninth Outline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ACC27F-6EF5-4611-9300-7FA81F4B843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66A1B38-149F-46B2-845E-95A6506E2B9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514A10B-A714-482D-9974-1C9D84E9D55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06A85057-C02C-408D-8130-511A31EEA31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1CA40F8B-F230-4528-9CAA-6BE0F20247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87313"/>
            <a:ext cx="9070975" cy="1171575"/>
          </a:xfrm>
          <a:ln/>
        </p:spPr>
        <p:txBody>
          <a:bodyPr/>
          <a:lstStyle/>
          <a:p>
            <a:pPr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4800">
                <a:latin typeface="Andalus" pitchFamily="16" charset="0"/>
              </a:rPr>
              <a:t>Industrija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30ACF55A-0CC8-45D1-A2F7-1906265680A2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39750" y="976313"/>
            <a:ext cx="9180513" cy="6381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224" rIns="0" bIns="0" anchor="ctr"/>
          <a:lstStyle/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l-SI" altLang="sl-SI"/>
          </a:p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l-SI" altLang="sl-SI"/>
          </a:p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l-SI" altLang="sl-SI"/>
          </a:p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l-SI" altLang="sl-SI"/>
          </a:p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l-SI" altLang="sl-SI"/>
          </a:p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l-SI" altLang="sl-SI"/>
          </a:p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l-SI" altLang="sl-SI"/>
          </a:p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l-SI" altLang="sl-SI"/>
          </a:p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l-SI" altLang="sl-SI"/>
          </a:p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l-SI" altLang="sl-SI"/>
          </a:p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l-SI" altLang="sl-SI"/>
          </a:p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/>
              <a:t>								</a:t>
            </a:r>
          </a:p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l-SI" altLang="sl-SI"/>
          </a:p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/>
              <a:t>											          </a:t>
            </a: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F7BAAED9-69BB-42E9-AB96-B731C9B45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079500"/>
            <a:ext cx="8993188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30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30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69C0A28A-1FEC-48F9-8413-4E3203DFA70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503238" y="539750"/>
            <a:ext cx="9070975" cy="6951663"/>
          </a:xfrm>
          <a:ln/>
        </p:spPr>
        <p:txBody>
          <a:bodyPr tIns="28224" anchor="t"/>
          <a:lstStyle/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3200" u="sng"/>
              <a:t>Industrijska pokrajina</a:t>
            </a:r>
            <a:r>
              <a:rPr lang="sl-SI" altLang="sl-SI" sz="3200"/>
              <a:t> </a:t>
            </a:r>
            <a:r>
              <a:rPr lang="sl-SI" altLang="sl-SI" sz="3200">
                <a:cs typeface="Arial" panose="020B0604020202020204" pitchFamily="34" charset="0"/>
              </a:rPr>
              <a:t>→ </a:t>
            </a:r>
            <a:r>
              <a:rPr lang="sl-SI" altLang="sl-SI" sz="2600">
                <a:cs typeface="Arial" panose="020B0604020202020204" pitchFamily="34" charset="0"/>
              </a:rPr>
              <a:t>kjer je industrija (prometna in energetska infrastruktura) dala pokrajini specifični videz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l-SI" altLang="sl-SI" sz="2600">
              <a:cs typeface="Arial" panose="020B0604020202020204" pitchFamily="34" charset="0"/>
            </a:endParaRPr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l-SI" altLang="sl-SI" sz="2600">
              <a:cs typeface="Arial" panose="020B0604020202020204" pitchFamily="34" charset="0"/>
            </a:endParaRPr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l-SI" altLang="sl-SI" sz="2600">
              <a:cs typeface="Arial" panose="020B0604020202020204" pitchFamily="34" charset="0"/>
            </a:endParaRPr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l-SI" altLang="sl-SI" sz="2600">
              <a:cs typeface="Arial" panose="020B0604020202020204" pitchFamily="34" charset="0"/>
            </a:endParaRPr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l-SI" altLang="sl-SI" sz="2600">
              <a:cs typeface="Arial" panose="020B0604020202020204" pitchFamily="34" charset="0"/>
            </a:endParaRPr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l-SI" altLang="sl-SI" sz="2600">
              <a:cs typeface="Arial" panose="020B0604020202020204" pitchFamily="34" charset="0"/>
            </a:endParaRPr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600">
                <a:cs typeface="Arial" panose="020B0604020202020204" pitchFamily="34" charset="0"/>
              </a:rPr>
              <a:t>  severovzhodni del ZDA, Z in S Evropa ter V Azija 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600">
                <a:cs typeface="Arial" panose="020B0604020202020204" pitchFamily="34" charset="0"/>
              </a:rPr>
              <a:t>       (75% svetovne industrijske proizvodnje)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3200">
                <a:cs typeface="Arial" panose="020B0604020202020204" pitchFamily="34" charset="0"/>
              </a:rPr>
              <a:t>danes preobrazba industrijskih pokrajin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l-SI" altLang="sl-SI" sz="2600">
              <a:cs typeface="Arial" panose="020B0604020202020204" pitchFamily="34" charset="0"/>
            </a:endParaRPr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l-SI" altLang="sl-SI" sz="2600">
              <a:cs typeface="Arial" panose="020B0604020202020204" pitchFamily="34" charset="0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010BBDDD-4E94-4F24-B867-06CD58FB2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33513"/>
            <a:ext cx="3951288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12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12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2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2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772262B9-EACB-4D82-9499-DFA03D6754F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503238" y="360363"/>
            <a:ext cx="9070975" cy="6308725"/>
          </a:xfrm>
          <a:ln/>
        </p:spPr>
        <p:txBody>
          <a:bodyPr tIns="19404" anchor="t"/>
          <a:lstStyle/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200"/>
              <a:t>dejavnost ki strojno predeluje surovine in polizdelke v nove proizvode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200"/>
              <a:t>najpomembnejša sekundarna gosp. proizvodnja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200"/>
              <a:t>prvič pojavi v Angliji konec 18. st.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200"/>
              <a:t>ind. država – kjer je industrija najpomembnejša dejavnost, ustvarja največ dobička, zaposluje največ preb. (ind. družba)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2E713C3-5158-4285-9A84-914A5622D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519363"/>
            <a:ext cx="8459787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DD701080-5063-48BB-AB65-0525CAF155B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503238" y="360363"/>
            <a:ext cx="9070975" cy="6399212"/>
          </a:xfrm>
          <a:ln/>
        </p:spPr>
        <p:txBody>
          <a:bodyPr tIns="28224" anchor="t"/>
          <a:lstStyle/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3200"/>
              <a:t>DELITEV: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3200" u="sng"/>
              <a:t>lahka industrija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600"/>
              <a:t>- sprotna potrošnja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600"/>
              <a:t>- veliko (predvsem nekvalificirane) delovne sile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600"/>
              <a:t>- tekstilna, živilska, lahka kemična, obutvena industrija....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600"/>
              <a:t>- najbolj razširjena: tekstilna ind.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512B19B-32B2-41FA-A44D-5A5B322F2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3240088"/>
            <a:ext cx="314007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2BE8011C-6DC2-4DD8-99D4-E99661DB8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4140200"/>
            <a:ext cx="4208462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E2457314-5C8C-40A2-8276-0F0E5F46E44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503238" y="360363"/>
            <a:ext cx="9070975" cy="6308725"/>
          </a:xfrm>
          <a:ln/>
        </p:spPr>
        <p:txBody>
          <a:bodyPr tIns="28224" anchor="t"/>
          <a:lstStyle/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3200" u="sng"/>
              <a:t>težka industrija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600"/>
              <a:t>- predelovanje surovin, izdelovanje polizdelkov, proizvajalnih in prometnih sredstev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600"/>
              <a:t>- veliko surovin, energije, kapitala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600"/>
              <a:t>- metalurška, strojna, kemična težka ind.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600"/>
              <a:t>- manj razširjena kot lahka ind.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CBF2FC4-C73C-4DCB-8316-E657EE805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3600450"/>
            <a:ext cx="4835525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7A07CC3F-E490-47B3-AAFF-6B180472A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3959225"/>
            <a:ext cx="2093913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B409C56F-69D1-43B1-AA0B-1FE3183043A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503238" y="360363"/>
            <a:ext cx="9070975" cy="6308725"/>
          </a:xfrm>
          <a:ln/>
        </p:spPr>
        <p:txBody>
          <a:bodyPr tIns="28224" anchor="t"/>
          <a:lstStyle/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3200"/>
              <a:t>Zaradi razvoja ind. in uvajanja novih tehnologij lahko delimo tudi na: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3200" u="sng"/>
              <a:t>stare panoge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600"/>
              <a:t>- v najbolj razvitih državah večinoma propadle,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600"/>
              <a:t> danes v manj razvitih državah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600"/>
              <a:t>- železarstvo, ladjedelništvo, tekstilna ind.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35503A2-BC73-4FFD-AACE-C83806B42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3768725"/>
            <a:ext cx="7059612" cy="32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EE922DC6-D76B-454F-8768-5C64AB671AF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503238" y="360363"/>
            <a:ext cx="9070975" cy="6308725"/>
          </a:xfrm>
          <a:ln/>
        </p:spPr>
        <p:txBody>
          <a:bodyPr tIns="28224" anchor="t"/>
          <a:lstStyle/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3200" u="sng"/>
              <a:t>nove panoge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600"/>
              <a:t>- predvsem v zadnjih desetletjih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600"/>
              <a:t>- predvsem kvalificirana delovna sila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600"/>
              <a:t>- letalska, avtomobilska, elektrotehnična industrija in 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600"/>
              <a:t>  ind. izdelkov za široko potrošnjo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600"/>
              <a:t>- industrija visoke tehnologije </a:t>
            </a:r>
            <a:r>
              <a:rPr lang="sl-SI" altLang="sl-SI" sz="2600">
                <a:cs typeface="Arial" panose="020B0604020202020204" pitchFamily="34" charset="0"/>
              </a:rPr>
              <a:t>→ veliko kapitala in znanja (zelo usposobljena delovna sila)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600">
                <a:cs typeface="Arial" panose="020B0604020202020204" pitchFamily="34" charset="0"/>
              </a:rPr>
              <a:t>- ne onesnažuje okolja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ADD82ED-9AE1-4230-A3F0-F2ED322EB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779838"/>
            <a:ext cx="2519363" cy="358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id="{6AF875BC-86FB-4CFA-B843-56DBA974C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4679950"/>
            <a:ext cx="3419475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BDFCB3E1-59FE-4932-94A3-9AE2C621B24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503238" y="360363"/>
            <a:ext cx="9070975" cy="6308725"/>
          </a:xfrm>
          <a:ln/>
        </p:spPr>
        <p:txBody>
          <a:bodyPr tIns="28224" anchor="t"/>
          <a:lstStyle/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3200"/>
              <a:t>RAZMESTITVENI DEJAVNIKI INDUSTRIJE: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3200" u="sng"/>
              <a:t>surovine</a:t>
            </a:r>
            <a:r>
              <a:rPr lang="sl-SI" altLang="sl-SI" sz="2600"/>
              <a:t> (včasih odločilni dejavnik, danes zaradi cenejšega prevoza in manjše potrebe po surovinah, industrija manj odvisna od njih)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l-SI" altLang="sl-SI" sz="2600"/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l-SI" altLang="sl-SI" sz="2600"/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l-SI" altLang="sl-SI" sz="2600"/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3200" u="sng"/>
              <a:t>energijski viri</a:t>
            </a:r>
            <a:r>
              <a:rPr lang="sl-SI" altLang="sl-SI" sz="3200"/>
              <a:t> </a:t>
            </a:r>
            <a:r>
              <a:rPr lang="sl-SI" altLang="sl-SI" sz="2600"/>
              <a:t>(pravtako včasih pomembnejši, danes zaradi modernih naftovodov in plinovodov, ter el. omrežja manj pomembni)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3200" u="sng"/>
              <a:t>transport</a:t>
            </a:r>
            <a:r>
              <a:rPr lang="sl-SI" altLang="sl-SI" sz="3200"/>
              <a:t> </a:t>
            </a:r>
            <a:r>
              <a:rPr lang="sl-SI" altLang="sl-SI" sz="2600"/>
              <a:t>(povzročil, da je ind. manj odvisna od surovin in energijskih virov) 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737A8F25-CB1D-4C35-A382-6A5BF1469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5940425"/>
            <a:ext cx="1979613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0D970B5E-029C-472C-9352-3CEB9CFE8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1800225"/>
            <a:ext cx="3709987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9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9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BD9AB151-1175-4B43-943F-DA29FFC6B53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503238" y="360363"/>
            <a:ext cx="9070975" cy="6686550"/>
          </a:xfrm>
          <a:ln/>
        </p:spPr>
        <p:txBody>
          <a:bodyPr tIns="28224" anchor="t"/>
          <a:lstStyle/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3200" u="sng"/>
              <a:t>delovna sila</a:t>
            </a:r>
            <a:r>
              <a:rPr lang="sl-SI" altLang="sl-SI" sz="3200"/>
              <a:t> </a:t>
            </a:r>
            <a:r>
              <a:rPr lang="sl-SI" altLang="sl-SI" sz="2600"/>
              <a:t>(verjetno najpomembnejši dejavnik; stroški del. sile določajo višino dobička, številne delovno manj zahtevne ind. panoge se selijo v dele sveta s cenejšo delovno silo)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l-SI" altLang="sl-SI" sz="2600"/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l-SI" altLang="sl-SI" sz="2600"/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l-SI" altLang="sl-SI" sz="2600"/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l-SI" altLang="sl-SI" sz="2600"/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l-SI" altLang="sl-SI" sz="2600"/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3200" u="sng"/>
              <a:t>tržišče</a:t>
            </a:r>
            <a:r>
              <a:rPr lang="sl-SI" altLang="sl-SI" sz="2600"/>
              <a:t> (pomemben dejavnik, oddaljenost tržišča vpliva na stroške, največja tržišča so v mestih)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3200" u="sng"/>
              <a:t>kapital</a:t>
            </a:r>
            <a:r>
              <a:rPr lang="sl-SI" altLang="sl-SI" sz="2600"/>
              <a:t> (mobilen dejavnik; investitor lahko preseli kapital v državo kjer se mu obeta večji dobiček; za sodobno gosp. značilen pretok kapitala prek meja)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99E3BFB5-22C6-482B-8A5A-385EC08E3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1800225"/>
            <a:ext cx="3900488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B4637E02-DFB0-4628-8EA9-8E239474016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503238" y="539750"/>
            <a:ext cx="9070975" cy="6221413"/>
          </a:xfrm>
          <a:ln/>
        </p:spPr>
        <p:txBody>
          <a:bodyPr tIns="28224" anchor="t"/>
          <a:lstStyle/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3200" u="sng"/>
              <a:t>politika vlade</a:t>
            </a:r>
            <a:r>
              <a:rPr lang="sl-SI" altLang="sl-SI" sz="3200"/>
              <a:t> </a:t>
            </a:r>
            <a:r>
              <a:rPr lang="sl-SI" altLang="sl-SI" sz="2600"/>
              <a:t>(tuj kapital v državo da ali ne; lahko spodbujajo ali pa zavirajo razvoj industrije)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l-SI" altLang="sl-SI" sz="2600"/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l-SI" altLang="sl-SI" sz="2600"/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l-SI" altLang="sl-SI" sz="2600"/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l-SI" altLang="sl-SI" sz="2600"/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l-SI" altLang="sl-SI" sz="2600"/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l-SI" altLang="sl-SI" sz="2600"/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3200" u="sng"/>
              <a:t>okolje</a:t>
            </a:r>
            <a:r>
              <a:rPr lang="sl-SI" altLang="sl-SI" sz="3200"/>
              <a:t> </a:t>
            </a:r>
            <a:r>
              <a:rPr lang="sl-SI" altLang="sl-SI" sz="2600"/>
              <a:t>(vedno bolj pomemben dejavnik, v razvitih državah višji standardi, težka ind. Se seli v manj razvite države)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l-SI" altLang="sl-SI" sz="2600"/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l-SI" altLang="sl-SI" sz="260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95E24474-75E9-4481-ADEA-15EB27A20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1619250"/>
            <a:ext cx="3600450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</Words>
  <Application>Microsoft Office PowerPoint</Application>
  <PresentationFormat>Custom</PresentationFormat>
  <Paragraphs>85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Andalus</vt:lpstr>
      <vt:lpstr>Arial</vt:lpstr>
      <vt:lpstr>Times New Roman</vt:lpstr>
      <vt:lpstr>Wingdings</vt:lpstr>
      <vt:lpstr>Office Theme</vt:lpstr>
      <vt:lpstr>Industrija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2019-05-31T08:39:54Z</dcterms:created>
  <dcterms:modified xsi:type="dcterms:W3CDTF">2019-05-31T08:39:54Z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