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8" autoAdjust="0"/>
  </p:normalViewPr>
  <p:slideViewPr>
    <p:cSldViewPr>
      <p:cViewPr varScale="1">
        <p:scale>
          <a:sx n="149" d="100"/>
          <a:sy n="149" d="100"/>
        </p:scale>
        <p:origin x="174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38833CF9-15D5-4495-8A4E-B7BBDD116EC0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>
            <a:extLst>
              <a:ext uri="{FF2B5EF4-FFF2-40B4-BE49-F238E27FC236}">
                <a16:creationId xmlns:a16="http://schemas.microsoft.com/office/drawing/2014/main" id="{2C2D5FAB-612E-43E1-8770-6BAED9FFC59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6">
              <a:extLst>
                <a:ext uri="{FF2B5EF4-FFF2-40B4-BE49-F238E27FC236}">
                  <a16:creationId xmlns:a16="http://schemas.microsoft.com/office/drawing/2014/main" id="{C995493E-9C2F-4DD0-B039-51D4A7BE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7">
              <a:extLst>
                <a:ext uri="{FF2B5EF4-FFF2-40B4-BE49-F238E27FC236}">
                  <a16:creationId xmlns:a16="http://schemas.microsoft.com/office/drawing/2014/main" id="{9364E0B6-3A93-4BD5-BDF9-7C6450DFD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Prostoročno 10">
              <a:extLst>
                <a:ext uri="{FF2B5EF4-FFF2-40B4-BE49-F238E27FC236}">
                  <a16:creationId xmlns:a16="http://schemas.microsoft.com/office/drawing/2014/main" id="{334DD2A6-16E9-4EED-9892-BA24B038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en konektor 11">
              <a:extLst>
                <a:ext uri="{FF2B5EF4-FFF2-40B4-BE49-F238E27FC236}">
                  <a16:creationId xmlns:a16="http://schemas.microsoft.com/office/drawing/2014/main" id="{5FC7B142-F21E-4C10-B301-7E617DC0E090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C8DF8272-C8EB-428E-8D8C-B8E77943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97D86D-2D80-4C11-A7A8-AE021CAA4E5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737E5749-A2D3-45DC-9B09-91F1F992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3929CE19-7539-4079-9B42-5BD0FEEA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7C9730-8922-49EC-A49C-7FC9B64710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9189704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EB6A9023-7483-420A-A2B1-FFBB4056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6B0C-D022-4358-8425-C3FCD57CDAA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CE89A966-3935-4613-B017-67858EE4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72A79F86-357A-4C30-8D7C-D4F6C692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E97A9-0225-4C06-8A6B-CC23A766F4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607558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96937B4-7CD6-4B82-B93E-A33D0BCA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26EA-8BF3-47E4-A81F-E9D8F18A9A7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6CBEDF42-E5D9-4FA6-BA44-DE2C5CF4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739495C-F0E5-47AE-ABCD-40AFC47D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34044-D70D-4457-8964-27B118E8BF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7515383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3745EA9-2792-4293-BF12-E9BAC6C6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CB51-9071-4840-8C99-A4D701E46A7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F4F99AAB-9596-416F-909E-8999375D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F491BC02-A788-4145-961D-D51249E1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900A-D941-4DDA-9811-55F3108ADF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4355542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6">
            <a:extLst>
              <a:ext uri="{FF2B5EF4-FFF2-40B4-BE49-F238E27FC236}">
                <a16:creationId xmlns:a16="http://schemas.microsoft.com/office/drawing/2014/main" id="{E18C20F1-9B09-44AE-97EC-DC8A3797E9DD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karnice 7">
            <a:extLst>
              <a:ext uri="{FF2B5EF4-FFF2-40B4-BE49-F238E27FC236}">
                <a16:creationId xmlns:a16="http://schemas.microsoft.com/office/drawing/2014/main" id="{863F5A74-844D-44C4-9A12-695C1BD2DE5A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F0A50F30-92CC-4834-8E7C-0C336796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93B5-6FE2-4D3B-8DA4-A66E6669589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13536768-8A51-48AB-859D-169CA68F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EC6AACC8-4C25-4D2C-986B-6EEF4AE6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FD19B-41F0-4A6B-A469-9352623CBB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19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01D9F781-A178-4904-8D5D-D9A93FB7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0325-E360-453C-B570-081040DA48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5359E33-83FA-4573-BEE4-65826B47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F4A80585-BE22-4417-865E-B5AC2E0C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37B3-9C99-4457-ADFD-D1AAF0F371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6012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04F29979-E361-42A3-94C8-3AC830FF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545F-745C-4469-8906-99E06F40276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DA176C51-3023-4146-93E7-85DB7B30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82AA9BFF-EDCC-44EF-889D-820995D7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E1B5F-F068-4C9D-BDE2-8BB3EEE1D9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933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C597931B-EE3C-40AD-8882-75F601C5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26BB-791E-4225-8629-A71A58FA978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7D8E5D32-1933-4FAE-8A6D-BA86E7F8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584FC2A7-2F37-4227-9B2D-E1F812FD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88971-2A48-4F1C-9DD9-B6493543BC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9483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C5E0903F-27E3-4A82-A1FA-08EBC556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A979-8826-47D0-B435-FD84AF2528D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CB5AB261-5C62-4F40-A7DD-39B40EC2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6E6838D7-789A-484F-ACE0-8822F88C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E434-4D01-4E50-800D-0DD55C8974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6810459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D0161D3A-3A39-47F3-A426-83E0DF92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467C-FCD2-4B06-8C1F-38A3486914A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BDE8ACD-5348-453F-B11C-0C7B922A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E4032D2-8055-4C12-B3C8-C64DA673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3A91C-66C1-40CC-BC7C-577F3CF979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245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7">
            <a:extLst>
              <a:ext uri="{FF2B5EF4-FFF2-40B4-BE49-F238E27FC236}">
                <a16:creationId xmlns:a16="http://schemas.microsoft.com/office/drawing/2014/main" id="{49E707F8-BF5C-4619-958C-D4AAF50F703C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8">
            <a:extLst>
              <a:ext uri="{FF2B5EF4-FFF2-40B4-BE49-F238E27FC236}">
                <a16:creationId xmlns:a16="http://schemas.microsoft.com/office/drawing/2014/main" id="{F0232F0C-E4FA-478C-9298-58823002F7DF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Pravokotni trikotnik 9">
            <a:extLst>
              <a:ext uri="{FF2B5EF4-FFF2-40B4-BE49-F238E27FC236}">
                <a16:creationId xmlns:a16="http://schemas.microsoft.com/office/drawing/2014/main" id="{9CB4108D-51AB-4093-B8C2-A27E93BEF4AF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10">
            <a:extLst>
              <a:ext uri="{FF2B5EF4-FFF2-40B4-BE49-F238E27FC236}">
                <a16:creationId xmlns:a16="http://schemas.microsoft.com/office/drawing/2014/main" id="{680F5DCD-DB3D-47A9-9F94-0FCC7790F5BE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1">
            <a:extLst>
              <a:ext uri="{FF2B5EF4-FFF2-40B4-BE49-F238E27FC236}">
                <a16:creationId xmlns:a16="http://schemas.microsoft.com/office/drawing/2014/main" id="{DCBA80BC-4AD6-483A-A249-5AD88B0C037D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karnice 12">
            <a:extLst>
              <a:ext uri="{FF2B5EF4-FFF2-40B4-BE49-F238E27FC236}">
                <a16:creationId xmlns:a16="http://schemas.microsoft.com/office/drawing/2014/main" id="{C9B3B6A5-688A-428A-8EB5-40A4A018C3F2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97CC2600-A088-436F-88DC-865D5031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891FB83-0107-43DE-A3FE-A67459FE1A1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A3A6FDB3-AF6C-4868-AA80-9139856A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D2019D57-EAA5-4B4B-8EDE-0C887169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49803-E4E8-4629-9648-F4B630E8FC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6137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AA09F0FD-6D5D-4CAE-9FB3-5136B08E369F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Prostoročno 11">
            <a:extLst>
              <a:ext uri="{FF2B5EF4-FFF2-40B4-BE49-F238E27FC236}">
                <a16:creationId xmlns:a16="http://schemas.microsoft.com/office/drawing/2014/main" id="{E17B5709-5E5D-4E9F-94CD-FF526F2D2132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AFFE24C6-0D93-40A3-B5DC-B35B6BA32195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en konektor 14">
            <a:extLst>
              <a:ext uri="{FF2B5EF4-FFF2-40B4-BE49-F238E27FC236}">
                <a16:creationId xmlns:a16="http://schemas.microsoft.com/office/drawing/2014/main" id="{16A51878-69D7-4662-99F9-1556851C6B5C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23CEB7E1-F226-4D47-9909-2FCD8A6F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29">
            <a:extLst>
              <a:ext uri="{FF2B5EF4-FFF2-40B4-BE49-F238E27FC236}">
                <a16:creationId xmlns:a16="http://schemas.microsoft.com/office/drawing/2014/main" id="{DE6259BE-D1A5-46F8-92ED-669610F43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845E2887-4C51-4DC4-BFEE-6C545622A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E7104D6-BDC4-4510-80A9-2FD7F437B7A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BB659D35-2DD9-4062-93C3-66CD36872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4F80D7D8-9C79-4E42-B66F-CB83E1C4B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D37739C-8C69-4973-B94A-F8FCDB355B0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si/url?sa=i&amp;rct=j&amp;q=iceland+climate&amp;source=images&amp;cd=&amp;cad=rja&amp;docid=wo97r7oXrPOuxM&amp;tbnid=jY4gUWGbYIqtzM:&amp;ved=0CAUQjRw&amp;url=http://www.noble-caledonia.co.uk/information/countries_information.asp?section=countryspecificinfo&amp;id=5&amp;spid=52&amp;ei=DM8KUea7NdHJsgbvz4DwBg&amp;bvm=bv.41642243,d.Yms&amp;psig=AFQjCNEvWXvgRkhSjdY9qKpjZdrsz6dEGg&amp;ust=135974925609916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www.google.si/url?sa=i&amp;rct=j&amp;q=iceland+forest&amp;source=images&amp;cd=&amp;cad=rja&amp;docid=1ks5IYJ-jHjgbM&amp;tbnid=rGGnnxOobtt3jM:&amp;ved=0CAUQjRw&amp;url=http://www.treknature.com/gallery/Europe/Iceland/photo208513.htm&amp;ei=Lc8KUab_N42Mswa6ooDQDw&amp;bvm=bv.41642243,d.Yms&amp;psig=AFQjCNEIoZVuqUKtjlr9I53FT5EM2SLejQ&amp;ust=135974929205155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si/url?sa=i&amp;rct=j&amp;q=geothermal+energy&amp;source=images&amp;cd=&amp;cad=rja&amp;docid=FmlzGqlN-B81IM&amp;tbnid=0bXwsSn_PVo0oM:&amp;ved=0CAUQjRw&amp;url=http://www.conserve-energy-future.com/GeothermalEnergy.php&amp;ei=X88KUZiKBc7HtAbuz4CAAg&amp;bvm=bv.41642243,d.Yms&amp;psig=AFQjCNEV2Z3-omczHjPUhVsA2XNhUM9svg&amp;ust=135974933866014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www.google.si/url?sa=i&amp;rct=j&amp;q=hydro+energy&amp;source=images&amp;cd=&amp;cad=rja&amp;docid=fspie4WL9xpvIM&amp;tbnid=xJtPDjb78rJO3M:&amp;ved=0CAUQjRw&amp;url=http://www.crem-ltd.com/renewables_hydro.html&amp;ei=ks8KUcSXLZH5sgaciYDwCA&amp;bvm=bv.41642243,d.Yms&amp;psig=AFQjCNHYWTrfdKihzrEHa_kFHJtSEpPjUw&amp;ust=13597493922885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si/url?sa=i&amp;rct=j&amp;q=iceland+turism&amp;source=images&amp;cd=&amp;cad=rja&amp;docid=YklbFjFuP282XM&amp;tbnid=5qYRRTBGZTejkM:&amp;ved=0CAUQjRw&amp;url=http://robinsontalkingpoints.blogspot.com/2010/04/mother-nature-and-man-made-global.html&amp;ei=yc8KUduYM47KswbrsIH4CQ&amp;bvm=bv.41642243,d.Yms&amp;psig=AFQjCNGRKPZhdx33O_WwzQg8y9nIXjqeKw&amp;ust=1359749435979552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si/url?sa=i&amp;rct=j&amp;q=iceland+fishing&amp;source=images&amp;cd=&amp;cad=rja&amp;docid=ayeKpw5f_bITbM&amp;tbnid=YPxV8Gbj9pSkeM:&amp;ved=0CAUQjRw&amp;url=http://waterfire.fas.is/Iceland/index.php&amp;ei=5s8KUYHwM8GGtAac64CQCw&amp;bvm=bv.41642243,d.Yms&amp;psig=AFQjCNEIoshSpD699M3-yq3jVIv-6KTC7A&amp;ust=135974947567433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www.google.si/url?sa=i&amp;rct=j&amp;q=iceland+fishing+wars&amp;source=images&amp;cd=&amp;cad=rja&amp;docid=ukarz8SQ5Pcw7M&amp;tbnid=is9QX0WDVkrIWM:&amp;ved=0CAUQjRw&amp;url=http://www.globalpost.com/dispatch/european-union/101221/iceland-mackerel-quota-eu-membership&amp;ei=B9AKUeKgBMXcswa-5YAQ&amp;bvm=bv.41642243,d.Yms&amp;psig=AFQjCNHj0XA4CtsSy6kA7FTkQHNodWDvNQ&amp;ust=135974950325069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si/url?sa=i&amp;rct=j&amp;q=iceland+bloo+lagoon&amp;source=images&amp;cd=&amp;cad=rja&amp;docid=OsO6s9m0CIpQTM&amp;tbnid=clYOXvw4JS2kHM:&amp;ved=0CAUQjRw&amp;url=http://cherylhoward.com/2011/01/02/my-travel-bucket-list-taking-a-dip-in-the-blue-lagoon/&amp;ei=JNAKUcntKojmtQbHh4DYAg&amp;bvm=bv.41642243,d.Yms&amp;psig=AFQjCNE_BSLNIOUwgSnC9nFBZlzztZthxA&amp;ust=135974953107185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www.google.si/url?sa=i&amp;rct=j&amp;q=iceland+industry&amp;source=images&amp;cd=&amp;cad=rja&amp;docid=-aR3Vd6Xo5Xy8M&amp;tbnid=_NtVdTTGmgQGbM:&amp;ved=0CAUQjRw&amp;url=http://www.stubchaer.com/VikingCruise/Akureyri/index.htm&amp;ei=adAKUZO-AcmHtQbanoC4Cw&amp;bvm=bv.41642243,d.Yms&amp;psig=AFQjCNFFShgTx81haVPeDgXms2yP-QFEKQ&amp;ust=135974956671962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hyperlink" Target="http://www.google.si/url?sa=i&amp;rct=j&amp;q=snaefellsjokull&amp;source=images&amp;cd=&amp;cad=rja&amp;docid=-mUAf02Z-lZM1M&amp;tbnid=GWECqHniXd0-9M:&amp;ved=0CAUQjRw&amp;url=http://www.nat.is/travelguide/hellissandur_rif_myndaalbum.htm&amp;ei=hdAKUa-9N9HjtQbn6IGgCw&amp;bvm=bv.41642243,d.Yms&amp;psig=AFQjCNFrRF2HjiL_9FQQqcUrP-6BPkH7Pw&amp;ust=135974963418843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si/url?sa=i&amp;rct=j&amp;q=vatnajokull&amp;source=images&amp;cd=&amp;cad=rja&amp;docid=rsIhD_2qQpYx8M&amp;tbnid=GgvV3RpIN4jjFM:&amp;ved=0CAUQjRw&amp;url=http://www.tripadvisor.com/Attraction_Review-g189952-d555028-Reviews-Vatnajokull_Glacier-Iceland.html&amp;ei=09AKUZztPJCPswbk_4DYDQ&amp;bvm=bv.41642243,d.Yms&amp;psig=AFQjCNGbDNl-T437q01ZGhTrmx9IJhOCUQ&amp;ust=1359749701240352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si/url?sa=i&amp;rct=j&amp;q=thingvellir&amp;source=images&amp;cd=&amp;cad=rja&amp;docid=gLwlIbwlAvAaSM&amp;tbnid=2p86HBQsluBjTM:&amp;ved=0CAUQjRw&amp;url=http://cruises.about.com/od/Iceland/ig/Iceland---Golden-Circle-Tour/Iceland-528.htm&amp;ei=rNAKUfgSgtK0BvLQgOgJ&amp;bvm=bv.41642243,d.Yms&amp;psig=AFQjCNFJBrs812FQW3vAZGm36OiaghVQuA&amp;ust=135974966739788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si/url?sa=i&amp;rct=j&amp;q=iceland+protest&amp;source=images&amp;cd=&amp;cad=rja&amp;docid=oF4OrLwG3TLOxM&amp;tbnid=Wv5fNzxwwdf5bM:&amp;ved=0CAUQjRw&amp;url=http://filipinobook.com/a-reminder-of-icelands-recent-fight-for-freedom/&amp;ei=GdEKUdGTKcebtQaEw4H4Cw&amp;bvm=bv.41642243,d.Yms&amp;psig=AFQjCNEAeFo_TjIpE8a_5AvxY_wX2_UZ0A&amp;ust=135974976745936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://www.google.si/url?sa=i&amp;rct=j&amp;q=johana+sigurdadottir&amp;source=images&amp;cd=&amp;cad=rja&amp;docid=-tBFe5a1ummSdM&amp;tbnid=Kvi_OiPcBFqzRM:&amp;ved=0CAUQjRw&amp;url=http://www.telegraph.co.uk/news/worldnews/europe/iceland/7858150/Iceland-PM-weds-as-gay-marriage-legalised.html&amp;ei=OdEKUYvdF4ngtQb5wIGADw&amp;bvm=bv.41642243,d.Yms&amp;psig=AFQjCNH6YT3LFZSJ08WhxLMM1xBFQ63obA&amp;ust=135974980968368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si/url?sa=i&amp;rct=j&amp;q=eyjafjallajokull&amp;source=images&amp;cd=&amp;cad=rja&amp;docid=jB5EobLZH8pkrM&amp;tbnid=3_I2QAzKNyPTWM:&amp;ved=0CAUQjRw&amp;url=http://www.guardian.co.uk/environment/2010/apr/19/eyjafjallajokull-volcano-climate-carbon-emissions&amp;ei=aNEKUZz4KIWItAbos4HABQ&amp;bvm=bv.41642243,d.Yms&amp;psig=AFQjCNHD9ytGPLAfwRUJRA_ttW1fEvXcXQ&amp;ust=135974985877997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hyperlink" Target="http://www.google.si/url?sa=i&amp;rct=j&amp;q=eyjafjallajokull&amp;source=images&amp;cd=&amp;cad=rja&amp;docid=5CS-fZBAyS8CNM&amp;tbnid=pyeja1y_lo7PfM:&amp;ved=0CAUQjRw&amp;url=http://www.virtualuppermantle.info/Eyjafjallajokull.htm&amp;ei=dNEKUfKOKY_Iswbw04GgDQ&amp;bvm=bv.41642243,d.Yms&amp;psig=AFQjCNHD9ytGPLAfwRUJRA_ttW1fEvXcXQ&amp;ust=13597498587799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c/ce/Flag_of_Iceland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//upload.wikimedia.org/wikipedia/commons/9/90/Coat_of_arms_of_Iceland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iceland.com/" TargetMode="External"/><Relationship Id="rId2" Type="http://schemas.openxmlformats.org/officeDocument/2006/relationships/hyperlink" Target="http://en.wikipedia.org/wiki/Icel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uelagoon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si/url?sa=i&amp;rct=j&amp;q=iceland+flag&amp;source=images&amp;cd=&amp;cad=rja&amp;docid=3ZxhtkSPpjNflM&amp;tbnid=d9T52Up4v8x6uM:&amp;ved=0CAUQjRw&amp;url=http://en.wikipedia.org/wiki/File:Iceland_flag.jpg&amp;ei=TdIKUc2tD8jUswaC1oDADw&amp;bvm=bv.41642243,d.Yms&amp;psig=AFQjCNEAyxBhfoW0uyWEYyaMrJsmYIahRg&amp;ust=1359750089887240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Pgln7NfwE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Geo\National%20Anthem%20Iceland%20-%20Lofs&#246;ngur.mp4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si/url?sa=i&amp;rct=j&amp;q=iceland+geology&amp;source=images&amp;cd=&amp;cad=rja&amp;docid=XIxsoNF16xgLQM&amp;tbnid=3phSzUkv_RM5aM:&amp;ved=0CAUQjRw&amp;url=http://en.wikipedia.org/wiki/Geology_of_Iceland&amp;ei=S84KUYTZHYTfsgbi2oHwDQ&amp;bvm=bv.41642243,d.Yms&amp;psig=AFQjCNGbm7vYnjpgw9omssgo1czGbpsWIA&amp;ust=1359749065114667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si/url?sa=i&amp;rct=j&amp;q=volcano+iceland&amp;source=images&amp;cd=&amp;cad=rja&amp;docid=Ba4rDyeRKUMhcM&amp;tbnid=rzsxs1sHtu1yYM:&amp;ved=0CAUQjRw&amp;url=http://onebigphoto.com/erupting-volcano-with-northern-light-iceland/&amp;ei=d84KUeOwLMXasgaC3ICwBA&amp;bvm=bv.41642243,d.Yms&amp;psig=AFQjCNGU_r113fUcK0thpq3zl5z_l3eZNA&amp;ust=135974910846768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www.google.si/url?sa=i&amp;rct=j&amp;q=strokkur&amp;source=images&amp;cd=&amp;cad=rja&amp;docid=i4x7Xj3iaXSlRM&amp;tbnid=GvNI6QAqriH9EM:&amp;ved=0CAUQjRw&amp;url=http://it.wikipedia.org/wiki/File:Strokkur_Geysir_Iceland_2005-4.JPG&amp;ei=nM4KUYEfj8iyBrfggOAN&amp;bvm=bv.41642243,d.Yms&amp;psig=AFQjCNG9bwPnPcJp9A04Q-JxwDET--qQOQ&amp;ust=135974914082784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si/url?sa=i&amp;rct=j&amp;q=vatnajokull&amp;source=images&amp;cd=&amp;cad=rja&amp;docid=SUvJ1wQSkFoV1M&amp;tbnid=Xg-BkfjQdVZTGM:&amp;ved=0CAUQjRw&amp;url=http://www.naturephoto-cz.com/vatnajokull-glacier-photo-9299.html&amp;ei=wc4KUe-VEo7jtQbH1oCgBA&amp;bvm=bv.41642243,d.Yms&amp;psig=AFQjCNFg7H4zlJXCKqSlFXEwoEJHpLpT8Q&amp;ust=135974918247465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google.si/url?sa=i&amp;rct=j&amp;q=thjorsa&amp;source=images&amp;cd=&amp;cad=rja&amp;docid=evXMTpg9zrbhMM&amp;tbnid=h0fapChKcdgFcM:&amp;ved=0CAUQjRw&amp;url=http://www.savingiceland.org/iceland-under-threat/threatened-areas/%C3%BEjorsa-tungnaa-and-koldukvisi-rivers/&amp;ei=2c4KUfScF43Isgaml4HABw&amp;bvm=bv.41642243,d.Yms&amp;psig=AFQjCNG6GCnBtOtI_EegO6XPGtISLR9bQw&amp;ust=1359749206898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8C225-4F83-4DE8-8C65-A5D71A380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Islandija</a:t>
            </a:r>
          </a:p>
        </p:txBody>
      </p:sp>
      <p:sp>
        <p:nvSpPr>
          <p:cNvPr id="9219" name="Podnaslov 2">
            <a:extLst>
              <a:ext uri="{FF2B5EF4-FFF2-40B4-BE49-F238E27FC236}">
                <a16:creationId xmlns:a16="http://schemas.microsoft.com/office/drawing/2014/main" id="{CBBE60B0-2A85-47D2-9D43-6BAD73F8A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sl-SI" altLang="sl-SI">
                <a:solidFill>
                  <a:schemeClr val="bg1"/>
                </a:solidFill>
              </a:rPr>
              <a:t>Otok, kjer odloča narava</a:t>
            </a:r>
          </a:p>
        </p:txBody>
      </p:sp>
      <p:pic>
        <p:nvPicPr>
          <p:cNvPr id="9220" name="Picture 2" descr="I. gimnazija Celje">
            <a:extLst>
              <a:ext uri="{FF2B5EF4-FFF2-40B4-BE49-F238E27FC236}">
                <a16:creationId xmlns:a16="http://schemas.microsoft.com/office/drawing/2014/main" id="{A220625E-FB4C-412D-9FB5-79553F07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732463"/>
            <a:ext cx="209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5C43468E-4225-4F86-8BEA-D8EAD916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Zaradi vpliva toplega Zalivskega toka so na otoku nekoliko višje temperature. Ob S, Z in V pa tudi J prevladuje </a:t>
            </a:r>
            <a:r>
              <a:rPr lang="sl-SI" dirty="0" err="1"/>
              <a:t>subpolarno</a:t>
            </a:r>
            <a:r>
              <a:rPr lang="sl-SI" dirty="0"/>
              <a:t> oceansko podnebje, v notranjosti je </a:t>
            </a:r>
            <a:r>
              <a:rPr lang="sl-SI" dirty="0" err="1"/>
              <a:t>subpolarno</a:t>
            </a:r>
            <a:r>
              <a:rPr lang="sl-SI" dirty="0"/>
              <a:t> suho.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Gozd (1%)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73390AE-336E-4260-B522-DD57CB5AF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3AD34856-98DD-432D-BB83-38AB66F3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Podnebje in vegetacija</a:t>
            </a:r>
          </a:p>
        </p:txBody>
      </p:sp>
      <p:pic>
        <p:nvPicPr>
          <p:cNvPr id="18437" name="Picture 4" descr="http://www.noble-caledonia.co.uk/data/climate/isl_01.gif">
            <a:hlinkClick r:id="rId2"/>
            <a:extLst>
              <a:ext uri="{FF2B5EF4-FFF2-40B4-BE49-F238E27FC236}">
                <a16:creationId xmlns:a16="http://schemas.microsoft.com/office/drawing/2014/main" id="{0092AAD2-DBCA-4249-AAFE-1388A044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285875"/>
            <a:ext cx="28575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://t3.gstatic.com/images?q=tbn:ANd9GcTWUehW6r1mUOz4oZVoUSwzIx8xljcRV_P0F7mp6kbOqg7W38Pp">
            <a:hlinkClick r:id="rId4"/>
            <a:extLst>
              <a:ext uri="{FF2B5EF4-FFF2-40B4-BE49-F238E27FC236}">
                <a16:creationId xmlns:a16="http://schemas.microsoft.com/office/drawing/2014/main" id="{F5D079CD-5671-4649-BED5-C6E5C3D5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00500"/>
            <a:ext cx="28575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33C11E-E067-4D74-99FA-E7669113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 sodelovanju z naravo</a:t>
            </a:r>
          </a:p>
        </p:txBody>
      </p:sp>
      <p:sp>
        <p:nvSpPr>
          <p:cNvPr id="19459" name="Ograda besedila 2">
            <a:extLst>
              <a:ext uri="{FF2B5EF4-FFF2-40B4-BE49-F238E27FC236}">
                <a16:creationId xmlns:a16="http://schemas.microsoft.com/office/drawing/2014/main" id="{F508AC05-E239-4A88-982F-C6227B7A5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r>
              <a:rPr lang="sl-SI" altLang="sl-SI"/>
              <a:t>Islandski način življenja</a:t>
            </a: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vsebine 1">
            <a:extLst>
              <a:ext uri="{FF2B5EF4-FFF2-40B4-BE49-F238E27FC236}">
                <a16:creationId xmlns:a16="http://schemas.microsoft.com/office/drawing/2014/main" id="{CA5B59A4-57CD-46AC-9F8C-210011898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Izkoriščanje naravne toplote vode vrelcev</a:t>
            </a:r>
          </a:p>
          <a:p>
            <a:r>
              <a:rPr lang="sl-SI" altLang="sl-SI"/>
              <a:t>Geotermalne elektrarne</a:t>
            </a:r>
          </a:p>
          <a:p>
            <a:r>
              <a:rPr lang="sl-SI" altLang="sl-SI"/>
              <a:t>Strmec rek.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BC301B7F-FE62-4FF8-A3B5-27055EBC8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3AFEA75-B0D2-4A52-B7FF-FCFAF948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Geotermalna in hidroenergija </a:t>
            </a:r>
          </a:p>
        </p:txBody>
      </p:sp>
      <p:pic>
        <p:nvPicPr>
          <p:cNvPr id="20485" name="Picture 4" descr="http://conserve-energy-future.com/Images/Geothermal_Energy.jpg">
            <a:hlinkClick r:id="rId2"/>
            <a:extLst>
              <a:ext uri="{FF2B5EF4-FFF2-40B4-BE49-F238E27FC236}">
                <a16:creationId xmlns:a16="http://schemas.microsoft.com/office/drawing/2014/main" id="{2CDA0607-76C7-432C-B5A9-618F3F7C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428750"/>
            <a:ext cx="30051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http://www.crem-ltd.com/images/clyde_hydro_800px.jpg">
            <a:hlinkClick r:id="rId4"/>
            <a:extLst>
              <a:ext uri="{FF2B5EF4-FFF2-40B4-BE49-F238E27FC236}">
                <a16:creationId xmlns:a16="http://schemas.microsoft.com/office/drawing/2014/main" id="{7B55FCE7-FD9E-4829-B360-1A484DD0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429000"/>
            <a:ext cx="300037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vsebine 1">
            <a:extLst>
              <a:ext uri="{FF2B5EF4-FFF2-40B4-BE49-F238E27FC236}">
                <a16:creationId xmlns:a16="http://schemas.microsoft.com/office/drawing/2014/main" id="{3F933233-4105-4D77-A381-C270CD3E7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Spektakularni pojavi.</a:t>
            </a:r>
          </a:p>
          <a:p>
            <a:r>
              <a:rPr lang="sl-SI" altLang="sl-SI"/>
              <a:t>Razvoj množičnega turizma.</a:t>
            </a:r>
          </a:p>
          <a:p>
            <a:r>
              <a:rPr lang="sl-SI" altLang="sl-SI"/>
              <a:t>Islandska “brezbrižnost”.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EFCCCD87-04C7-4D9E-8894-BDE92543C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CBA8775-B600-41C5-9813-333984D7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Druge posledice vulkanizma</a:t>
            </a:r>
          </a:p>
        </p:txBody>
      </p:sp>
      <p:pic>
        <p:nvPicPr>
          <p:cNvPr id="21509" name="Picture 2" descr="http://1.bp.blogspot.com/_k3vEybsqHBI/S84U1fKLaDI/AAAAAAAAAHE/lxCabPcGXpQ/s1600/iceland-volcano-tourism-crowds-bluff_18082_600x450.jpg">
            <a:hlinkClick r:id="rId2"/>
            <a:extLst>
              <a:ext uri="{FF2B5EF4-FFF2-40B4-BE49-F238E27FC236}">
                <a16:creationId xmlns:a16="http://schemas.microsoft.com/office/drawing/2014/main" id="{68A0935D-ECA8-473B-9750-AC10F6F9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28938"/>
            <a:ext cx="507206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vsebine 1">
            <a:extLst>
              <a:ext uri="{FF2B5EF4-FFF2-40B4-BE49-F238E27FC236}">
                <a16:creationId xmlns:a16="http://schemas.microsoft.com/office/drawing/2014/main" id="{3F44CEE9-7E41-41CC-A103-5D76428C0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Hrana se prideluje v rastlinjakih.</a:t>
            </a:r>
          </a:p>
          <a:p>
            <a:r>
              <a:rPr lang="sl-SI" altLang="sl-SI"/>
              <a:t>RIBIŠTVO </a:t>
            </a:r>
          </a:p>
          <a:p>
            <a:r>
              <a:rPr lang="sl-SI" altLang="sl-SI"/>
              <a:t>Ribiške vojne z Veliko Britanijo (1958-1975-1982)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CE9CDBF0-C46F-41B9-9F61-5207EA1E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E7DC790-E29C-4922-B46A-FE63CD23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Kmetijstvo in ribištvo</a:t>
            </a:r>
          </a:p>
        </p:txBody>
      </p:sp>
      <p:pic>
        <p:nvPicPr>
          <p:cNvPr id="22533" name="Picture 4" descr="http://waterfire.fas.is/Iceland/Pictures/03.jpg">
            <a:hlinkClick r:id="rId2"/>
            <a:extLst>
              <a:ext uri="{FF2B5EF4-FFF2-40B4-BE49-F238E27FC236}">
                <a16:creationId xmlns:a16="http://schemas.microsoft.com/office/drawing/2014/main" id="{AD3421AA-A4DE-451D-B5E3-17F1E3CC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643063"/>
            <a:ext cx="38576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://www.globalpost.com/sites/default/files/imagecache/gp3_small_article/Iceland-Fish-Exports-12-21-2010.jpg">
            <a:hlinkClick r:id="rId4"/>
            <a:extLst>
              <a:ext uri="{FF2B5EF4-FFF2-40B4-BE49-F238E27FC236}">
                <a16:creationId xmlns:a16="http://schemas.microsoft.com/office/drawing/2014/main" id="{57C8F670-4C50-443F-8422-5FFCE7801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28625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vsebine 1">
            <a:extLst>
              <a:ext uri="{FF2B5EF4-FFF2-40B4-BE49-F238E27FC236}">
                <a16:creationId xmlns:a16="http://schemas.microsoft.com/office/drawing/2014/main" id="{CBFF715F-B940-4F67-B13E-71A079D08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Turizem</a:t>
            </a:r>
          </a:p>
          <a:p>
            <a:r>
              <a:rPr lang="sl-SI" altLang="sl-SI"/>
              <a:t>Industrija je povezana z ribištvom</a:t>
            </a:r>
          </a:p>
          <a:p>
            <a:r>
              <a:rPr lang="sl-SI" altLang="sl-SI"/>
              <a:t>Rastlinjaki </a:t>
            </a:r>
          </a:p>
          <a:p>
            <a:r>
              <a:rPr lang="sl-SI" altLang="sl-SI"/>
              <a:t>Blue Lagoon</a:t>
            </a: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1743340C-9D4C-497E-988F-09B611F3A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DFB8658-BF4B-4BC7-B006-E291D4EE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Gospodarstvo</a:t>
            </a:r>
          </a:p>
        </p:txBody>
      </p:sp>
      <p:pic>
        <p:nvPicPr>
          <p:cNvPr id="23557" name="Picture 2" descr="http://cherylhoward.com/wp-content/uploads/2011/01/blue-lagoon.jpg">
            <a:hlinkClick r:id="rId2"/>
            <a:extLst>
              <a:ext uri="{FF2B5EF4-FFF2-40B4-BE49-F238E27FC236}">
                <a16:creationId xmlns:a16="http://schemas.microsoft.com/office/drawing/2014/main" id="{19C26C50-D9B0-4B5A-9E04-513E68485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429000"/>
            <a:ext cx="450056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4" descr="data:image/jpeg;base64,/9j/4AAQSkZJRgABAQAAAQABAAD/2wCEAAkGBhQSERQUExQVFRQWGBgXGBgYFxwYGBccGBwYFhwcGBcYGyYfFxkkGhcaHy8gJCcrLCwsFR8xNTAqNSgrLCkBCQoKDgwOGg8PGi0kHyQsLCwsLCwtLCwsLCwsLCwsLCwsLCwsLCwsLCwsLCksLCwsLCwpLCwsLCwsLCwsLCwsLP/AABEIALcBEwMBIgACEQEDEQH/xAAbAAABBQEBAAAAAAAAAAAAAAAEAQIDBQYAB//EAEAQAAIBAwMCAwUHAQYFBAMAAAECEQADIQQSMQVBIlFhBhNxgZEUMkKhscHw0QcjUmLh8RUzQ3KSFiSCoiVTc//EABoBAAMBAQEBAAAAAAAAAAAAAAABAgMEBQb/xAAtEQACAgEDAgQFBAMAAAAAAAAAAQIRIQMSMUFRBBMiYTKBkbHBFHGh4ULR8P/aAAwDAQACEQMRAD8AygWl2zXBhTo71z7mUMNunFa4GnUbmAiinLXU4CjewGm1TTaPapdtdtp7wo5G8z9P3pbnJiaQilBpqViGP2iZpVYkYn5c0oXPNcV/3qtyFQzd8j3/ANqcPlHxM1zWqRR6mqUgEdJ4P89ajNsnuKlnOQD8v5FcbQ8oqtwUQqhAMyZERyPp8K60hH3THoMf6VOePhQ73x2I+cj9quO6XCJbS5JX1Dd9p+I5+YpvvBM7agbW+ag/P/Sm/aj2Cx6n/StfKn2J8yPcsLV4EwSaZqFbJBIj1/kUMmokYI3eR/Y0z7a3kPzqtNTT9JM3GsjW1DA5Jn4037SfM/WmXr+45An+c1ETXqxeMqmcMvZhH2o+Z+tJ9rPmaHJpINVgnIT9qPnSfaT5mh2WPLPkQf0pm6hNPgeQk6k+ZpPf0PupN1OxBP2g+dJ9oobdXbqLAJ9/Se/obdSbqNwUE+/rqF3UtLcFFuHmlBI/3rto88+tJ2P8/WvluT2B/vPOpFug/wA/Y0PaanOc5pNAFi3IxSbDQ4vAVMmoPrU0VgUNTpppu+n9ac0fhn5iigFDUgyTHGP9qayEjA+mKXaBzj0p3QDjSVxX1rgP5FTZJ0n+fw12PX8qUj0+lJNNSFtEn0pZ8j+dKDT7d1lMq0H6U9wtowT5fpTCCeQD9KUiKjfVKPxD5Z/StIxlL4UJ0uWcbCn8IqDUaWPurPwmmt1ETxI9aYOpnsB+f9a7tOHiIvr9f7MZS0mv6IHQjkEfEUzdT718tzH0qItXqwcq9XJxSq8Dt9N95TSaSaqyRxeuNw+dMmkpPIxZrqbSU7Akn+fwVy3SPL5gVFNdNZuEXyUpND3af9KbTd1JNUsCHGummzXTRYCzXU3dXUWBbhvI/XP509T8qJWzBztC9sCT8SR+XpUnvkUYUH48fnXzLweztBh9Pj/rT9vM/Gku3JzgD8q4ebfTufU/0oXcQ4KuIHzPHyFSyg5k/kPoKga75RTRzk/QfsDQ32FZLd1XELtpBe/n+xp9u0p4cekqw/Y08aaRO638JafzSpabFkga5Pl+9RtqB/M0TbtcnwmDwCJ+nNR/Yi0eGZ7jH5Hg1SjRLTIlvUoumadb0blC6KSoJUlc7SAD4gMjB70M271/Kqr2JVhguec04XqBk1KivtL7SVBiQJAMTBjj50to9z6hQbvx/POhrnUVHEsfp+dDXBvPPynFQtp2HEH5116GlovM5fLgz1NSS+FC6jUlzJx6CoC1c6Ecg0zdXrw2pVHg4pW3kfupC1Mmu3VVk0Pmupk11FgOmkpJrposBaQmk3Uk0WAs0lcTSUrAWaSupDRYzqQ100k0WAtIaSa6aLGdFLSV1IDRHPORTSwHH8/rSluw/wBB8TT7NsDgyeMfoB2r5rb1ketzwIlqMn5D+d6Y5Yn/AFqb3MmZIqMpmJFJzsdUhgkc1C92p2B9BUZtD40JipEYvj1PzpyavP3WHaZB/UUy9Z8qTS2hIyfhEg/nj41pFonqXPQlLXGVE3kqwjwyMEBgTGQY+lZvX9XvKo8Zgyp5mef0/SrvoeqKalWXiYgGJmREnAGRM+RoD2t0xN24ShUvLQf8Q5iOcg/+VbQoJexdexfWRa1K7o91q1AM8LdHB+ZJX4XKO1vRTY1G5R/dk7rZEnacnIGTBEfIedYnoNwvae3iR47eJMjmJ9P0r0zprfbdCl+20XbQhk7Sn34jIlYcczgdq2mrVmcHTowftBrHsPgCDPYgg/7ZHrNaZR9muae7YCMb1s/aLROHUzMiSAQAe3Jzg1mdT1yyVfxbnBDrKkruUggbWXPcZxGDV71bqNo27Outp7kxsdAAFYsjkMm3yKlc8iJ4zMXQ5ZGe0HRbaql/TsX09wketo9lbMyDIz5d6pdKFY7RAYcZ+98JPOePSrz/AIsdgawqrptQoR1URtuiCdwGNxI5xODzBNh/aJ0xl1Fm6EGzYnA2gsni7HBz8cTUyVFRZnCrASDjykH8uRQV9JzJ+YBH6Udpb5A8UruBElZB9OMZpi6BbhyTE5Xgx32zjdz4THpPFODp2sCmrXFlPtmYIx8v2potnt/WtD0/QaXeT7y4iRy1tXkzBGwTB9TV1p9IhYBHRpAOdqxuBKyFZipiQFgExHNdC8TJdDF6KZg64mtxe0bKLsaf3gA8cpvKdwcwUnmTjHagv+HaW4ptwtu7I2tuYbjGI/DB+BIrePik+UZS0GuplJpIq/1fshcTkgfE4HxOAB2k4mqfUaF0JBHHlWq1oPF/Uz8uXJBNdNMmumtLIodNdSTSTRYULNJNIDXUWFCk0hriaQ0rGdSV1dQM6upK6lYUasiBtAiPL+TSH86s+l9M3pcZ1tgWsk72DNORtTaJwRxNNv6Wyw8BYN6g4HrJrwnoyrda+uT0t6uqZWCuzRjaFSxC3DEwOCT+Y+lBPajG7IMHBgHyJEjtWOxlWcR6xTcfwVNZ0LtJUFgASSBIEAkz8gT8jUx6W4G4AsJjGc+RHY5FLa+wAZVJimraWeSMz/JojVdEuN91TuHI7jg5HbkUD9muKYZSp8iCD+dUu4mqZNtK3Nyg+Fg3hgzjPJA4JxVl1XpDtbS4VHhJXBzknlZlTiYPkcmgen2dxhxNsnxYMRWj6n1UPuYsGXdAJLTu2zhC5gREGPpW8XSG8uzzW250+q9Ff/6n/Q16N7Dm7p9W21HOmvjcH2narCSCSB/3L8x5VgvaSXKuqwigJIyCJJGfOSRR+i6ldu6RlW849yAdgPhKySTjJIOfpXRF2jFqmXntn/Z61vUu9oRYebiwD4ScsnkMzHoRjBqt6l7NsNO4feptbmEI5QxznYAvP/1+m56VqH1nTx7gIWjKliCtxDmC0ggyCAQI3SDgCsv9pvWmPumKBhFxWUtugFRvUttaAeGB4rJtxdFqKZnPZXqTBjZBAFzaIIkGGBGPMfpXqfWOrONa2mvWmuae5btAMqt4G25MidvPy54Jnzf7Myauxde0qW5UAqgRDBHG0eI9y3OcnFbb2o9oP/d3dNv92pVAl1JHi2K3iPDCWIx8D5hp2rE1TM91vo13TOwujdYJWLoBiGODIBKnEEcz8jRfS2FxPcMSU3KysWG/cZ8JuGSFgyCcGRB7Gb2X65vFzp2sYjeCiMeDPAI7+nmMYMRRde6df0TNbA84JKsGtySpBPmD+ZHM0OLToaleTTD2Wt3SEttcDHdAa8jE7Y4GwHAM8/vAT+xGqtguEJKZG1xukZBVTmR5Az5UB0/2xv3LaW7VvdtWGCAb4EjcsAwRIzGPhyTZ9staLQtAC4qyoZ7YZzEiGyQSOOPjRtYtxBqrd9APem4rNkbtymBMzOSZ7f1ovQdadUCm3ZukctcVi0eWCBgY47UDqurX9Qw+1b2Cg7dttFImJiAMYrknaQdxAwJzHPB5I+WPKk4y7FKSJ31e5sKS0AbhAAAGBJMBQMQe1NZjthkJPkybSZ/wsACpgyASfQUJZbYyBlb3eRyoiOZJzIlYjGTWm0v2a5bAIuMihuLm5cBWgLJT8Y7DvSquSrTWCjudK946hUhsgggQ3JkEDHl93y+NU3UukNbaCm09gcfScH5VtNd05Fh7O5VVtpDRyVLAqVbwkERt9RQOv9qLpVbbC2yHu24j4t45IIM4Un0FVGUoy9LJlGMo5MO+lcfhP0/pUc1rbXTHf7vud25VCrcAL7gSGQOQSMR8SMULqNMysVuIVYchh/XkfCtv1klyjF+HXRmcLUk1eNo0P4B8sfpQ7dLQ8bh8/wCtaLxsHyZvw7RVzXTRr9Jb8Jn9aHbQOO1bR14S4ZD0pLoQzXUhxSbq1sih1JSTXUWFHsfWrim0EtKXH32uQQkQY27/ABD7xJOMgc1jzIncM7gBgmRnII7T+orbNpWOlZg4MowC+8VVGPPfMrI8G3uJ9aD7SNjBbYMBQrbgzGBDbsAEzx8a8hJO7O+2uCmuY8IkscCMnPkO5jtVuOgm2Abm1lnxQWIVYaCzKogSI7/fHGSKRtVtcM6kBcrjkzyPhRH/ABYbYDMx58b7gD8JxUW0+DXFc5CtTat7T7tShmJDE7lg4UNtgnkyM+nFC6fqBLlLyXHIjbmACJMyphmzM57zM1B9uBaHJg4xmZ5k4P8AIqe8+1io8IEHj73mJmqk10ISfUtNf1NIGwGzHYMH88Ku0bOeSarrOpWZNtiPxOTJzjkqRMxwDVLrOoqtyNrmCCcGDOYBmYjv+tWT6nfx4VERmQPgSB/BzUSwrY07whuv1ys3hDooxDvuz/4iKhJGZOPPjme384qa2VBllJHoJ/Y/Sm3LKMd1tlmRg+AgzIGcfnWanbpF8AN7Qk2L9nuh3L5GfEBjHIIj1ql9mNX7u8CY2fdeSAIbHfnzj/LWzsXRDIx2g5B7icwRHx+lYDX2Tbuus9+3kfEMfT6V0QfKM5rqegexfUW0mtbTzCXSCk8bhO3/AMh4Zq2/tB0bWXW+ubN3MBtpV4z+EjIz2/F5VjSjajT2rtv/AJto7GMgYGVMkjjH51sNab2r029LrMjKBctIq3AtxMs6HcNnwEg7jWk1eTOLrBjOoda3KkFwv6TJlSDzMH5UJqrN02w0MfD7ySDlQSpYeYmRPoaZrLnugwgPBKxcExkids4YRV57MdTKK6lXuubSpaAMssNubYCcGGcgDuT61NqKHlsFt3hrLRkxftCVb/GozBPmPP8A1rV9E6gvU7H2XUwL6CUuHuPU87SYDD1kd58u01022iSIx5Hyrd+yPTtx1BYvauW0O24I8JnIKsRJBVTyPzw5P00wjyUet0F7RXWXaUZD4l84yCD3HeRzWm9mvaIqwvWQrH/q2WAK3B3MHAb9fjWgS3a6rpgjtbGrtqIgj18JYSAJ4M+EsBwYrB6rp9uyrWrygNugySpMdivZwRyOcz50lLowa6o9I6z7T9I1CMjbtJeXl1sTtbuDsUh1+X0NZi2bLGFuSs4bbhhmWG4jAEcwZOQKrfZb2W0mudkbU3FuDIVQsXBAypYEz5iPhji7u2X6PdBZBqdIwEF1G+0eB49uM+WD5AxV7nwmRS6k+hWw9plZQ21ypcpgwAQfvYkMBmidD0xFlbQAG0sCsiAXgwDIkhQMj8Jj1v8ATX7mssqyWdL7psqS5cfRVWD2I+tWdvoltlhh7toiUcx5+EsMZJxWEm2zVUjHe0iqtu3DMG94YnKykEYMA/me/lWSu6i5/eQ4ZiSTDZE9ysyonEetege2ns5da2PdK1wBi0SBHGTJzAmIH0ma8661pblp9rgq4GQe4nuDnt+XekrKxySdJtW/D7wBrkElC3u1IJmJgEHzDSPKe1j1S+bgS0VKrbWE8YvBB2VWChgsRzI8orNjU7iCT4hBGeY8j3HpWkt+8V7dxzauswkWlZm3BgfvKi4jBAB5+BqsiwU2otMnP59/gwwfhzTEee0HuDgirPqHWSb4ttYFo+EOhLIoU5lveKxyO5xRWt0GkvItzSMxPdSFIE5mBkZ5FTLTTVheSnj0pruADMR8aD6noLi5OB2z4T8G7H0MVTXQQcyPjV6Xh1LO4iWo10J9bdBOKFFdFOFenFUqOWTt2JS0k0tVZJutP1+5bs+6UJtLMTKDcN2Whx4lB8gc8GrHrWm90NOqgKzqAdvEwslvxE7m79hVV7vYZdOcztmO+I/an3tQWMpdu5EkDcoBzgCY/wB68e+h6NEvXtQli49pVDABfvbt0kTjaQO/cdqr7iLtllUecipTpN0szEk4M7ifLv8AAZpxSD2Py/0pFexX6iwoXfbwQexx8fSpjqTcttJE7YkiRBxkd6S7ZhGBkeHiBHMx27QMDtUOn1P92w2qPDExnHnQLF4F1OuthWtm0GQuhBYBmTYD4UKleQwkHmBxBqCzdCqpVIEmQCMfEQaZe0inn6AkD9aW3aVRAEfM/oTVtWqIbDNxZJAI8yCfzgg0KrFiAZmeZkCfME/nU3TroF2CMEEdx+lS67TKH558+R8znyrlT2yo0q42SXbJAU8mIMZ4/aqLrNoi4tw25VCpYnhwGEAzjzWPWrtSdgBJn/XtFCdY/vLTrGYkfLP1rpi6ZDygk9dsX9U6W7S2rNxfdwAAGMna21QADkj5ii/7PeqtptW2nY/ePh7DevHyZcfMV55prm1gRgjM1qutnctnVpgmA0dnXj8wR8hXQuxh7nrPtU+nC221FgXrFwgEQd2/lcgyswR8iO9Z/rfs7pWFu9pbXuCncMxHmCdxjBHbz9BVx0a/b6lojbcx71Z9UdYkj1VwHHzrK67qp04YakGQUtuuxiuFhiCW2tuIwQBG6eYK89VhmvujMe2PSwxGrt4W45S4P8F0Ccf5XHiHkZHlSezXW2OquufxJeYqMLkhoAMwKv8Aoty3qbNzTkgi4feJxIKggoePFtbECMRWW0GkKaq7bgSLV5ZH4vASDniRms9N1GUH0+3Q0ksqS6/csdWjaW4mr0x8BMx2E8qw/wAJyI+I8q9L0evs9W0Z8C3LkQUaASRkAMeHESD3E95ryr2c6yADbu5tvhge3af56HtRVjUXemakOhJtt64deeRwwxn4Gur4sdTDj9i56jqNFohaurYV3IlQt9lZWVoLSmQQQeDAPYSBWt9j/bG3r7Xub4X3u2CpjbdWMkDgmOV+YxxU+0/s7a6np/tem2i6BvuKB98d32qCdwnxAfHvnz/pugXBDmQfEmB81bjnsRWfPPJVdjfam1c6Rf8AeaZluaZz47Bcbk+AJnjhuexnk2Gq/thsLAFm5J43MqfpuisBqulbUG0y2Z3Qs8kYUc8d/wBaoruhdbA1BuIQ7NbKhgbiEGcqRwYB8PY55p4kKqPZ9N/avbKf3ll98nCMCI7eIwZ57VbDT6bqliQQ23zgXbRPY+YPlwYwa8C6R1MjwtlR9R/UVp+ldWuWHF2y5Vh3HBHkRwwPkaHEVhntD/Z/e0rNEMCRsiQGJJkAEYbjg/KqvpvVnsON28Rkcqyn0IIPoYPfNev+zntdY6gnubqqt0jNtvuvHe2Tz5xyPXmqL2m/s4csz2T7xNv3GMsCMAgxLEDiD8vOW+5a9gXqP/5KwLqafc6AhbiXx71eJU29viHHhPy86xvT9S+ndoVdyupclQwmDEg9iJlRzAkYFQvdbTOfc3HttlSJKzByJx3HBo3pmqtsQbqDc0L7x2OxYEDcYbGBzjt3igdBep9oHu31R0ttuXAti2MZ4TaC33jMZ+lO1/sVda2bllN64IQQ3PMbScieO1Xeo9lDfti5aFllC825QnMHOCGETwD29Kyw9ozo09wUDKDuDsm5yAVbbvkHZEA4Bhj5zRd8CKTWdNRScso7EiAfkZj60E+jPYhvyr0Xp3tHa11spGnQkQU9ydy+qsXOe88iq+57GBWBRw43DcsFSV7wcjdHEit4vVStGUvLMMbDD8J+lJWg1Wk2uwCXwATAKSY7ZGDjuK6j9RLsPyUFW70iRU9jqBtFjByIzlRkGYP0rPafUFDI4qzt396+dcLc9N2maOpKmH6PqzW0CbpQAjIM5B/EJPJn5UxdfkDduGcCZntzQIEfD+etP0ygml5zWQ5wiXW6nyEmV+8MYImecelD3nj3mNuSYjiTxHz4pnWLQNliDHfJgYI71Y9UZffPvDB2gtxAYhWPxEzTjqbv5/BrGPpb/b8lK1t2UEOJMY48zIP0qTSaZx944+p+s8UcunJEZieQeO3wj+lOGmOAGM/Tnj1Oe1bep8GblpxaUrv5/wCiOxaG8E9/WIPzozqKn8WY4I7z61C2lYCSOB8+YPz4+NSIwIAbI/MVz6um07ZWlqQmvS7BbTY9QabfxB9Y+v8APyqe7YKzPfMgcjn6+YpmwbT9e/rWqlasraY3qWn93dZfI4+ByK0XstdF61d0zH7w3J6ER/QH/wCJqu9orchLkeak5nER+WfnQPSNcbV1XH4SD8R5fMSPnXQnaOdqmbj+zfrbWb7WGxuMqD2dcEfMSDW79uem6Z7H2i770W2Cq3u1DNnCsQeCPuz5xXl3tLZ93fTUWzh4dT/mEH8xB+Zr132S6gms0xVvu3VJjyPDr6EHxD1JPap1Va3Fabp0efdNuaBf+WdZhwQ/ukGyDOO8DPam9U1Oju3bmoe3q0IBVtiqB4hBncohs/DJ+FEdW6Y9q66MxD22gt5jDKw8gRB9JqfRa8NozaZrIZZRbZshrrBSp3e95/Eckg4Nc3lJu7d/ubb2lWDBdRvaNV/9sNVvkZum3tj4IJJ+f1q76NrU1Nr7PdP/APNu6nsB+3nkeVZ/rPTCnjURbY/Q5JH5E0Fpb5U811RjS5MJPJsPZrr93pmp2vITcJjt5OvmI+oJB9Nb7U+z9p1Ov0y+HwteRDAWZlwIM2yCf+0gg4mMqoXqFiMDUWxg8bx6/H8jng1N7Be176S8LNydhJWGEwTgqy91PBHz5GakryuRLGABNTtZ7WCrEsh8p44Mehjzmp7ytqENm0FFx0VDOd/um3AqWJ2NgAlec+Zq59t/Y46Y/a9MpOkaZtnJ07n8H/YZ8J+XlNJp9bbuAKVzPIBGRJwZyRE5zWVvoaKv8jPaHod97rIiDesbhuUbRO2SS3E8n5nzqxt9A1KFkNq4SrsCUBdJns6ypHrNWur05EQT5TEmPIknip+j6uzbebyNcG0gqGAlpHillJGJEcZHlmt9oTjQDd6Nq9JeBVbi3EG4PbDECQeHA5gkGtl7K+2esuXNt274Rzua25bmApVJnHc/WRWV9pL1m8ytp1e1AhlZw6tmcQBt/eqfoGsuW9UqgAMzAehkyPQg/vSWRPB6l7R9EOuXeEUXREmCNwzhgogn/NEjPbNed39G9ncly26NMENDI6mRhgMjjt37Vu+le02+8QZzJEOXjgZG2ABHn+s1d9U6Za1Fo7wSsSCrEMpzEMBMcZ9e/FF0qDk8z6d1r3JtsUnaZCEb0MmPxAwZAMjIBo3rlxNXdQNZSwQSJttA+IB8PbnAOM07UaKw63Ea+xuoWUq1sLuVWMRtaGyFzg94FVD32QlRNxR2fDjGYIJ+snFEopfCyrbpyQy5o7ulchfEWH4Vgkeo5DfCiP8A1Vca1t3lQJDbUUHaeRIgzjM0TZ1iBApULuHh7SZOf8LsIIgFT5zQOoto3iz7wiGJ4HYGcyp/Kkm6BpFjZ6upUYDYHiuK7Of+47cn1pKpW6U/YSOxGfziuqt7I22M1ukMynDciobTFGz35qyKhgRyDVTeshGjcD+o+OIqYvfHI+C3NvGJiJmn6RhmeYxQujv+Dae5FTLqoJgelcUo1aKxyTaq0GsHcJz+45oY6h223GO4MWBbwklliQe4gMvPn8ama7Ntx3OfpQaAYB4k49cSY4nj6VrpLDHfYsbYIAMnkcY/b1/M0Vetzb3weYBH4SMwRyJ7fA+Rip96wdQNotiCxIzgjA+NEpq0Xwq1wjvkmfKSRmD/AL11wk0qOLxOjGc1Knft+QzfIyY+fwA7RzFO0vT91xkLC3Ftrm4xtJUSEDg/ebEDvUVvqJADsWjeFWNviPP3TnaJz2zHpQovZEFojjy4EDy+FLVluQvB6Hk2qq/+9vsHbmaBOBEes803Z4QCBO45nkcQR2IIOe9R2xEMp4mRAIzjg+lLqdU2NltrhYEgAnkCYHYZyfTNc2nXCPSlwVGr0puW3TGDIJxBmMk8CsstemX7CbiEJKsFMNBYGASOIMHHlWV13siVFy4XW3bEkSCcngSOPjXTF02mYyVpMtehai3f0wt3oItmRJIwZiIPYyPpWv8AZT2ktaM7IPuowBkqfMbjxzIrzb2X1lu3eAuyUZlB2xxMEg+gz8q9S6R0zQ37d1lXUf3YLESJwJAG2ZJEkAHtTfYldyX2t1+m1Spfs3VNxPA6nwsynjDQW2nyn7x8qw16+sOWIU+LbySCu2Cwj7rKWzPKnmIJ3S+saJmvFrNzYCBbAuSdvm5PJETjzPMTVr7Y2tLpdNbvW7Dlr4KozOwUAj8QBBMqZC4kTPEVGymXuMqby3rBtkCCSdwHcAAGPKZrIamwUYq3I/k+oIr1n2btaK/cFtdOwZ1BEXWjA8eJ4Bk+ZxHeM/r9XpRrrtq5ohtt7re1rjq+9ZhiytETwMiGqo2iZNMx/S+pNbcMpggyPL4H0IxW+sa7TXlF4203nmVDMCP8x8o5x2onXdN0C6A6yzoFYKwXxXHIBJAJYBwdoML5ncOBmh/ZLrOkNu1buaRCzNs3K7KGY8eEmFBkSZxt4zVMlGu6F/aHbFptPqbRu2WkdidpGVZT94fOfyrzr2q6Tb097fpX95YfxKCCHTM7Wn8Q7MOfqKtvbPVpY1hsDTraRRJYEs9wMAQQScAZhcd57QoOlS+tkalyGBl1SEGPCrDcd3riAfPMLMXaHh4ZQt1YOg3HafwkYA/7xwZH6CrS1eZDvEKjHMKrYPYFw0VW6hrW5vcg3AGjcF92W4g7FkRmOJ8x5TL1uyjtbdSh9RIzkEFckEEEH1qZtt2y40lRbWdUr3BKh1MSSFUgEwGUAKGIPY8zgg5IepdVdLgQKuVWHWCy+EzMbJBOO8yDTrF9B47TrOR4YaN3OIPaearusaje9lZmCABEQBtAAA7RRHLoTwrLjT9J1RuNqhbZRbIKzc3F923d38UkCSAOBFGWva64qhRbAIPO+4YjBkNc8ia0PVNStvp5JJglB4TnkfvWZ0ftrsi2m8ov3put6CCozByDFKVhErtbpHn3zoRuMyyHa0ndywAbnseKS/aQ/h2x2yfL8ue88Z8r7U+3Ny+htC3a2FdsbZmfME5iBzOT50Bb6BfABC3DGVOFK+UEkHnsRUWaPigHW6O26J4dvhO3MrIZpzG7ntyPXNVF3pxUGGBOQV3Q6wQZDDDj4E1qep6u8tkb7bPundKgFdpERtI29+PX55Z+sIGh5x5qCfnFUngh8kf2m6MeLGOPLHI5rqnXqlg5JUfWuqqJsm04yaqL5Jdgexb8qtbRIPBj1qt6na23CfPP7H+etRovAPgI0DeFhz+1TrQWiuww8v60YYmBxWWovUNUF2UC4PcH+elAaQBhnmYPyxU+neDk5nnn8qGujY7gHEyPmDOO3ajT5ZQcqBg0crg/A8fmDUK3YVl2jO3MZWN33fQzn4CiOlXQQQ2VbHwP8/ak1SlWiOPnP71r7Da6g76lraqVMQ0xtnJwYJ4kATxMCaIt5jkTny8j+9PuW0KJcLRkLt2zJBOGAzkRmP60usvjcR7tVwB4JgkY3ZZsmOJ78DtLakqQ3Fx5FW4QHxIAktHEcfH/AFpUZw1s2z94+7jEsSfDAYjMmPnXaa6Icf4hzPlyKB1SFrJKyGturiCPw4588z8qz0sSHJXEP6mWQmcOpKyIwQYYeHEg80J1LTLeTxMYBBkCSc5jvkt9fhWh62tm4UZFjfl0J3bZwT+HIIEgSMg0A+l27RBxkfLE4JjEA/Ac1qnkmsGcs+zJFg3w5LKCwUWnzE5DHHby9PKvVPZjpjadL21HQXkEm4w/wkEIAdwjdyRiORWN1XTLaq5Kkl4ncxOe2S2B860HT+gC+Wb3zbwiNsaHCj7sjdJAMRE9z61W6TE4pPJn9F7C3V1JtMP7i4CquHAyFJXJ4JIjj8Xetb7VdCOp0lvTqDv06rs45K7ZbaSCG2c9ppmn9lv7w3C1skbVKG3KqTBUeAqZlTgtH1p/WvZ83bR4facKouBpBlhLXvIkxGaq5EVEr/Zv2cv2b9u57rNtAobcpQyigttJzknxA8rxWG6itz7bqLl3b703HLLhlBYyeCQcfrVp1boOoDuV1N0MTJDO8HtMg+kZE4iqfpnR7kvvifCPE/PInuSB3+XE00xZXBbP16dCdHshGfeSCJ5kcg5GPzqt6Dtt3be7IDqwn8JDDOPp/tRGo6SQN262MkQWOBOCSF4AOT6YqXp3RCzgbk+9Ey3IIj8PBE/l3otIeWXftd7FavUapr6taK3AplrgX8IEQRgCIgTxQP8A6bRLlk3LgF0T71ANwI3NDhwYI27SQJOe1N1GpDSoaDP3YlW7wN0j4ifPOcW+i6O14H3bgATGI2k52x3ORnE+hxU22h0kwCx0nT2Dd93qC4ZBtX3ZG3dDbXLHIhckAETjIgi39P7wj3ybxAAYgEiRMFhyYM8z85rS2fZW8cbrflJAB+ZHPxjv5Urezd4H/p987uPlE0VIaaMZe9nFghGZTyB3+XftQ+m6ZclWZy4SCQZDZyQpzPxkVoNRIMPb4OQRBHqJ5j086g90Lg8LNu/wsZ+h5NJSa5G4p8A3tN7be8t27NlDb92TkxHwCgkHgd6yDXmLBix3effy5q861oN23am11EH/AD+pPc/SqH3JG4nBAwDIJnGP1rZNPJk01gM03WrgI2kAoZB7njnz4rfdA/tGLwly34hmRweO1eZWRHPNaH2Wtzd+Xw59aTigs3HW/aRfdK1sb2bdABwI5kxwK851Vm67lmVizGTitUejq9qzzjfHfmP6Va9N9kwVn3jA+hIjPeOKyi2kXLk85+wt/hNdXq2j9k7bIpNwyc8t3/8AlXVW5kUYxh/mP8+IqHVWfeiByOD/AFpxx/tTQx7SK5Iy28GmCsWVba2GGKNsagdwKbrNLuGeQMHz9DVaNUUIDz5A9x2g+Yjv6V0Y1ESXVq8F8R7Gc+lMuqSWMfH4n+D6VGt9WQqxJU8GP1/SptJqIMN8PiO1RHqUmFWXCwkDCqZ85H8+tEb94g/eX15oa3uVpBBUiIKgyPRuQ1S2lLQFABUdiBtA7mT90T3pstCr93MCO5/eKn6Tp7d9mVXErzmefQUF1LRC4CMMwHY+EyIkGPWKp7dgW5NsOjJJBzu8wrgY3HgMmJwR3rTTSl1Im3E2fUPZW4i7rUXF7wIYfAZmqdQx3CJEZx2OJ9M4qy9lfbJ7lxLLgm4zBFjEtMQy/hM9+POK0t/pum1WofTq7DUhWLFEYL4dsjeYDNLLlR5c0pwQoyZkrYZgApMCBBLMSBHPz7jyFWJLi2JUswIHG2fXPbzifhQus0d7SXWS74SkeIZjgwQPRgeBg8c0fpdS9/G+2vliZ7eE5msZOss6IJzajFL+b+XQF0LHUFbYRhcZS3u/xeHkED0Hbz9KN0PtAyA2527BIJOwncxMYP3JDCOJ7UJ17orkBrV3bcGZUxniD3/3qrdhKe/3K5DbtihgScmCxG2Sob4s0RNaabjKNpk6ylGe1ov7ntfdDSGE5HhWMHnkZ+FDr7StKsbtwPEEwpnxH7sICFgDBPM1UXr9oKSUduSCXCY7bgAZM+UdsUV0+9ZuI42L/dPkbnDDeACQCw3QyDHaefNWLbXIj6tX3RPIB4B3HxTHcNMz3Mzmq5ru9tgDqQd0lYHE4PcQRirK5qxa3Oii2CNsiZiQfOJkcxOap+l3Udijs9pQMQMc8YJPecj9qqOSZYDrzhFO4+GIMqT6VFpba2W327hVvCzCNwMEkbg0E5bieYo8WLRICXnBHO6dvMcgfHt2pupKLMNu9SsTz5ny7+tDVYBO8g+m09q8yZbcscQADMElZ7fp+dloupCzc3K5ZYAIEgEHPbIgk8Dzjk1T3tRgwwwBHhByMQRzPw9al0bbwMS0SQDMef8APUU0J0bhOq37y77FtCvG/wB7ImAeB3EifiKlXVawn/lpOf8AqNwO8jE/nWc6F1ptOWRveG2/bMo2RKq2BPBj41c3/atuF0jQZVSWYMZkjsQW5M5OKu/clJ8JEPWdFqrqk7FIXO1bjeL5EQSIxifrWWbW7WA2QT5854meM4+NadPaa9taNNuWQCCxaGUKMQsr2kcSe01R+0XUL+odWa0yhchAJ4B+7gHjtkVLVjuiJlW6PJhVbrkCg+8MQBBx3kZnEccgzUmkvzBRpMmD6eXH60e22+hHDcEH8x8KjgrkpdH0EMAbhTaw/uyog85B7YPaZE+tWvR+iCxdJDFlIGRGPlP7/Kq/Tu9kHTjeELh8CdpClfvc7c5HwPaKK1Fm4U3WWAfuOAfUqBB+PNaOZCiXSOqW7QJXG4QTDf8Aicjg1d6DXW9uGBIGYYYnzzjOKxGn1d5UJuqWcA4AUgwQRknyn6CjiTgMEEqDIIYfAlTG4H8PPeIqFwypRyjf6XWW1RRuGFA+8Ow+NdXm9zWAEj3f0Un9K6mTQMLc0nu/Surq4LyISB8qh1OmVhBEjse4+H0pK6qi2mNFNe0r2W3o0qTHzjuKL0+r94CIyMkeY8/Q8d6SurqeY2IPtuwWcsOSCc5PINS6W/BZlJG4BWgxIHAP+IfGurqmLtOy0ye7q1KqFG0qDuYT4jJMwZAxAgeU9zTUCXuRDKQZjuK6uq2NPIVobhstceB71jbKPzt935A/dbCgEdpEUPaVvetbb3iXAg2OrAzEwvIOwmOTPh+ddXVPJV0aKwjgHfcLM0HxSwUxB2zwCaqtdZFvMsSWKiAoWeSOQZzz611dQuaCXFjl1P8AdzOVyOZMkCCeMc8duau+r9E2i5uKuiXRZJiDuKb+PhOQfpXV1UorJO6kooy2v0BQFfvI2Np/Y/1qLpxVVAyexP4jPnXV1EWEsBuqti5bImSPzqttahrNxQm0QQYIJzzyDxE4rq6qSom7YX1PqUJ4bYLxjPy9JAjg+fyqyuWLLICI9eRPbBIMQY5HeurquOUS8Mjbo3O2MR3yJzghQP8Aam9G0jBgZe1uNxSQ2AVBbO0yVO0zHpiurqpxSTEpNtE+pRlLB8nwzJk+MFlz3wD9Ku/Z7rpnaxnbAI2gs3YHcTEgnOMwM80tdWUS5D9R1+zbuPuZQ5JDEWoLQPDJg8E55n0qEe19kH74I2//AK8ho89vHf6YNdXVTk0JRTMz7R6vT3CG0+WJ3O20o0z5cEH649ah0tzIK4aJ9CPWurqzbstKgjU2lvJI5H5EUOeooqIqqyuCQ5LblbtIHKnnzFdXU12BlTf63dR2U7cEjjyPx8ooV/aB93Mfp+ldXVoooztktv2oaMrJ7mY/LtXV1dRtQbmf/9k=">
            <a:extLst>
              <a:ext uri="{FF2B5EF4-FFF2-40B4-BE49-F238E27FC236}">
                <a16:creationId xmlns:a16="http://schemas.microsoft.com/office/drawing/2014/main" id="{B66E5351-5F9A-494C-B8CF-56B1E11EE9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3559" name="Picture 6" descr="http://www.stubchaer.com/VikingCruise/Akureyri/images/CIMG4086.jpg">
            <a:hlinkClick r:id="rId4"/>
            <a:extLst>
              <a:ext uri="{FF2B5EF4-FFF2-40B4-BE49-F238E27FC236}">
                <a16:creationId xmlns:a16="http://schemas.microsoft.com/office/drawing/2014/main" id="{9CF6A988-6B91-469A-9312-3ED90D87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785813"/>
            <a:ext cx="33575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vsebine 1">
            <a:extLst>
              <a:ext uri="{FF2B5EF4-FFF2-40B4-BE49-F238E27FC236}">
                <a16:creationId xmlns:a16="http://schemas.microsoft.com/office/drawing/2014/main" id="{600D331A-3493-457B-8B63-EBE64E9D4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Trije narodni parki</a:t>
            </a:r>
          </a:p>
          <a:p>
            <a:r>
              <a:rPr lang="sl-SI" altLang="sl-SI"/>
              <a:t>Urejena okoljska zakonodaja</a:t>
            </a:r>
          </a:p>
          <a:p>
            <a:r>
              <a:rPr lang="sl-SI" altLang="sl-SI"/>
              <a:t>2. najbolj ekološka država</a:t>
            </a:r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ECE38176-FE34-43EF-B119-4F88AD2E6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729937F9-2F58-4CAC-8320-23E141D8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Skrb za ohranitev narave</a:t>
            </a:r>
          </a:p>
        </p:txBody>
      </p:sp>
      <p:pic>
        <p:nvPicPr>
          <p:cNvPr id="24581" name="Picture 2" descr="http://www.nat.is/images2/snaefellsjokull_nordanv.gif">
            <a:hlinkClick r:id="rId2"/>
            <a:extLst>
              <a:ext uri="{FF2B5EF4-FFF2-40B4-BE49-F238E27FC236}">
                <a16:creationId xmlns:a16="http://schemas.microsoft.com/office/drawing/2014/main" id="{C753BAA6-C3A0-4BA9-93A5-C0D131EE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71625"/>
            <a:ext cx="35718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://0.tqn.com/d/cruises/1/0/C/R/6/Iceland-528.jpg">
            <a:hlinkClick r:id="rId4"/>
            <a:extLst>
              <a:ext uri="{FF2B5EF4-FFF2-40B4-BE49-F238E27FC236}">
                <a16:creationId xmlns:a16="http://schemas.microsoft.com/office/drawing/2014/main" id="{92A36C73-67FD-48A6-8E89-EF9B5CCC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71938"/>
            <a:ext cx="31432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http://media-cdn.tripadvisor.com/media/photo-s/01/a6/28/36/vatnajokull-glacier.jpg">
            <a:hlinkClick r:id="rId6"/>
            <a:extLst>
              <a:ext uri="{FF2B5EF4-FFF2-40B4-BE49-F238E27FC236}">
                <a16:creationId xmlns:a16="http://schemas.microsoft.com/office/drawing/2014/main" id="{817E53E1-295E-44DD-BE7F-F0D0D865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071938"/>
            <a:ext cx="3746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1926E8-84C3-447A-B1DA-DAEFA83E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Aktualni dogodki</a:t>
            </a:r>
          </a:p>
        </p:txBody>
      </p:sp>
      <p:sp>
        <p:nvSpPr>
          <p:cNvPr id="25603" name="Ograda besedila 2">
            <a:extLst>
              <a:ext uri="{FF2B5EF4-FFF2-40B4-BE49-F238E27FC236}">
                <a16:creationId xmlns:a16="http://schemas.microsoft.com/office/drawing/2014/main" id="{5A5761E6-0B5E-41B4-B3F9-E622E61D6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r>
              <a:rPr lang="sl-SI" altLang="sl-SI"/>
              <a:t>Od izbruhov vulkanov do finančnega zloma</a:t>
            </a: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F82289AD-EDF9-4F47-A925-CD5B82165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2003-2007 razvoj bančništva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2008-2009 sledi zlom bank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Masovni protesti in umik politikov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2009 – Obljuba odplačanega dolga VB, Nacionalizacija bank (Johanna </a:t>
            </a:r>
            <a:r>
              <a:rPr lang="sl-SI" dirty="0" err="1"/>
              <a:t>Sigurdadottir</a:t>
            </a:r>
            <a:r>
              <a:rPr lang="sl-SI" dirty="0"/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Od tedaj jim gre bolje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94BB092-E45F-4F44-B51F-B7F189724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03AF81D-5CCC-4A6E-99CE-BB3957E3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Finačni</a:t>
            </a:r>
            <a:r>
              <a:rPr lang="sl-SI" dirty="0"/>
              <a:t> zlom</a:t>
            </a:r>
          </a:p>
        </p:txBody>
      </p:sp>
      <p:pic>
        <p:nvPicPr>
          <p:cNvPr id="26629" name="Picture 2" descr="http://filipinobook.com/wp-content/uploads/2012/12/iceland_protest.jpg">
            <a:hlinkClick r:id="rId2"/>
            <a:extLst>
              <a:ext uri="{FF2B5EF4-FFF2-40B4-BE49-F238E27FC236}">
                <a16:creationId xmlns:a16="http://schemas.microsoft.com/office/drawing/2014/main" id="{832A3DBE-D46C-4F9D-896E-65D94A30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75"/>
            <a:ext cx="42672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http://i.telegraph.co.uk/multimedia/archive/01667/92351005_1667753c.jpg">
            <a:hlinkClick r:id="rId4"/>
            <a:extLst>
              <a:ext uri="{FF2B5EF4-FFF2-40B4-BE49-F238E27FC236}">
                <a16:creationId xmlns:a16="http://schemas.microsoft.com/office/drawing/2014/main" id="{9D11F0D0-7912-421D-9686-EE2E80D2D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929063"/>
            <a:ext cx="34290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vsebine 1">
            <a:extLst>
              <a:ext uri="{FF2B5EF4-FFF2-40B4-BE49-F238E27FC236}">
                <a16:creationId xmlns:a16="http://schemas.microsoft.com/office/drawing/2014/main" id="{983F820C-5F4C-4B3C-814B-810BF7312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Izbruh spomladi 2010</a:t>
            </a:r>
          </a:p>
          <a:p>
            <a:r>
              <a:rPr lang="sl-SI" altLang="sl-SI"/>
              <a:t>Oblak vulkanskega prahu seže 20 km </a:t>
            </a:r>
          </a:p>
          <a:p>
            <a:r>
              <a:rPr lang="sl-SI" altLang="sl-SI"/>
              <a:t>Ohromljen letalski potniški promet nad večino Evrope.</a:t>
            </a:r>
          </a:p>
        </p:txBody>
      </p:sp>
      <p:sp>
        <p:nvSpPr>
          <p:cNvPr id="27651" name="Ograda vsebine 2">
            <a:extLst>
              <a:ext uri="{FF2B5EF4-FFF2-40B4-BE49-F238E27FC236}">
                <a16:creationId xmlns:a16="http://schemas.microsoft.com/office/drawing/2014/main" id="{7F7510B2-9EBE-4DB1-91D9-157C23C97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D86EEE1-5B50-45EE-84FF-08555F1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Eyjafjallajokull</a:t>
            </a:r>
            <a:endParaRPr lang="sl-SI" dirty="0"/>
          </a:p>
        </p:txBody>
      </p:sp>
      <p:pic>
        <p:nvPicPr>
          <p:cNvPr id="27653" name="Picture 2" descr="http://static.guim.co.uk/sys-images/Politics/Pix/columnist_thumbnails/2010/4/17/1271519261818/Icelands-Eyjafjallajokull-001.jpg">
            <a:hlinkClick r:id="rId2"/>
            <a:extLst>
              <a:ext uri="{FF2B5EF4-FFF2-40B4-BE49-F238E27FC236}">
                <a16:creationId xmlns:a16="http://schemas.microsoft.com/office/drawing/2014/main" id="{312B7C4A-88CF-4880-82A2-BC853706B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0163"/>
            <a:ext cx="4000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http://t3.gstatic.com/images?q=tbn:ANd9GcQGUlPkFeWO2MxvQChZj-8rqygyTKROtphCiShC8-0meefB1gTfsg">
            <a:hlinkClick r:id="rId4"/>
            <a:extLst>
              <a:ext uri="{FF2B5EF4-FFF2-40B4-BE49-F238E27FC236}">
                <a16:creationId xmlns:a16="http://schemas.microsoft.com/office/drawing/2014/main" id="{FAA5428F-9742-4BB6-951E-66440949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5688"/>
            <a:ext cx="40005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1">
            <a:extLst>
              <a:ext uri="{FF2B5EF4-FFF2-40B4-BE49-F238E27FC236}">
                <a16:creationId xmlns:a16="http://schemas.microsoft.com/office/drawing/2014/main" id="{F963F95F-1E89-424D-A38B-A4123A44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Uradno ime: Island (Islandija)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Ureditev: Parlamentarna republika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Predsednik: Olafur Ragnar Grimsson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Predsednica vlade: Johanna Sigurdadottir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Velikost: 103,001 km</a:t>
            </a:r>
            <a:r>
              <a:rPr lang="sl-SI" altLang="sl-SI">
                <a:latin typeface="MingLiU" panose="02020509000000000000" pitchFamily="49" charset="-120"/>
                <a:ea typeface="MingLiU" panose="02020509000000000000" pitchFamily="49" charset="-120"/>
              </a:rPr>
              <a:t>²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Populacija: 320,000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Glavno mesto: Reykjavik</a:t>
            </a:r>
          </a:p>
          <a:p>
            <a:pPr>
              <a:buFont typeface="Wingdings 3" panose="05040102010807070707" pitchFamily="18" charset="2"/>
              <a:buNone/>
            </a:pP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AD5BAF3-11CC-4472-A20D-F60B73AB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Osnovni podatki</a:t>
            </a:r>
          </a:p>
        </p:txBody>
      </p:sp>
      <p:pic>
        <p:nvPicPr>
          <p:cNvPr id="10244" name="Picture 2" descr="File:Flag of Iceland.svg">
            <a:hlinkClick r:id="rId2"/>
            <a:extLst>
              <a:ext uri="{FF2B5EF4-FFF2-40B4-BE49-F238E27FC236}">
                <a16:creationId xmlns:a16="http://schemas.microsoft.com/office/drawing/2014/main" id="{496EE9B6-13BA-487D-9527-C79C530F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863975"/>
            <a:ext cx="335756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File:Coat of arms of Iceland.svg">
            <a:hlinkClick r:id="rId4"/>
            <a:extLst>
              <a:ext uri="{FF2B5EF4-FFF2-40B4-BE49-F238E27FC236}">
                <a16:creationId xmlns:a16="http://schemas.microsoft.com/office/drawing/2014/main" id="{C72B6AC8-559E-44CF-BD72-F63333DC6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42875"/>
            <a:ext cx="19288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vsebine 1">
            <a:extLst>
              <a:ext uri="{FF2B5EF4-FFF2-40B4-BE49-F238E27FC236}">
                <a16:creationId xmlns:a16="http://schemas.microsoft.com/office/drawing/2014/main" id="{EBA6AA41-1B32-4851-8CEA-7720AD6B1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-Evropa, Geografija za 2. in 3. letnik gimnazije; J. Senegačnik et. al.; Modrijan; Ljubljana 2008</a:t>
            </a:r>
          </a:p>
          <a:p>
            <a:pPr>
              <a:buFontTx/>
              <a:buChar char="-"/>
            </a:pPr>
            <a:r>
              <a:rPr lang="sl-SI" altLang="sl-SI"/>
              <a:t>National Geographic</a:t>
            </a:r>
          </a:p>
          <a:p>
            <a:pPr>
              <a:buFontTx/>
              <a:buChar char="-"/>
            </a:pPr>
            <a:r>
              <a:rPr lang="sl-SI" altLang="sl-SI">
                <a:hlinkClick r:id="rId2"/>
              </a:rPr>
              <a:t>http://en.wikipedia.org/wiki/Iceland</a:t>
            </a:r>
            <a:endParaRPr lang="sl-SI" altLang="sl-SI"/>
          </a:p>
          <a:p>
            <a:pPr>
              <a:buFontTx/>
              <a:buChar char="-"/>
            </a:pPr>
            <a:r>
              <a:rPr lang="sl-SI" altLang="sl-SI">
                <a:hlinkClick r:id="rId3"/>
              </a:rPr>
              <a:t>http://www.visiticeland.com/</a:t>
            </a:r>
            <a:endParaRPr lang="sl-SI" altLang="sl-SI"/>
          </a:p>
          <a:p>
            <a:pPr>
              <a:buFontTx/>
              <a:buChar char="-"/>
            </a:pPr>
            <a:r>
              <a:rPr lang="sl-SI" altLang="sl-SI">
                <a:hlinkClick r:id="rId4"/>
              </a:rPr>
              <a:t>http://www.bluelagoon.com/</a:t>
            </a:r>
            <a:endParaRPr lang="sl-SI" altLang="sl-SI"/>
          </a:p>
          <a:p>
            <a:pPr>
              <a:buFontTx/>
              <a:buChar char="-"/>
            </a:pP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97C3230-0893-44A8-8129-F124698E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</a:t>
            </a: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F50EF5-4730-42B8-88AC-A897BFD5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Konec</a:t>
            </a:r>
          </a:p>
        </p:txBody>
      </p:sp>
      <p:sp>
        <p:nvSpPr>
          <p:cNvPr id="29699" name="Ograda besedila 2">
            <a:extLst>
              <a:ext uri="{FF2B5EF4-FFF2-40B4-BE49-F238E27FC236}">
                <a16:creationId xmlns:a16="http://schemas.microsoft.com/office/drawing/2014/main" id="{6D8583A3-3DA2-4C85-B999-EF65D270C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r>
              <a:rPr lang="sl-SI" altLang="sl-SI"/>
              <a:t>                Hvala za pozornost! </a:t>
            </a:r>
          </a:p>
        </p:txBody>
      </p:sp>
      <p:pic>
        <p:nvPicPr>
          <p:cNvPr id="29700" name="Picture 2" descr="http://upload.wikimedia.org/wikipedia/commons/a/ab/Iceland_flag.jpg">
            <a:hlinkClick r:id="rId2"/>
            <a:extLst>
              <a:ext uri="{FF2B5EF4-FFF2-40B4-BE49-F238E27FC236}">
                <a16:creationId xmlns:a16="http://schemas.microsoft.com/office/drawing/2014/main" id="{F441224E-805B-459E-8F89-4A7B6E5DB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4789488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A42A1CB-7B25-4A14-A762-6BF0DD3B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err="1"/>
              <a:t>Lofs</a:t>
            </a:r>
            <a:r>
              <a:rPr lang="sl-SI" dirty="0" err="1">
                <a:latin typeface="Lucida Sans" pitchFamily="34" charset="0"/>
                <a:ea typeface="MingLiU"/>
              </a:rPr>
              <a:t>ö</a:t>
            </a:r>
            <a:r>
              <a:rPr lang="sl-SI" dirty="0" err="1"/>
              <a:t>ngur</a:t>
            </a:r>
            <a:r>
              <a:rPr lang="sl-SI" dirty="0"/>
              <a:t> 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>
                <a:hlinkClick r:id="rId3"/>
              </a:rPr>
              <a:t>http://www.youtube.com/watch?v=WPgln7NfwEk</a:t>
            </a: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7E706BB-6B7B-457E-A3E3-6A54A016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Himna</a:t>
            </a:r>
          </a:p>
        </p:txBody>
      </p:sp>
      <p:pic>
        <p:nvPicPr>
          <p:cNvPr id="5" name="National Anthem Iceland - Lofsöngur.mp4">
            <a:hlinkClick r:id="" action="ppaction://media"/>
            <a:extLst>
              <a:ext uri="{FF2B5EF4-FFF2-40B4-BE49-F238E27FC236}">
                <a16:creationId xmlns:a16="http://schemas.microsoft.com/office/drawing/2014/main" id="{8C8DCBE2-889D-48C8-8826-09934E410B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643063"/>
            <a:ext cx="426243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36CAE0F-E092-4AAB-AC47-8D4E429A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1">
            <a:extLst>
              <a:ext uri="{FF2B5EF4-FFF2-40B4-BE49-F238E27FC236}">
                <a16:creationId xmlns:a16="http://schemas.microsoft.com/office/drawing/2014/main" id="{DE4F196B-A972-48AF-B1EB-87BD52E91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Keltski menihi</a:t>
            </a:r>
          </a:p>
          <a:p>
            <a:r>
              <a:rPr lang="sl-SI" altLang="sl-SI"/>
              <a:t>Ingolfur Anarson (874)</a:t>
            </a:r>
          </a:p>
          <a:p>
            <a:r>
              <a:rPr lang="sl-SI" altLang="sl-SI"/>
              <a:t>Thingvellirski parlament (Althing – 930)</a:t>
            </a:r>
          </a:p>
          <a:p>
            <a:r>
              <a:rPr lang="sl-SI" altLang="sl-SI"/>
              <a:t>Islandsko združenje</a:t>
            </a:r>
          </a:p>
          <a:p>
            <a:r>
              <a:rPr lang="sl-SI" altLang="sl-SI"/>
              <a:t>Norveška (1262)</a:t>
            </a:r>
          </a:p>
          <a:p>
            <a:r>
              <a:rPr lang="sl-SI" altLang="sl-SI"/>
              <a:t>Danska (1380) – Kalmarska unija </a:t>
            </a:r>
          </a:p>
          <a:p>
            <a:r>
              <a:rPr lang="sl-SI" altLang="sl-SI"/>
              <a:t>Personalna unija (1918)</a:t>
            </a:r>
          </a:p>
          <a:p>
            <a:r>
              <a:rPr lang="sl-SI" altLang="sl-SI"/>
              <a:t>Samostojnost in republika (1944) - ZDA</a:t>
            </a:r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EC7AFEF-6A55-422E-AF18-01826EA6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Kratka zgodovina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1692AD-05F6-4715-BA52-259F8617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Naravnogeografske značilnosti</a:t>
            </a:r>
          </a:p>
        </p:txBody>
      </p:sp>
      <p:sp>
        <p:nvSpPr>
          <p:cNvPr id="14339" name="Ograda besedila 2">
            <a:extLst>
              <a:ext uri="{FF2B5EF4-FFF2-40B4-BE49-F238E27FC236}">
                <a16:creationId xmlns:a16="http://schemas.microsoft.com/office/drawing/2014/main" id="{729CAC40-0373-4C9C-A4F7-1EAB1957E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r>
              <a:rPr lang="sl-SI" altLang="sl-SI"/>
              <a:t>Zakaj je Islandija tako posebna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E74A4E29-ED60-4E22-A01E-FD82F421C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Najmlajše površje</a:t>
            </a:r>
          </a:p>
          <a:p>
            <a:r>
              <a:rPr lang="sl-SI" altLang="sl-SI"/>
              <a:t>Še vedno aktivna</a:t>
            </a:r>
          </a:p>
          <a:p>
            <a:r>
              <a:rPr lang="sl-SI" altLang="sl-SI"/>
              <a:t>Prelom med Evrazijsko in Severnoameriško ploščo </a:t>
            </a:r>
          </a:p>
          <a:p>
            <a:r>
              <a:rPr lang="sl-SI" altLang="sl-SI"/>
              <a:t>Vulkanske kamnine (bazalt)</a:t>
            </a:r>
          </a:p>
          <a:p>
            <a:endParaRPr lang="sl-SI" altLang="sl-SI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AAEDD598-4340-4F3C-8F23-9A9977BD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38454581-9F90-40CD-BDD7-4AF89B09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Geologija</a:t>
            </a:r>
          </a:p>
        </p:txBody>
      </p:sp>
      <p:pic>
        <p:nvPicPr>
          <p:cNvPr id="15365" name="Picture 2" descr="http://upload.wikimedia.org/wikipedia/commons/thumb/a/ab/Iceland_Mid-Atlantic_Ridge_Fig16.gif/300px-Iceland_Mid-Atlantic_Ridge_Fig16.gif">
            <a:hlinkClick r:id="rId2"/>
            <a:extLst>
              <a:ext uri="{FF2B5EF4-FFF2-40B4-BE49-F238E27FC236}">
                <a16:creationId xmlns:a16="http://schemas.microsoft.com/office/drawing/2014/main" id="{C62E4758-6EE3-4819-B8E5-DD5BD084B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214438"/>
            <a:ext cx="385762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1DD95537-ECC3-4461-96A5-2DB2C93D3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Med najbolj aktivnimi na svetu.</a:t>
            </a:r>
          </a:p>
          <a:p>
            <a:r>
              <a:rPr lang="sl-SI" altLang="sl-SI"/>
              <a:t>Vulkani: Katla, Laki, Hekla, Eldgja Eyjafjallaj</a:t>
            </a:r>
            <a:r>
              <a:rPr lang="sl-SI" altLang="sl-SI">
                <a:latin typeface="Lucida Sans" panose="020B0602030504020204" pitchFamily="34" charset="0"/>
                <a:ea typeface="MingLiU" panose="02020509000000000000" pitchFamily="49" charset="-120"/>
              </a:rPr>
              <a:t>ö</a:t>
            </a:r>
            <a:r>
              <a:rPr lang="sl-SI" altLang="sl-SI"/>
              <a:t>kull, Snaeffelsj</a:t>
            </a:r>
            <a:r>
              <a:rPr lang="sl-SI" altLang="sl-SI">
                <a:latin typeface="Lucida Sans" panose="020B0602030504020204" pitchFamily="34" charset="0"/>
                <a:ea typeface="MingLiU" panose="02020509000000000000" pitchFamily="49" charset="-120"/>
              </a:rPr>
              <a:t>ökull</a:t>
            </a:r>
          </a:p>
          <a:p>
            <a:r>
              <a:rPr lang="sl-SI" altLang="sl-SI">
                <a:latin typeface="Lucida Sans" panose="020B0602030504020204" pitchFamily="34" charset="0"/>
                <a:ea typeface="MingLiU" panose="02020509000000000000" pitchFamily="49" charset="-120"/>
              </a:rPr>
              <a:t>Gejzirji: Strokkur, Geysir</a:t>
            </a:r>
            <a:endParaRPr lang="sl-SI" altLang="sl-SI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2F78C25F-ED20-446B-9047-B1168D2DD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496D571-2E9A-43AB-B58F-C69C9876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Vulkanizem</a:t>
            </a:r>
          </a:p>
        </p:txBody>
      </p:sp>
      <p:pic>
        <p:nvPicPr>
          <p:cNvPr id="16389" name="Picture 4" descr="http://onebigphoto.com/uploads/2012/04/erupting-volcano-with-northern-light-iceland.jpg">
            <a:hlinkClick r:id="rId2"/>
            <a:extLst>
              <a:ext uri="{FF2B5EF4-FFF2-40B4-BE49-F238E27FC236}">
                <a16:creationId xmlns:a16="http://schemas.microsoft.com/office/drawing/2014/main" id="{A5677B3B-972F-480C-969A-79B5E430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785813"/>
            <a:ext cx="38576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t0.gstatic.com/images?q=tbn:ANd9GcQMKneP_f0K5K7FR4zkwUHkvJiuNAwSieuHOUBhgqWfTnyvP__yfQ">
            <a:hlinkClick r:id="rId4"/>
            <a:extLst>
              <a:ext uri="{FF2B5EF4-FFF2-40B4-BE49-F238E27FC236}">
                <a16:creationId xmlns:a16="http://schemas.microsoft.com/office/drawing/2014/main" id="{A6CF0343-750E-4B50-96BD-C68780F0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00438"/>
            <a:ext cx="3857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1">
            <a:extLst>
              <a:ext uri="{FF2B5EF4-FFF2-40B4-BE49-F238E27FC236}">
                <a16:creationId xmlns:a16="http://schemas.microsoft.com/office/drawing/2014/main" id="{EFAB2013-AE30-4BF2-A3D7-6ABC7D6CF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Površje prepredajo reke (npr. Thjorsa).</a:t>
            </a:r>
          </a:p>
          <a:p>
            <a:r>
              <a:rPr lang="sl-SI" altLang="sl-SI"/>
              <a:t>Obala je ledeniško preoblikovana (fjordi, sanderji)</a:t>
            </a:r>
          </a:p>
          <a:p>
            <a:r>
              <a:rPr lang="sl-SI" altLang="sl-SI"/>
              <a:t>Ledeniki (Vatnaj</a:t>
            </a:r>
            <a:r>
              <a:rPr lang="sl-SI" altLang="sl-SI">
                <a:latin typeface="Lucida Sans" panose="020B0602030504020204" pitchFamily="34" charset="0"/>
                <a:ea typeface="MingLiU" panose="02020509000000000000" pitchFamily="49" charset="-120"/>
              </a:rPr>
              <a:t>ökull – najvišji vrh </a:t>
            </a:r>
            <a:r>
              <a:rPr lang="sl-SI" altLang="sl-SI"/>
              <a:t>Hvannadalshnúkur (2.119 m))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FA1FBD2A-0D3A-4500-AA83-6BE022DA4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612D9118-2238-49CB-9BDE-3634B20D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Voda in led</a:t>
            </a:r>
          </a:p>
        </p:txBody>
      </p:sp>
      <p:pic>
        <p:nvPicPr>
          <p:cNvPr id="17413" name="Picture 2" descr="http://www.naturephoto-cz.com/photos/mraz/vatnajokull-glacier-08a773.jpg">
            <a:hlinkClick r:id="rId2"/>
            <a:extLst>
              <a:ext uri="{FF2B5EF4-FFF2-40B4-BE49-F238E27FC236}">
                <a16:creationId xmlns:a16="http://schemas.microsoft.com/office/drawing/2014/main" id="{1B4F9BDB-4DA3-4F34-A07B-78327215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71563"/>
            <a:ext cx="43942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www.savingiceland.org/wp-content/gallery/thjorsa/the-waterfall-haifoss-in-the-thjorsa-valley.jpg">
            <a:hlinkClick r:id="rId4"/>
            <a:extLst>
              <a:ext uri="{FF2B5EF4-FFF2-40B4-BE49-F238E27FC236}">
                <a16:creationId xmlns:a16="http://schemas.microsoft.com/office/drawing/2014/main" id="{6E32B9C6-A408-446F-AB3F-472944884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1875"/>
            <a:ext cx="435768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redinsk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edinsk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Sredinsk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Sredinsk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Sredinsk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411</Words>
  <Application>Microsoft Office PowerPoint</Application>
  <PresentationFormat>On-screen Show (4:3)</PresentationFormat>
  <Paragraphs>98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MingLiU</vt:lpstr>
      <vt:lpstr>Lucida Sans</vt:lpstr>
      <vt:lpstr>Lucida Sans Unicode</vt:lpstr>
      <vt:lpstr>Verdana</vt:lpstr>
      <vt:lpstr>Wingdings 2</vt:lpstr>
      <vt:lpstr>Wingdings 3</vt:lpstr>
      <vt:lpstr>Stekanje</vt:lpstr>
      <vt:lpstr>Islandija</vt:lpstr>
      <vt:lpstr>Osnovni podatki</vt:lpstr>
      <vt:lpstr>Himna</vt:lpstr>
      <vt:lpstr>PowerPoint Presentation</vt:lpstr>
      <vt:lpstr>Kratka zgodovina</vt:lpstr>
      <vt:lpstr>Naravnogeografske značilnosti</vt:lpstr>
      <vt:lpstr>Geologija</vt:lpstr>
      <vt:lpstr>Vulkanizem</vt:lpstr>
      <vt:lpstr>Voda in led</vt:lpstr>
      <vt:lpstr>Podnebje in vegetacija</vt:lpstr>
      <vt:lpstr>V sodelovanju z naravo</vt:lpstr>
      <vt:lpstr>Geotermalna in hidroenergija </vt:lpstr>
      <vt:lpstr>Druge posledice vulkanizma</vt:lpstr>
      <vt:lpstr>Kmetijstvo in ribištvo</vt:lpstr>
      <vt:lpstr>Gospodarstvo</vt:lpstr>
      <vt:lpstr>Skrb za ohranitev narave</vt:lpstr>
      <vt:lpstr>Aktualni dogodki</vt:lpstr>
      <vt:lpstr>Finačni zlom</vt:lpstr>
      <vt:lpstr>Eyjafjallajokull</vt:lpstr>
      <vt:lpstr>Viri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2019-05-31T08:39:55Z</dcterms:created>
  <dcterms:modified xsi:type="dcterms:W3CDTF">2019-05-31T08:39:55Z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