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7" r:id="rId13"/>
    <p:sldId id="269" r:id="rId14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16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7">
            <a:extLst>
              <a:ext uri="{FF2B5EF4-FFF2-40B4-BE49-F238E27FC236}">
                <a16:creationId xmlns:a16="http://schemas.microsoft.com/office/drawing/2014/main" id="{C3EDCBD4-7EBE-4552-B87B-E025D5CD0D69}"/>
              </a:ext>
            </a:extLst>
          </p:cNvPr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aven povezovalnik 9">
            <a:extLst>
              <a:ext uri="{FF2B5EF4-FFF2-40B4-BE49-F238E27FC236}">
                <a16:creationId xmlns:a16="http://schemas.microsoft.com/office/drawing/2014/main" id="{B26A8C13-26CB-4C07-9BDB-94548B76BDB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Naslov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25" name="Podnaslov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6" name="Ograda datuma 30">
            <a:extLst>
              <a:ext uri="{FF2B5EF4-FFF2-40B4-BE49-F238E27FC236}">
                <a16:creationId xmlns:a16="http://schemas.microsoft.com/office/drawing/2014/main" id="{525FC408-27D8-4F31-8681-5D17A33E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39D41D6-CCFC-4B20-97F4-B612F05CFB2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7" name="Ograda noge 17">
            <a:extLst>
              <a:ext uri="{FF2B5EF4-FFF2-40B4-BE49-F238E27FC236}">
                <a16:creationId xmlns:a16="http://schemas.microsoft.com/office/drawing/2014/main" id="{5716D749-A55A-4888-8F51-BE766ADA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8" name="Ograda številke diapozitiva 28">
            <a:extLst>
              <a:ext uri="{FF2B5EF4-FFF2-40B4-BE49-F238E27FC236}">
                <a16:creationId xmlns:a16="http://schemas.microsoft.com/office/drawing/2014/main" id="{4D029A87-ACC8-47F3-BDE7-0CC8B0025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8A639A-A9F1-4ED4-AE74-EE91F5CED30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92301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26">
            <a:extLst>
              <a:ext uri="{FF2B5EF4-FFF2-40B4-BE49-F238E27FC236}">
                <a16:creationId xmlns:a16="http://schemas.microsoft.com/office/drawing/2014/main" id="{A47272C1-98F2-441F-AED2-A7B644E5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88847-2D2F-4731-9AE4-6178C0317927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3">
            <a:extLst>
              <a:ext uri="{FF2B5EF4-FFF2-40B4-BE49-F238E27FC236}">
                <a16:creationId xmlns:a16="http://schemas.microsoft.com/office/drawing/2014/main" id="{DE925395-15DE-4F7B-9A01-5981B5AC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5">
            <a:extLst>
              <a:ext uri="{FF2B5EF4-FFF2-40B4-BE49-F238E27FC236}">
                <a16:creationId xmlns:a16="http://schemas.microsoft.com/office/drawing/2014/main" id="{BC98A475-CDF6-496F-A6DF-2090E485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75165-4E7B-4C4B-A901-489A3C5E7A0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0155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A50AEF46-47DA-4B05-9392-18D9D0C5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25D193-6463-45AB-A79F-1FE138574B3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FB0F69E0-C4F4-4E3C-8A8C-160391B8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70480CA-FDFD-4068-85C6-D96A0B36A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2DF01B71-AF86-49D4-A39E-3D7486FB960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4487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26">
            <a:extLst>
              <a:ext uri="{FF2B5EF4-FFF2-40B4-BE49-F238E27FC236}">
                <a16:creationId xmlns:a16="http://schemas.microsoft.com/office/drawing/2014/main" id="{FCFEC594-EC37-47A9-B8D5-E9E83906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F8F23-A18C-4555-A176-FEAB54FDFD2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3">
            <a:extLst>
              <a:ext uri="{FF2B5EF4-FFF2-40B4-BE49-F238E27FC236}">
                <a16:creationId xmlns:a16="http://schemas.microsoft.com/office/drawing/2014/main" id="{B96C95EF-054F-4B47-9620-CB40E2B4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5">
            <a:extLst>
              <a:ext uri="{FF2B5EF4-FFF2-40B4-BE49-F238E27FC236}">
                <a16:creationId xmlns:a16="http://schemas.microsoft.com/office/drawing/2014/main" id="{21B33A47-FAC5-4763-A282-73451659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2D0A0-D5E4-4BED-9312-54D23DC30EE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5151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A969D87-918A-432B-824E-531FEB745B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A36EA14-9666-439A-A827-03A47BF39585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8C00E64-E57F-4AE1-AD93-2E719566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FE0D41AD-1D3A-4732-A906-DC8973C5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CEC68569-5496-42B3-A889-7C0E10F700C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7904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26">
            <a:extLst>
              <a:ext uri="{FF2B5EF4-FFF2-40B4-BE49-F238E27FC236}">
                <a16:creationId xmlns:a16="http://schemas.microsoft.com/office/drawing/2014/main" id="{6B179AD4-3E82-4C08-A85B-141364B97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03DF2-0DBF-46C0-9220-E63B300B1C6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3">
            <a:extLst>
              <a:ext uri="{FF2B5EF4-FFF2-40B4-BE49-F238E27FC236}">
                <a16:creationId xmlns:a16="http://schemas.microsoft.com/office/drawing/2014/main" id="{BE17467E-EB42-42F7-8E6C-29888BA3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5">
            <a:extLst>
              <a:ext uri="{FF2B5EF4-FFF2-40B4-BE49-F238E27FC236}">
                <a16:creationId xmlns:a16="http://schemas.microsoft.com/office/drawing/2014/main" id="{363EA98F-9B05-442A-A52F-8E2590323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7DF7B-2C1C-40E8-A949-4749BEB480F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530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grada datuma 26">
            <a:extLst>
              <a:ext uri="{FF2B5EF4-FFF2-40B4-BE49-F238E27FC236}">
                <a16:creationId xmlns:a16="http://schemas.microsoft.com/office/drawing/2014/main" id="{4EBEA1D6-86BE-45CD-985C-D28D20AE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FFDAD-E484-41E0-8E4E-53DC03F1CB1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3">
            <a:extLst>
              <a:ext uri="{FF2B5EF4-FFF2-40B4-BE49-F238E27FC236}">
                <a16:creationId xmlns:a16="http://schemas.microsoft.com/office/drawing/2014/main" id="{D4941BE3-4A2E-44C5-91EB-1B5225A8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15">
            <a:extLst>
              <a:ext uri="{FF2B5EF4-FFF2-40B4-BE49-F238E27FC236}">
                <a16:creationId xmlns:a16="http://schemas.microsoft.com/office/drawing/2014/main" id="{7A928A72-31A9-42A2-9699-5AD11E35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8239E-6523-48BE-B841-47D6CD47021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387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datuma 26">
            <a:extLst>
              <a:ext uri="{FF2B5EF4-FFF2-40B4-BE49-F238E27FC236}">
                <a16:creationId xmlns:a16="http://schemas.microsoft.com/office/drawing/2014/main" id="{4FA96E81-EB89-4CAC-9E80-4E648A6A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6B47-E54E-42A0-878C-8E07EB6925D6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3">
            <a:extLst>
              <a:ext uri="{FF2B5EF4-FFF2-40B4-BE49-F238E27FC236}">
                <a16:creationId xmlns:a16="http://schemas.microsoft.com/office/drawing/2014/main" id="{9089E185-381B-4C06-B40A-3D5873028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15">
            <a:extLst>
              <a:ext uri="{FF2B5EF4-FFF2-40B4-BE49-F238E27FC236}">
                <a16:creationId xmlns:a16="http://schemas.microsoft.com/office/drawing/2014/main" id="{E73CC654-D515-44F7-B5B3-6CB10EA40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8EE8C-BA39-4E4E-BE88-30FC02DDFD4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5821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26">
            <a:extLst>
              <a:ext uri="{FF2B5EF4-FFF2-40B4-BE49-F238E27FC236}">
                <a16:creationId xmlns:a16="http://schemas.microsoft.com/office/drawing/2014/main" id="{C79D0C87-9B40-4616-B7EA-BD898EB7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B886F-0D95-4094-BF37-6E11FE9B14B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3">
            <a:extLst>
              <a:ext uri="{FF2B5EF4-FFF2-40B4-BE49-F238E27FC236}">
                <a16:creationId xmlns:a16="http://schemas.microsoft.com/office/drawing/2014/main" id="{16B446B8-F541-4C5D-8DA5-0A3D93F1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15">
            <a:extLst>
              <a:ext uri="{FF2B5EF4-FFF2-40B4-BE49-F238E27FC236}">
                <a16:creationId xmlns:a16="http://schemas.microsoft.com/office/drawing/2014/main" id="{7EE66DF2-BC96-402B-AB3C-538FDE06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F536D-8E42-46FC-A4A5-A521802B70B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2173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26">
            <a:extLst>
              <a:ext uri="{FF2B5EF4-FFF2-40B4-BE49-F238E27FC236}">
                <a16:creationId xmlns:a16="http://schemas.microsoft.com/office/drawing/2014/main" id="{B5FA52B1-D552-4809-B594-E671ED163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F736-0F7D-4DCD-B467-9FAB571C21C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3">
            <a:extLst>
              <a:ext uri="{FF2B5EF4-FFF2-40B4-BE49-F238E27FC236}">
                <a16:creationId xmlns:a16="http://schemas.microsoft.com/office/drawing/2014/main" id="{D758DDCD-9F3F-4E34-826E-361C30FA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5">
            <a:extLst>
              <a:ext uri="{FF2B5EF4-FFF2-40B4-BE49-F238E27FC236}">
                <a16:creationId xmlns:a16="http://schemas.microsoft.com/office/drawing/2014/main" id="{03AA1D58-5C92-4260-BE85-4719D851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6D7A2-7067-499E-9D77-616990C4EC5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5087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7">
            <a:extLst>
              <a:ext uri="{FF2B5EF4-FFF2-40B4-BE49-F238E27FC236}">
                <a16:creationId xmlns:a16="http://schemas.microsoft.com/office/drawing/2014/main" id="{CA61C5D4-82B5-4BCC-A588-849FD0BCD75D}"/>
              </a:ext>
            </a:extLst>
          </p:cNvPr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avokotnik 9">
            <a:extLst>
              <a:ext uri="{FF2B5EF4-FFF2-40B4-BE49-F238E27FC236}">
                <a16:creationId xmlns:a16="http://schemas.microsoft.com/office/drawing/2014/main" id="{262A6F58-8220-4E5A-AA7C-87C884F92560}"/>
              </a:ext>
            </a:extLst>
          </p:cNvPr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Ograda slik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7" name="Ograda datuma 4">
            <a:extLst>
              <a:ext uri="{FF2B5EF4-FFF2-40B4-BE49-F238E27FC236}">
                <a16:creationId xmlns:a16="http://schemas.microsoft.com/office/drawing/2014/main" id="{FCB158F6-8C69-4769-A0B9-0592EEAD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81415A-3EC1-43B2-8141-2BACF745B51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5">
            <a:extLst>
              <a:ext uri="{FF2B5EF4-FFF2-40B4-BE49-F238E27FC236}">
                <a16:creationId xmlns:a16="http://schemas.microsoft.com/office/drawing/2014/main" id="{FD9FC1C3-FA7E-4A5B-BA9E-7996C5CD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6">
            <a:extLst>
              <a:ext uri="{FF2B5EF4-FFF2-40B4-BE49-F238E27FC236}">
                <a16:creationId xmlns:a16="http://schemas.microsoft.com/office/drawing/2014/main" id="{1C756AD5-5EE2-404E-BBDA-6DC207DF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D685C-57BF-4295-9199-8A4ACAF845E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76538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E5123F3D-9A65-4CF9-AFF9-C3409E85C79B}"/>
              </a:ext>
            </a:extLst>
          </p:cNvPr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grada naslova 2">
            <a:extLst>
              <a:ext uri="{FF2B5EF4-FFF2-40B4-BE49-F238E27FC236}">
                <a16:creationId xmlns:a16="http://schemas.microsoft.com/office/drawing/2014/main" id="{A21C5E7C-747E-4A5F-AC57-1FE17D3F5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030" name="Ograda besedila 30">
            <a:extLst>
              <a:ext uri="{FF2B5EF4-FFF2-40B4-BE49-F238E27FC236}">
                <a16:creationId xmlns:a16="http://schemas.microsoft.com/office/drawing/2014/main" id="{BEEEB2D0-A010-4476-986A-C2140F11E0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27" name="Ograda datuma 26">
            <a:extLst>
              <a:ext uri="{FF2B5EF4-FFF2-40B4-BE49-F238E27FC236}">
                <a16:creationId xmlns:a16="http://schemas.microsoft.com/office/drawing/2014/main" id="{3805D8DF-7FE3-4381-8248-26FEF0E29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360A30-6E6A-4834-B32E-BCF3ADF9B3C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3">
            <a:extLst>
              <a:ext uri="{FF2B5EF4-FFF2-40B4-BE49-F238E27FC236}">
                <a16:creationId xmlns:a16="http://schemas.microsoft.com/office/drawing/2014/main" id="{941FD0A2-9DA2-4FBD-8909-CF919D89A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16" name="Ograda številke diapozitiva 15">
            <a:extLst>
              <a:ext uri="{FF2B5EF4-FFF2-40B4-BE49-F238E27FC236}">
                <a16:creationId xmlns:a16="http://schemas.microsoft.com/office/drawing/2014/main" id="{09B6ED33-D104-4CCA-B903-D9DFA8FE7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F1E6C8B-8CC5-4005-9A52-EFD16257A719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99" r:id="rId2"/>
    <p:sldLayoutId id="2147483807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8" r:id="rId9"/>
    <p:sldLayoutId id="2147483805" r:id="rId10"/>
    <p:sldLayoutId id="21474838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6BB76D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6BB76D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6BB76D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B757CD-C6CC-41AF-9D3F-66E89689E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6600" dirty="0">
                <a:latin typeface="Georgia" panose="02040502050405020303" pitchFamily="18" charset="0"/>
              </a:rPr>
              <a:t>ISLANDIJA</a:t>
            </a:r>
          </a:p>
        </p:txBody>
      </p:sp>
      <p:sp>
        <p:nvSpPr>
          <p:cNvPr id="6147" name="Podnaslov 2">
            <a:extLst>
              <a:ext uri="{FF2B5EF4-FFF2-40B4-BE49-F238E27FC236}">
                <a16:creationId xmlns:a16="http://schemas.microsoft.com/office/drawing/2014/main" id="{4EB6B3D6-89C0-401E-8014-4BAF544C8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50" y="6092825"/>
            <a:ext cx="6400800" cy="1752600"/>
          </a:xfrm>
        </p:spPr>
        <p:txBody>
          <a:bodyPr/>
          <a:lstStyle/>
          <a:p>
            <a:pPr eaLnBrk="1" hangingPunct="1"/>
            <a:r>
              <a:rPr lang="sl-SI" altLang="sl-SI"/>
              <a:t> </a:t>
            </a:r>
            <a:endParaRPr lang="sl-SI" altLang="sl-SI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677E6638-3001-4619-92A8-88052981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773238"/>
            <a:ext cx="60483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35C239-429A-4DDA-A22E-13EEE00C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/>
              <a:t>Geysir</a:t>
            </a:r>
            <a:r>
              <a:rPr lang="sl-SI" dirty="0"/>
              <a:t> </a:t>
            </a:r>
          </a:p>
        </p:txBody>
      </p:sp>
      <p:sp>
        <p:nvSpPr>
          <p:cNvPr id="15363" name="Ograda vsebine 2">
            <a:extLst>
              <a:ext uri="{FF2B5EF4-FFF2-40B4-BE49-F238E27FC236}">
                <a16:creationId xmlns:a16="http://schemas.microsoft.com/office/drawing/2014/main" id="{CA19544D-BFF1-4BFB-BF76-071B8F185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Termalni izvir</a:t>
            </a:r>
          </a:p>
          <a:p>
            <a:pPr eaLnBrk="1" hangingPunct="1"/>
            <a:r>
              <a:rPr lang="sl-SI" altLang="sl-SI"/>
              <a:t>Pomeni brizg</a:t>
            </a:r>
          </a:p>
          <a:p>
            <a:pPr eaLnBrk="1" hangingPunct="1"/>
            <a:r>
              <a:rPr lang="sl-SI" altLang="sl-SI"/>
              <a:t>Prvič omenjen leta 1294</a:t>
            </a:r>
          </a:p>
          <a:p>
            <a:pPr eaLnBrk="1" hangingPunct="1"/>
            <a:r>
              <a:rPr lang="sl-SI" altLang="sl-SI"/>
              <a:t>Bruhal do 80 m visoko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145482D6-C393-4A0F-9A4D-DFE7FF6C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4030662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>
            <a:extLst>
              <a:ext uri="{FF2B5EF4-FFF2-40B4-BE49-F238E27FC236}">
                <a16:creationId xmlns:a16="http://schemas.microsoft.com/office/drawing/2014/main" id="{B540F3F1-7F56-4254-90D8-CDFFE80A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06850"/>
            <a:ext cx="396081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A7E18C-FA12-425A-ABFC-20AB04F6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6C738FA9-4E79-479E-80AF-5FA93F333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7024E38C-2399-49BC-8AAC-B2612F18D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412875"/>
            <a:ext cx="90725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709139-E676-4C6E-87E3-1225DE07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/>
              <a:t>Gullfoss</a:t>
            </a:r>
            <a:endParaRPr lang="sl-SI" dirty="0"/>
          </a:p>
        </p:txBody>
      </p:sp>
      <p:sp>
        <p:nvSpPr>
          <p:cNvPr id="17411" name="Ograda vsebine 2">
            <a:extLst>
              <a:ext uri="{FF2B5EF4-FFF2-40B4-BE49-F238E27FC236}">
                <a16:creationId xmlns:a16="http://schemas.microsoft.com/office/drawing/2014/main" id="{C5266332-AC6B-46B4-BBB7-0A1EF62B9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Zlati slap v kanjonu reke Hvita</a:t>
            </a:r>
          </a:p>
          <a:p>
            <a:pPr eaLnBrk="1" hangingPunct="1"/>
            <a:r>
              <a:rPr lang="sl-SI" altLang="sl-SI"/>
              <a:t>Je dolgo tristopenjsko slapišče</a:t>
            </a:r>
          </a:p>
          <a:p>
            <a:pPr eaLnBrk="1" hangingPunct="1"/>
            <a:r>
              <a:rPr lang="sl-SI" altLang="sl-SI"/>
              <a:t>Najprej dvostopenjsko, nato pade slap 32 m globoko, kot da izgine v zemljo</a:t>
            </a:r>
          </a:p>
          <a:p>
            <a:pPr eaLnBrk="1" hangingPunct="1"/>
            <a:r>
              <a:rPr lang="sl-SI" altLang="sl-SI"/>
              <a:t>Je zaščiten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5F0FD764-9E89-42E9-960A-20CAC61B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89363"/>
            <a:ext cx="46085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F506F1-49BD-4685-91ED-3FF3938D7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8435" name="Ograda vsebine 2">
            <a:extLst>
              <a:ext uri="{FF2B5EF4-FFF2-40B4-BE49-F238E27FC236}">
                <a16:creationId xmlns:a16="http://schemas.microsoft.com/office/drawing/2014/main" id="{64E7525A-6E46-440D-913F-75A0ADE4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84CE86-F603-4A7E-BBD8-3EF37DC50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4025"/>
            <a:ext cx="49688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920820B7-E4ED-445F-8327-755581178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9885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>
            <a:extLst>
              <a:ext uri="{FF2B5EF4-FFF2-40B4-BE49-F238E27FC236}">
                <a16:creationId xmlns:a16="http://schemas.microsoft.com/office/drawing/2014/main" id="{CC57BA6C-3B8C-4F12-8D07-5E3A1164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54463"/>
            <a:ext cx="3986212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>
            <a:extLst>
              <a:ext uri="{FF2B5EF4-FFF2-40B4-BE49-F238E27FC236}">
                <a16:creationId xmlns:a16="http://schemas.microsoft.com/office/drawing/2014/main" id="{57978E63-4CAB-46F9-8081-D60775EF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2000"/>
            <a:ext cx="34417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43C049-4B31-414F-B0D5-AA7B265B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Osnovni podatki</a:t>
            </a:r>
          </a:p>
        </p:txBody>
      </p:sp>
      <p:sp>
        <p:nvSpPr>
          <p:cNvPr id="7171" name="Ograda vsebine 2">
            <a:extLst>
              <a:ext uri="{FF2B5EF4-FFF2-40B4-BE49-F238E27FC236}">
                <a16:creationId xmlns:a16="http://schemas.microsoft.com/office/drawing/2014/main" id="{7B726B42-87D2-47A6-8622-B2C923B70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Republika</a:t>
            </a:r>
          </a:p>
          <a:p>
            <a:pPr eaLnBrk="1" hangingPunct="1"/>
            <a:r>
              <a:rPr lang="sl-SI" altLang="sl-SI"/>
              <a:t>Reykjavik</a:t>
            </a:r>
          </a:p>
          <a:p>
            <a:pPr eaLnBrk="1" hangingPunct="1"/>
            <a:r>
              <a:rPr lang="sl-SI" altLang="sl-SI"/>
              <a:t>103.000 km²</a:t>
            </a:r>
          </a:p>
          <a:p>
            <a:pPr eaLnBrk="1" hangingPunct="1"/>
            <a:r>
              <a:rPr lang="sl-SI" altLang="sl-SI"/>
              <a:t>Islandščina</a:t>
            </a:r>
          </a:p>
          <a:p>
            <a:pPr eaLnBrk="1" hangingPunct="1"/>
            <a:r>
              <a:rPr lang="sl-SI" altLang="sl-SI"/>
              <a:t>300.000 prebivalcev</a:t>
            </a:r>
          </a:p>
          <a:p>
            <a:pPr eaLnBrk="1" hangingPunct="1"/>
            <a:r>
              <a:rPr lang="sl-SI" altLang="sl-SI"/>
              <a:t>Islandska krona</a:t>
            </a:r>
          </a:p>
          <a:p>
            <a:pPr eaLnBrk="1" hangingPunct="1"/>
            <a:endParaRPr lang="sl-SI" altLang="sl-SI"/>
          </a:p>
          <a:p>
            <a:pPr eaLnBrk="1" hangingPunct="1"/>
            <a:endParaRPr lang="sl-SI" altLang="sl-SI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8C871437-7493-4A3E-89D0-046F90C0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28775"/>
            <a:ext cx="40386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DE928E40-EDD4-4396-91D1-598AE408B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292600"/>
            <a:ext cx="325278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9E8B20-5D00-46D1-8AA7-9CC47B04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Zgodovina</a:t>
            </a:r>
          </a:p>
        </p:txBody>
      </p:sp>
      <p:sp>
        <p:nvSpPr>
          <p:cNvPr id="8195" name="Ograda vsebine 2">
            <a:extLst>
              <a:ext uri="{FF2B5EF4-FFF2-40B4-BE49-F238E27FC236}">
                <a16:creationId xmlns:a16="http://schemas.microsoft.com/office/drawing/2014/main" id="{EFBBB702-38E7-4C6B-A36A-EE0B8AF7E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Keltski menihi</a:t>
            </a:r>
          </a:p>
          <a:p>
            <a:pPr eaLnBrk="1" hangingPunct="1"/>
            <a:r>
              <a:rPr lang="sl-SI" altLang="sl-SI"/>
              <a:t>870 in 874 naseljevanje Vikingov in Keltov</a:t>
            </a:r>
          </a:p>
          <a:p>
            <a:pPr eaLnBrk="1" hangingPunct="1"/>
            <a:r>
              <a:rPr lang="sl-SI" altLang="sl-SI"/>
              <a:t>Prva naselbina - Megleni zaliv</a:t>
            </a:r>
          </a:p>
          <a:p>
            <a:pPr eaLnBrk="1" hangingPunct="1"/>
            <a:r>
              <a:rPr lang="sl-SI" altLang="sl-SI"/>
              <a:t>Sage</a:t>
            </a:r>
          </a:p>
          <a:p>
            <a:pPr eaLnBrk="1" hangingPunct="1"/>
            <a:r>
              <a:rPr lang="sl-SI" altLang="sl-SI"/>
              <a:t>Leta 930 prvi parlament</a:t>
            </a:r>
          </a:p>
          <a:p>
            <a:pPr eaLnBrk="1" hangingPunct="1"/>
            <a:r>
              <a:rPr lang="sl-SI" altLang="sl-SI"/>
              <a:t>Leta 1397 pade pod Dansko</a:t>
            </a:r>
          </a:p>
          <a:p>
            <a:pPr eaLnBrk="1" hangingPunct="1"/>
            <a:r>
              <a:rPr lang="sl-SI" altLang="sl-SI"/>
              <a:t>Otok zaznamuje revščina, lakota…</a:t>
            </a: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A7F3A8DC-42BB-4AE4-89BA-A35192FA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82875"/>
            <a:ext cx="2519362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>
            <a:extLst>
              <a:ext uri="{FF2B5EF4-FFF2-40B4-BE49-F238E27FC236}">
                <a16:creationId xmlns:a16="http://schemas.microsoft.com/office/drawing/2014/main" id="{5A812021-4408-44AD-99F0-228F4FA6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873625"/>
            <a:ext cx="34115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3546DC-8F61-4256-B4E9-6BCF7E39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9219" name="Ograda vsebine 2">
            <a:extLst>
              <a:ext uri="{FF2B5EF4-FFF2-40B4-BE49-F238E27FC236}">
                <a16:creationId xmlns:a16="http://schemas.microsoft.com/office/drawing/2014/main" id="{EC15028C-F621-4B93-8F52-52984A98F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976938"/>
          </a:xfrm>
        </p:spPr>
        <p:txBody>
          <a:bodyPr/>
          <a:lstStyle/>
          <a:p>
            <a:pPr eaLnBrk="1" hangingPunct="1"/>
            <a:r>
              <a:rPr lang="sl-SI" altLang="sl-SI"/>
              <a:t>18. st. gospodarstvo na boljše</a:t>
            </a:r>
          </a:p>
          <a:p>
            <a:pPr eaLnBrk="1" hangingPunct="1"/>
            <a:r>
              <a:rPr lang="sl-SI" altLang="sl-SI"/>
              <a:t>Leta 1814 mirovni sporazum</a:t>
            </a:r>
          </a:p>
          <a:p>
            <a:pPr eaLnBrk="1" hangingPunct="1"/>
            <a:r>
              <a:rPr lang="sl-SI" altLang="sl-SI"/>
              <a:t>Leta 1944 samostojnost</a:t>
            </a: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06093D51-4722-4D9E-8990-D165BD73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700213"/>
            <a:ext cx="3421063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>
            <a:extLst>
              <a:ext uri="{FF2B5EF4-FFF2-40B4-BE49-F238E27FC236}">
                <a16:creationId xmlns:a16="http://schemas.microsoft.com/office/drawing/2014/main" id="{0F7495F7-328C-400A-8A06-4C700947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41313"/>
            <a:ext cx="2519363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64871EC4-910D-46B6-AEE6-64A3FAA65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4076700"/>
            <a:ext cx="39624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43A2EB31-71D2-4FDA-BE1A-20C97B25F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379913"/>
            <a:ext cx="3571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C3E5E0-5DA8-45DE-83C7-F5DD207E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Prebivalstvo</a:t>
            </a:r>
          </a:p>
        </p:txBody>
      </p:sp>
      <p:sp>
        <p:nvSpPr>
          <p:cNvPr id="10243" name="Ograda vsebine 2">
            <a:extLst>
              <a:ext uri="{FF2B5EF4-FFF2-40B4-BE49-F238E27FC236}">
                <a16:creationId xmlns:a16="http://schemas.microsoft.com/office/drawing/2014/main" id="{1968AECC-7051-4F88-9746-E4ACF68FE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Poseljene 20 %</a:t>
            </a:r>
          </a:p>
          <a:p>
            <a:pPr eaLnBrk="1" hangingPunct="1"/>
            <a:r>
              <a:rPr lang="sl-SI" altLang="sl-SI"/>
              <a:t>V sredini skoraj ni poseljena</a:t>
            </a:r>
          </a:p>
          <a:p>
            <a:pPr eaLnBrk="1" hangingPunct="1"/>
            <a:r>
              <a:rPr lang="sl-SI" altLang="sl-SI"/>
              <a:t>Najmanj gosto naseljena</a:t>
            </a:r>
          </a:p>
          <a:p>
            <a:pPr eaLnBrk="1" hangingPunct="1"/>
            <a:r>
              <a:rPr lang="sl-SI" altLang="sl-SI"/>
              <a:t>Približno 2,7 prebivalca na km²</a:t>
            </a:r>
          </a:p>
          <a:p>
            <a:pPr eaLnBrk="1" hangingPunct="1"/>
            <a:endParaRPr lang="sl-SI" altLang="sl-SI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4BB3821F-70E1-4A49-AD02-EA46C8D24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044950"/>
            <a:ext cx="396081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858C9CBF-D786-4684-A7DD-2817826A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12875"/>
            <a:ext cx="3463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>
            <a:extLst>
              <a:ext uri="{FF2B5EF4-FFF2-40B4-BE49-F238E27FC236}">
                <a16:creationId xmlns:a16="http://schemas.microsoft.com/office/drawing/2014/main" id="{C59E3A85-19CC-4258-B9F0-96C5EF12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4950"/>
            <a:ext cx="4173538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66C180-6BDB-49FA-819E-59F0A9DE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Gospodarstvo</a:t>
            </a:r>
          </a:p>
        </p:txBody>
      </p:sp>
      <p:sp>
        <p:nvSpPr>
          <p:cNvPr id="11267" name="Ograda vsebine 2">
            <a:extLst>
              <a:ext uri="{FF2B5EF4-FFF2-40B4-BE49-F238E27FC236}">
                <a16:creationId xmlns:a16="http://schemas.microsoft.com/office/drawing/2014/main" id="{A613AC26-0579-474C-A055-B208C3F15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Neugodno za kmetijstvo</a:t>
            </a:r>
          </a:p>
          <a:p>
            <a:pPr eaLnBrk="1" hangingPunct="1"/>
            <a:r>
              <a:rPr lang="sl-SI" altLang="sl-SI"/>
              <a:t>Ribolov (1.62 t rib) od njega so odvisni</a:t>
            </a:r>
          </a:p>
          <a:p>
            <a:pPr eaLnBrk="1" hangingPunct="1"/>
            <a:r>
              <a:rPr lang="sl-SI" altLang="sl-SI"/>
              <a:t>Ribe predelujejo in izvažajo</a:t>
            </a:r>
          </a:p>
          <a:p>
            <a:pPr eaLnBrk="1" hangingPunct="1"/>
            <a:r>
              <a:rPr lang="sl-SI" altLang="sl-SI"/>
              <a:t>Njiv 6000 ha</a:t>
            </a:r>
          </a:p>
          <a:p>
            <a:pPr eaLnBrk="1" hangingPunct="1"/>
            <a:r>
              <a:rPr lang="sl-SI" altLang="sl-SI"/>
              <a:t>Redijo konje, ovce in govedo</a:t>
            </a:r>
          </a:p>
          <a:p>
            <a:pPr eaLnBrk="1" hangingPunct="1"/>
            <a:r>
              <a:rPr lang="sl-SI" altLang="sl-SI"/>
              <a:t>Država podpira računalniška podjetja, živilsko in tekstilno industrijo</a:t>
            </a:r>
          </a:p>
          <a:p>
            <a:pPr eaLnBrk="1" hangingPunct="1"/>
            <a:endParaRPr lang="sl-SI" altLang="sl-SI"/>
          </a:p>
          <a:p>
            <a:pPr eaLnBrk="1" hangingPunct="1"/>
            <a:endParaRPr lang="sl-SI" altLang="sl-SI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443FB889-D77E-479B-888D-205D49D6C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437063"/>
            <a:ext cx="30607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>
            <a:extLst>
              <a:ext uri="{FF2B5EF4-FFF2-40B4-BE49-F238E27FC236}">
                <a16:creationId xmlns:a16="http://schemas.microsoft.com/office/drawing/2014/main" id="{05AD2FD1-4BD6-4D46-87A8-95623B8C6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4833938"/>
            <a:ext cx="288131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>
            <a:extLst>
              <a:ext uri="{FF2B5EF4-FFF2-40B4-BE49-F238E27FC236}">
                <a16:creationId xmlns:a16="http://schemas.microsoft.com/office/drawing/2014/main" id="{BC2D5908-9317-4725-A5B2-2C393274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549275"/>
            <a:ext cx="2373312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594530-AA17-449A-B103-723AF797D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12291" name="Ograda vsebine 2">
            <a:extLst>
              <a:ext uri="{FF2B5EF4-FFF2-40B4-BE49-F238E27FC236}">
                <a16:creationId xmlns:a16="http://schemas.microsoft.com/office/drawing/2014/main" id="{F6B9862B-5DBA-4FC6-9C5F-7585C0511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333375"/>
            <a:ext cx="8229600" cy="5975350"/>
          </a:xfrm>
        </p:spPr>
        <p:txBody>
          <a:bodyPr/>
          <a:lstStyle/>
          <a:p>
            <a:pPr eaLnBrk="1" hangingPunct="1"/>
            <a:r>
              <a:rPr lang="sl-SI" altLang="sl-SI"/>
              <a:t>Elektrika iz hidroelektrarn</a:t>
            </a:r>
          </a:p>
          <a:p>
            <a:pPr eaLnBrk="1" hangingPunct="1"/>
            <a:r>
              <a:rPr lang="sl-SI" altLang="sl-SI"/>
              <a:t>Geotermalne elektrarne</a:t>
            </a:r>
          </a:p>
          <a:p>
            <a:pPr eaLnBrk="1" hangingPunct="1"/>
            <a:endParaRPr lang="sl-SI" altLang="sl-SI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32715C59-4ED1-4B07-B339-113B1C8B4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7638"/>
            <a:ext cx="30241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>
            <a:extLst>
              <a:ext uri="{FF2B5EF4-FFF2-40B4-BE49-F238E27FC236}">
                <a16:creationId xmlns:a16="http://schemas.microsoft.com/office/drawing/2014/main" id="{79019BAA-5665-497A-B951-660A1AA73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49688"/>
            <a:ext cx="44005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>
            <a:extLst>
              <a:ext uri="{FF2B5EF4-FFF2-40B4-BE49-F238E27FC236}">
                <a16:creationId xmlns:a16="http://schemas.microsoft.com/office/drawing/2014/main" id="{AE4235BA-4E9F-40DB-B318-83D6BB94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268413"/>
            <a:ext cx="363061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>
            <a:extLst>
              <a:ext uri="{FF2B5EF4-FFF2-40B4-BE49-F238E27FC236}">
                <a16:creationId xmlns:a16="http://schemas.microsoft.com/office/drawing/2014/main" id="{04F24157-4CAA-4B2E-B3F2-69C0CC423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890963"/>
            <a:ext cx="427831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68191E-5F27-4315-A493-212F7124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Turizem</a:t>
            </a:r>
          </a:p>
        </p:txBody>
      </p:sp>
      <p:sp>
        <p:nvSpPr>
          <p:cNvPr id="13315" name="Ograda vsebine 2">
            <a:extLst>
              <a:ext uri="{FF2B5EF4-FFF2-40B4-BE49-F238E27FC236}">
                <a16:creationId xmlns:a16="http://schemas.microsoft.com/office/drawing/2014/main" id="{5492AD83-4085-4E84-9EC4-273143463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Pomemben dohodek državi</a:t>
            </a:r>
          </a:p>
          <a:p>
            <a:pPr eaLnBrk="1" hangingPunct="1"/>
            <a:r>
              <a:rPr lang="sl-SI" altLang="sl-SI"/>
              <a:t>Obišče jo 190.00 turistov letno</a:t>
            </a:r>
          </a:p>
          <a:p>
            <a:pPr eaLnBrk="1" hangingPunct="1"/>
            <a:r>
              <a:rPr lang="sl-SI" altLang="sl-SI"/>
              <a:t>Gejzirji in slapovi</a:t>
            </a:r>
          </a:p>
          <a:p>
            <a:pPr eaLnBrk="1" hangingPunct="1"/>
            <a:r>
              <a:rPr lang="sl-SI" altLang="sl-SI"/>
              <a:t>Najbolj priljubljena točka je modra laguna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94F08E37-0D71-4489-B570-035ECB7E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89388"/>
            <a:ext cx="409733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>
            <a:extLst>
              <a:ext uri="{FF2B5EF4-FFF2-40B4-BE49-F238E27FC236}">
                <a16:creationId xmlns:a16="http://schemas.microsoft.com/office/drawing/2014/main" id="{4CD30DE9-8F42-4BFC-8DFE-E6A92E42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41800"/>
            <a:ext cx="427831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D00D79-0B01-417A-86FB-013FDC775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/>
              <a:t>Blue</a:t>
            </a:r>
            <a:r>
              <a:rPr lang="sl-SI" dirty="0"/>
              <a:t> </a:t>
            </a:r>
            <a:r>
              <a:rPr lang="sl-SI" dirty="0" err="1"/>
              <a:t>lagoon</a:t>
            </a:r>
            <a:endParaRPr lang="sl-SI" dirty="0"/>
          </a:p>
        </p:txBody>
      </p:sp>
      <p:sp>
        <p:nvSpPr>
          <p:cNvPr id="14339" name="Ograda vsebine 2">
            <a:extLst>
              <a:ext uri="{FF2B5EF4-FFF2-40B4-BE49-F238E27FC236}">
                <a16:creationId xmlns:a16="http://schemas.microsoft.com/office/drawing/2014/main" id="{7FC9705A-71BE-4A9F-A748-54F570346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Značilna modra barva</a:t>
            </a:r>
          </a:p>
          <a:p>
            <a:pPr eaLnBrk="1" hangingPunct="1"/>
            <a:r>
              <a:rPr lang="sl-SI" altLang="sl-SI"/>
              <a:t>Zdravilni učinki</a:t>
            </a:r>
          </a:p>
          <a:p>
            <a:pPr eaLnBrk="1" hangingPunct="1"/>
            <a:r>
              <a:rPr lang="sl-SI" altLang="sl-SI"/>
              <a:t>400.000 obiskovalcev</a:t>
            </a:r>
          </a:p>
          <a:p>
            <a:pPr eaLnBrk="1" hangingPunct="1"/>
            <a:r>
              <a:rPr lang="sl-SI" altLang="sl-SI"/>
              <a:t>Temperatura vode (37-39°C)</a:t>
            </a:r>
          </a:p>
          <a:p>
            <a:pPr eaLnBrk="1" hangingPunct="1"/>
            <a:endParaRPr lang="sl-SI" altLang="sl-SI"/>
          </a:p>
          <a:p>
            <a:pPr eaLnBrk="1" hangingPunct="1"/>
            <a:endParaRPr lang="sl-SI" altLang="sl-SI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CF63C11A-1FDE-4834-BF40-6C7CFCD7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73163"/>
            <a:ext cx="3455988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3">
            <a:extLst>
              <a:ext uri="{FF2B5EF4-FFF2-40B4-BE49-F238E27FC236}">
                <a16:creationId xmlns:a16="http://schemas.microsoft.com/office/drawing/2014/main" id="{05E00641-7C37-40CD-8124-583ACC59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19563"/>
            <a:ext cx="3328988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4">
            <a:extLst>
              <a:ext uri="{FF2B5EF4-FFF2-40B4-BE49-F238E27FC236}">
                <a16:creationId xmlns:a16="http://schemas.microsoft.com/office/drawing/2014/main" id="{3F5A2D3B-6A7F-4A6E-A6F1-7B4241C3B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19563"/>
            <a:ext cx="3756025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azkošno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Razkošn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zkošn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0</TotalTime>
  <Words>192</Words>
  <Application>Microsoft Office PowerPoint</Application>
  <PresentationFormat>On-screen Show (4:3)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Georgia</vt:lpstr>
      <vt:lpstr>Trebuchet MS</vt:lpstr>
      <vt:lpstr>Wingdings</vt:lpstr>
      <vt:lpstr>Wingdings 2</vt:lpstr>
      <vt:lpstr>Razkošno</vt:lpstr>
      <vt:lpstr>ISLANDIJA</vt:lpstr>
      <vt:lpstr>Osnovni podatki</vt:lpstr>
      <vt:lpstr>Zgodovina</vt:lpstr>
      <vt:lpstr>PowerPoint Presentation</vt:lpstr>
      <vt:lpstr>Prebivalstvo</vt:lpstr>
      <vt:lpstr>Gospodarstvo</vt:lpstr>
      <vt:lpstr>PowerPoint Presentation</vt:lpstr>
      <vt:lpstr>Turizem</vt:lpstr>
      <vt:lpstr>Blue lagoon</vt:lpstr>
      <vt:lpstr>Geysir </vt:lpstr>
      <vt:lpstr>PowerPoint Presentation</vt:lpstr>
      <vt:lpstr>Gullfoss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2019-05-31T08:39:56Z</dcterms:created>
  <dcterms:modified xsi:type="dcterms:W3CDTF">2019-05-31T08:39:56Z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