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8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1620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9C09C-E9D0-4E01-A0B7-1694F224D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A470B-3E47-41D2-977E-0511F24395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97BCE-A0B5-4DF3-ABCD-372D2558B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DB2F5-AE8A-43E9-9008-DF133740E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EFD4-ECA4-41F8-B6A9-B1F12E5F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48285F-B3BC-4220-A851-B0A865E14F96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29376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6CEAC-9EE9-4DB1-AFE0-0457E8EAE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12C25-C9B6-4889-BA03-4C54F30D7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59BB5-E9F6-4731-8A2C-84C9C502B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05CAA-99A3-4E05-BC28-63EF228A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C5BCA-BF3B-444C-B82C-9E6F3848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C84CB-922F-4FB4-BE33-A9F2C49CBBED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0830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8473F-395A-4743-8CAA-2B4C7A539A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7D01DB-2321-43A8-BFB7-9DBB3F6234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E7B37-5415-4F49-A688-774061BC2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FE5D3-E00E-459C-A326-15A3D0D2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6114F-2DC3-4C57-BC21-ACD7E001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0B054-CE7B-47A3-9382-B9B9E6695C40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646121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1B65-0AF8-4A6E-9F2F-4A482DE00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FA45C-7040-4B24-81F0-9A4B7E3CC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CD199-274A-49E9-A4FF-FFA6BBA2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10EC5-D637-4EB6-820F-736F41AB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69900-273F-44E8-8422-1453D8CA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467E9-3942-440D-953E-21F93C38C21C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672197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41F2-FDBB-4E07-91A2-C270238C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15E1B-4903-4022-A106-7F4ED0FA1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A24F5-F7DA-4EB2-AE80-B4F8B0D51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AAAEF-4D2E-4491-A45E-5715A601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70437-D5DF-4C91-8134-A06B08EF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13DCC7-8FFE-447C-8785-327AF77920BB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462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42D81-3BB5-412A-8C27-D1846C4C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DCED3-76F9-45C3-914F-CD290DE19E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D99A4-E5C1-44D8-8B48-DCD18472E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73330-A012-44B9-A4A9-F43C61217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61A47-FDEE-4529-8F22-099B3607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9CE36-6597-4F80-93F4-04E74B246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E558B1-6258-48EB-8E12-B8B5E151A697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608562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87E4C-F2FA-4FB5-A1C1-49AE188AA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063C2-A6DA-4375-8060-75DC34652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0D9A2F-B5EA-48C4-8C90-6F81048EF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B3177E-6425-47EC-9067-32223B098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BBD0D1-2225-4FDE-A4BD-41BFA765C9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F08778-F44E-493D-9BFA-B00E1283C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1FF1D7-18C2-43E6-9A3E-73CD7FC6E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A9F733-C40A-42DF-BDF2-DF4950CC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5622E-5B72-4787-B6DC-AF58EE89B21F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94700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DA47D-12E2-4C5B-AC8B-6094390F3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314151-1447-4264-9603-3945E7560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96319-3F7F-4DCC-A0B5-DF8B0B618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8B915-44F4-4493-BFFF-CABE478D5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504F73-B065-474D-AC65-A430336E9AC7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22696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E22F10-E8E9-4E6E-81B7-6E2978B82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C346C5-0E2D-4B8A-9624-5C0CF43B4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53B9C-745E-4757-818F-69843806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EA3C9-BBDA-48B3-B3E6-F44A16B14DC1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11406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3E3EF-EE28-4F10-8AD6-BA9406A9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51FBA-6928-420D-8CD9-81AE5FAA0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F69F1-54AF-4675-A76D-4CAEDF35B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70C8-C8AE-4702-AC49-F70F5AE25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35DBF-01A7-47D5-B4FC-FE62B1E3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62058-242E-457D-A4A0-7AF983A5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F33B1-F246-41F6-A323-A7749E7B858F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54096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1E9C-7E38-4E9B-8978-981BE0DA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3E9A0-C66B-49F3-BC16-9275C347F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96A31-DD61-442B-8630-2B98C1128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EA026-982D-4FFB-9E6F-06F3F17F3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D2EC5-74D5-43F7-9D0B-EC9AB07D8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E28AD7-BC33-48C9-B626-9593D88FE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8D1CE-1B6D-44DC-A3FB-EF6656E51D73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518540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DB2D009-9AE4-42BE-9D36-79A5E53B18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Kliknite, če želite urediti slog naslova matrice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4C93E36-3629-4073-8916-71996663B9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Kliknite, če želite urediti sloge besedila matrice</a:t>
            </a:r>
          </a:p>
          <a:p>
            <a:pPr lvl="1"/>
            <a:r>
              <a:rPr lang="en-US" altLang="sl-SI"/>
              <a:t>Druga raven</a:t>
            </a:r>
          </a:p>
          <a:p>
            <a:pPr lvl="2"/>
            <a:r>
              <a:rPr lang="en-US" altLang="sl-SI"/>
              <a:t>Tretja raven</a:t>
            </a:r>
          </a:p>
          <a:p>
            <a:pPr lvl="3"/>
            <a:r>
              <a:rPr lang="en-US" altLang="sl-SI"/>
              <a:t>Četrta raven</a:t>
            </a:r>
          </a:p>
          <a:p>
            <a:pPr lvl="4"/>
            <a:r>
              <a:rPr lang="en-US" altLang="sl-SI"/>
              <a:t>Peta raven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B2CE089-8FEF-470E-B48F-713A525F4F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DBFE7F7-44E1-445D-837A-8C7AAF9D09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DB51F9-32F3-4762-A8A0-4FA12853FA6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8AF4F88-0C9D-439F-9ECD-AE5CA8D9B52D}" type="slidenum">
              <a:rPr lang="en-US" altLang="sl-SI"/>
              <a:pPr/>
              <a:t>‹#›</a:t>
            </a:fld>
            <a:endParaRPr lang="en-U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3Jf1wwIE2RY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7B94784-8ACF-4BD2-A752-6F31CB5D0F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1447800"/>
            <a:ext cx="7772400" cy="1470025"/>
          </a:xfrm>
        </p:spPr>
        <p:txBody>
          <a:bodyPr anchor="ctr"/>
          <a:lstStyle/>
          <a:p>
            <a:r>
              <a:rPr lang="sl-SI" altLang="sl-SI" sz="4800">
                <a:solidFill>
                  <a:schemeClr val="bg1"/>
                </a:solidFill>
              </a:rPr>
              <a:t>Opis življenja </a:t>
            </a:r>
            <a:br>
              <a:rPr lang="sl-SI" altLang="sl-SI" sz="4800">
                <a:solidFill>
                  <a:schemeClr val="bg1"/>
                </a:solidFill>
              </a:rPr>
            </a:br>
            <a:r>
              <a:rPr lang="sl-SI" altLang="sl-SI" sz="4800">
                <a:solidFill>
                  <a:schemeClr val="bg1"/>
                </a:solidFill>
              </a:rPr>
              <a:t>Jamajčanov</a:t>
            </a:r>
            <a:endParaRPr lang="en-US" altLang="sl-SI" sz="4800">
              <a:solidFill>
                <a:schemeClr val="bg1"/>
              </a:solidFill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6280C7F-F035-4E0B-8024-7A0EA9B4D19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en-US" altLang="sl-SI" sz="3600">
                <a:solidFill>
                  <a:schemeClr val="bg1"/>
                </a:solidFill>
              </a:rPr>
              <a:t>Out of Many, One People</a:t>
            </a:r>
            <a:r>
              <a:rPr lang="en-US" altLang="sl-SI" sz="3200"/>
              <a:t>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21696A68-215A-4CAD-A5E8-FEC23350B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33400"/>
            <a:ext cx="506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sl-SI">
                <a:hlinkClick r:id="rId3"/>
              </a:rPr>
              <a:t>http://www.youtube.com/watch?v=3Jf1wwlE2RY</a:t>
            </a:r>
            <a:endParaRPr lang="en-US" altLang="sl-SI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76D72901-B2EA-49B7-9C7F-135103E1F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953000"/>
            <a:ext cx="1828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sl-SI" altLang="sl-SI" dirty="0">
                <a:solidFill>
                  <a:schemeClr val="bg1"/>
                </a:solidFill>
              </a:rPr>
              <a:t>Pripravil:</a:t>
            </a:r>
          </a:p>
          <a:p>
            <a:endParaRPr lang="sl-SI" altLang="sl-SI" dirty="0">
              <a:solidFill>
                <a:schemeClr val="bg1"/>
              </a:solidFill>
            </a:endParaRPr>
          </a:p>
          <a:p>
            <a:r>
              <a:rPr lang="sl-SI" altLang="sl-SI" dirty="0">
                <a:solidFill>
                  <a:schemeClr val="bg1"/>
                </a:solidFill>
              </a:rPr>
              <a:t>Mentorica:</a:t>
            </a:r>
          </a:p>
          <a:p>
            <a:endParaRPr lang="en-US" altLang="sl-SI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1F8A278-8452-4BD9-933C-47003F9ABB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FE834DC3-73A1-4585-B18A-A841C401A1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6148" name="Picture 2" descr="C:\Documents and Settings\test\Desktop\jamaica2.jpg">
            <a:extLst>
              <a:ext uri="{FF2B5EF4-FFF2-40B4-BE49-F238E27FC236}">
                <a16:creationId xmlns:a16="http://schemas.microsoft.com/office/drawing/2014/main" id="{E11F2335-3650-4B96-A615-3B1E4011A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92154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C:\Documents and Settings\test\Desktop\jamaica4.jpg">
            <a:extLst>
              <a:ext uri="{FF2B5EF4-FFF2-40B4-BE49-F238E27FC236}">
                <a16:creationId xmlns:a16="http://schemas.microsoft.com/office/drawing/2014/main" id="{FA5B5B04-4898-4722-8CF6-04A79CF38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94463">
            <a:off x="5214938" y="4000500"/>
            <a:ext cx="3216275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Above"/>
            <a:lightRig rig="threePt" dir="t"/>
          </a:scene3d>
          <a:sp3d>
            <a:bevelT w="101600" prst="riblet"/>
          </a:sp3d>
        </p:spPr>
      </p:pic>
      <p:pic>
        <p:nvPicPr>
          <p:cNvPr id="8198" name="Picture 2" descr="C:\Documents and Settings\test\Desktop\Jamaica%20028.jpg">
            <a:extLst>
              <a:ext uri="{FF2B5EF4-FFF2-40B4-BE49-F238E27FC236}">
                <a16:creationId xmlns:a16="http://schemas.microsoft.com/office/drawing/2014/main" id="{80F4CE49-F5DA-4B01-9A28-8A70F2A19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76930">
            <a:off x="642938" y="4000500"/>
            <a:ext cx="3263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199" name="Picture 3" descr="C:\Documents and Settings\test\Desktop\jamaica-59.jpg">
            <a:extLst>
              <a:ext uri="{FF2B5EF4-FFF2-40B4-BE49-F238E27FC236}">
                <a16:creationId xmlns:a16="http://schemas.microsoft.com/office/drawing/2014/main" id="{5816DA7D-BFD2-4A5C-838C-6FD641679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857235">
            <a:off x="6589497" y="311311"/>
            <a:ext cx="1935036" cy="2642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softEdge rad="12700"/>
          </a:effectLst>
          <a:scene3d>
            <a:camera prst="perspectiveAbove"/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202" name="Picture 10" descr="653216-BEAUTIFUL_CARIBBEAN_BEACHES-Jamaica">
            <a:extLst>
              <a:ext uri="{FF2B5EF4-FFF2-40B4-BE49-F238E27FC236}">
                <a16:creationId xmlns:a16="http://schemas.microsoft.com/office/drawing/2014/main" id="{EB998C61-BE4E-41D4-8322-1AEF4AA86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876436">
            <a:off x="1117989" y="369147"/>
            <a:ext cx="3172050" cy="1908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155" name="WordArt 11">
            <a:extLst>
              <a:ext uri="{FF2B5EF4-FFF2-40B4-BE49-F238E27FC236}">
                <a16:creationId xmlns:a16="http://schemas.microsoft.com/office/drawing/2014/main" id="{A7668E6B-07D2-42C6-A445-D57557C4F4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057400"/>
            <a:ext cx="1514475" cy="9493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sl-SI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French Script MT" panose="03020402040607040605" pitchFamily="66" charset="0"/>
              </a:rPr>
              <a:t>Hvala</a:t>
            </a:r>
          </a:p>
        </p:txBody>
      </p:sp>
      <p:sp>
        <p:nvSpPr>
          <p:cNvPr id="6156" name="WordArt 12">
            <a:extLst>
              <a:ext uri="{FF2B5EF4-FFF2-40B4-BE49-F238E27FC236}">
                <a16:creationId xmlns:a16="http://schemas.microsoft.com/office/drawing/2014/main" id="{6E55D30A-9645-4900-B213-2D593724A9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3124200"/>
            <a:ext cx="1066800" cy="4921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sl-SI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Gill Sans MT" panose="020B0502020104020203" pitchFamily="34" charset="-18"/>
              </a:rPr>
              <a:t>Za</a:t>
            </a:r>
          </a:p>
        </p:txBody>
      </p:sp>
      <p:sp>
        <p:nvSpPr>
          <p:cNvPr id="6157" name="WordArt 13">
            <a:extLst>
              <a:ext uri="{FF2B5EF4-FFF2-40B4-BE49-F238E27FC236}">
                <a16:creationId xmlns:a16="http://schemas.microsoft.com/office/drawing/2014/main" id="{7DFC4426-E76B-4685-8EEA-385CF3DFFB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52800" y="3352800"/>
            <a:ext cx="1219200" cy="6778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sl-SI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Sylfaen" panose="010A0502050306030303" pitchFamily="18" charset="0"/>
              </a:rPr>
              <a:t>Vašo</a:t>
            </a:r>
          </a:p>
        </p:txBody>
      </p:sp>
      <p:sp>
        <p:nvSpPr>
          <p:cNvPr id="6158" name="WordArt 14">
            <a:extLst>
              <a:ext uri="{FF2B5EF4-FFF2-40B4-BE49-F238E27FC236}">
                <a16:creationId xmlns:a16="http://schemas.microsoft.com/office/drawing/2014/main" id="{73B078AE-3BF9-434A-AB72-2E71B744B7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2133600"/>
            <a:ext cx="2609850" cy="9921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sl-SI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Palatino Linotype" panose="02040502050505030304" pitchFamily="18" charset="0"/>
              </a:rPr>
              <a:t>Pozornost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82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AA0CAFC-B5EE-46A1-AA31-D4CA6400BF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Hiše</a:t>
            </a:r>
            <a:endParaRPr lang="en-US" altLang="sl-SI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C8CDCA45-A838-4BAD-8A91-47E1C144B7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Hiše so velike in imajo veliko oken</a:t>
            </a:r>
          </a:p>
          <a:p>
            <a:r>
              <a:rPr lang="sl-SI" altLang="sl-SI">
                <a:solidFill>
                  <a:schemeClr val="bg1"/>
                </a:solidFill>
              </a:rPr>
              <a:t>narejene so iz opeke in lesa</a:t>
            </a:r>
          </a:p>
          <a:p>
            <a:r>
              <a:rPr lang="sl-SI" altLang="sl-SI">
                <a:solidFill>
                  <a:schemeClr val="bg1"/>
                </a:solidFill>
              </a:rPr>
              <a:t>okolica hiš je ponavadi urejena z grmičevjem in palmami ter drugimi tropskimi rastlinami</a:t>
            </a:r>
            <a:endParaRPr lang="en-US" altLang="sl-SI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38FBE85-77E9-4F86-ACC8-6F69ECA855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Prehrana</a:t>
            </a:r>
            <a:endParaRPr lang="en-US" altLang="sl-SI">
              <a:solidFill>
                <a:schemeClr val="bg1"/>
              </a:solidFill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2802472-5E0B-4A05-8C76-16AB4B7D8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sl-SI" altLang="sl-SI" sz="2400">
                <a:solidFill>
                  <a:schemeClr val="bg1"/>
                </a:solidFill>
              </a:rPr>
              <a:t>Jedo predvsem morsko hrano jedo pa tudi druge vrste mesa ter razno zelenjavo in sadje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sl-SI" altLang="sl-SI" sz="2400">
                <a:solidFill>
                  <a:schemeClr val="bg1"/>
                </a:solidFill>
              </a:rPr>
              <a:t>Njihova domača hrana je:</a:t>
            </a:r>
            <a:br>
              <a:rPr lang="en-US" altLang="sl-SI" sz="2400">
                <a:solidFill>
                  <a:schemeClr val="bg1"/>
                </a:solidFill>
              </a:rPr>
            </a:br>
            <a:r>
              <a:rPr lang="sl-SI" altLang="sl-SI" sz="2400">
                <a:solidFill>
                  <a:schemeClr val="bg1"/>
                </a:solidFill>
              </a:rPr>
              <a:t>- ackee and saltfish (zajtrk)                                                          - </a:t>
            </a:r>
            <a:r>
              <a:rPr lang="en-US" altLang="sl-SI" sz="2400">
                <a:solidFill>
                  <a:schemeClr val="bg1"/>
                </a:solidFill>
              </a:rPr>
              <a:t>Blu mountain coffee</a:t>
            </a:r>
            <a:r>
              <a:rPr lang="sl-SI" altLang="sl-SI" sz="2400">
                <a:solidFill>
                  <a:schemeClr val="bg1"/>
                </a:solidFill>
              </a:rPr>
              <a:t> (kava)                                                    - </a:t>
            </a:r>
            <a:r>
              <a:rPr lang="en-US" altLang="sl-SI" sz="2400">
                <a:solidFill>
                  <a:schemeClr val="bg1"/>
                </a:solidFill>
              </a:rPr>
              <a:t>jerk chicken</a:t>
            </a:r>
            <a:r>
              <a:rPr lang="sl-SI" altLang="sl-SI" sz="2400">
                <a:solidFill>
                  <a:schemeClr val="bg1"/>
                </a:solidFill>
              </a:rPr>
              <a:t> (</a:t>
            </a:r>
            <a:r>
              <a:rPr lang="en-US" altLang="sl-SI" sz="2400">
                <a:solidFill>
                  <a:schemeClr val="bg1"/>
                </a:solidFill>
              </a:rPr>
              <a:t>neke vrste pit</a:t>
            </a:r>
            <a:r>
              <a:rPr lang="sl-SI" altLang="sl-SI" sz="2400">
                <a:solidFill>
                  <a:schemeClr val="bg1"/>
                </a:solidFill>
              </a:rPr>
              <a:t>a)                                                       - Bammy (ocvrt kruh ter pečena riba)                                                    - Coco bread (vrsta kruha)                                                                     - Cowcod soup (juha s bananami,poper in beli rum       - </a:t>
            </a:r>
            <a:r>
              <a:rPr lang="en-US" altLang="sl-SI" sz="2400">
                <a:solidFill>
                  <a:schemeClr val="bg1"/>
                </a:solidFill>
              </a:rPr>
              <a:t>Grater cake </a:t>
            </a:r>
            <a:r>
              <a:rPr lang="sl-SI" altLang="sl-SI" sz="2400">
                <a:solidFill>
                  <a:schemeClr val="bg1"/>
                </a:solidFill>
              </a:rPr>
              <a:t>(Torta v beli in roza barvi iz kokosa in sladkorja)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sl-SI" altLang="sl-SI" sz="240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altLang="sl-SI" sz="2000"/>
              <a:t> </a:t>
            </a:r>
            <a:br>
              <a:rPr lang="en-US" altLang="sl-SI" sz="2000"/>
            </a:br>
            <a:endParaRPr lang="en-US" altLang="sl-SI" sz="200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473F7826-79AF-451B-AA3E-96BEEE82C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>
            <a:fillRect/>
          </a:stretch>
        </p:blipFill>
        <p:spPr bwMode="auto">
          <a:xfrm>
            <a:off x="990600" y="381000"/>
            <a:ext cx="9144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CD8DCA5C-8670-4149-A219-64CA22328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"/>
          <a:stretch>
            <a:fillRect/>
          </a:stretch>
        </p:blipFill>
        <p:spPr bwMode="auto">
          <a:xfrm>
            <a:off x="2895600" y="4800600"/>
            <a:ext cx="1447800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E25054C0-99AE-4DFD-8A56-DAAC64288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81600"/>
            <a:ext cx="15240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FFC91713-999F-43C9-BEA6-BBFBC2E7D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05000"/>
            <a:ext cx="1233488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77DC040E-3433-46B6-A6FD-4A94B2251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057400"/>
            <a:ext cx="1385888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AABC9016-EB7D-4C30-AA30-195494A71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257800"/>
            <a:ext cx="1447800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0649AC33-668C-4538-8F6E-25BD23C7A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81600"/>
            <a:ext cx="1176338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E7DD7DD-D51C-4554-AA23-387F6BB5D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Oblačila</a:t>
            </a:r>
            <a:endParaRPr lang="en-US" altLang="sl-SI">
              <a:solidFill>
                <a:schemeClr val="bg1"/>
              </a:solidFill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FC8B0D5-F98E-46F0-AD38-B120CD2EC6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sl-SI" altLang="sl-SI">
                <a:solidFill>
                  <a:schemeClr val="bg1"/>
                </a:solidFill>
              </a:rPr>
              <a:t>Jamajčani nimajo narodne noše          vendar se kljub temu oblačijo             podobno ločijo se le po ženskah in  moških:</a:t>
            </a:r>
          </a:p>
          <a:p>
            <a:r>
              <a:rPr lang="sl-SI" altLang="sl-SI">
                <a:solidFill>
                  <a:schemeClr val="bg1"/>
                </a:solidFill>
              </a:rPr>
              <a:t>Jamajčanke so oblečene v dolga tanka karirasta krila</a:t>
            </a:r>
          </a:p>
          <a:p>
            <a:r>
              <a:rPr lang="sl-SI" altLang="sl-SI">
                <a:solidFill>
                  <a:schemeClr val="bg1"/>
                </a:solidFill>
              </a:rPr>
              <a:t>Jamajčani pa ponavadi v kratke          hlače in majice s kratkimi rokavi </a:t>
            </a:r>
            <a:endParaRPr lang="en-US" altLang="sl-SI">
              <a:solidFill>
                <a:schemeClr val="bg1"/>
              </a:solidFill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62F15EDA-2096-47DF-8BDD-B5AC54968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85800"/>
            <a:ext cx="13144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55544D9-3E33-4DE2-839B-199361875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267200"/>
            <a:ext cx="151288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231ADB3-18A7-4414-9DA7-11B2DAC66A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l-SI" altLang="sl-SI">
                <a:solidFill>
                  <a:schemeClr val="bg1"/>
                </a:solidFill>
              </a:rPr>
              <a:t>      Šola</a:t>
            </a:r>
            <a:r>
              <a:rPr lang="sl-SI" altLang="sl-SI">
                <a:solidFill>
                  <a:schemeClr val="tx1"/>
                </a:solidFill>
              </a:rPr>
              <a:t>nje</a:t>
            </a:r>
            <a:r>
              <a:rPr lang="sl-SI" altLang="sl-SI">
                <a:solidFill>
                  <a:schemeClr val="bg1"/>
                </a:solidFill>
              </a:rPr>
              <a:t>                  </a:t>
            </a:r>
            <a:r>
              <a:rPr lang="sl-SI" altLang="sl-SI">
                <a:solidFill>
                  <a:schemeClr val="tx1"/>
                </a:solidFill>
              </a:rPr>
              <a:t>J</a:t>
            </a:r>
            <a:r>
              <a:rPr lang="sl-SI" altLang="sl-SI">
                <a:solidFill>
                  <a:schemeClr val="bg1"/>
                </a:solidFill>
              </a:rPr>
              <a:t>ezik</a:t>
            </a:r>
            <a:endParaRPr lang="en-US" altLang="sl-SI">
              <a:solidFill>
                <a:schemeClr val="bg1"/>
              </a:solidFill>
            </a:endParaRP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D418C6F4-3CAC-42D5-A40F-671F057D485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sl-SI" altLang="sl-SI" sz="2800">
                <a:solidFill>
                  <a:schemeClr val="bg1"/>
                </a:solidFill>
              </a:rPr>
              <a:t>Za razliko od nas imajo osnovne šole šest razredov, ki so obvezni in brezplačni. Starost začetka osnovne šole je šest let, in zaključek je pri dvanajstih letih.</a:t>
            </a:r>
            <a:endParaRPr lang="en-US" altLang="sl-SI" sz="2800">
              <a:solidFill>
                <a:schemeClr val="bg1"/>
              </a:solidFill>
            </a:endParaRPr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1904BDD4-A15E-40EC-9499-8D222AA3B40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1524000"/>
            <a:ext cx="4038600" cy="4525963"/>
          </a:xfrm>
        </p:spPr>
        <p:txBody>
          <a:bodyPr/>
          <a:lstStyle/>
          <a:p>
            <a:pPr>
              <a:buFontTx/>
              <a:buNone/>
            </a:pPr>
            <a:r>
              <a:rPr lang="sl-SI" altLang="sl-SI" sz="2800"/>
              <a:t>Jamajčani govorijo angleški jezik ter pišejo z latinico(enako kot mi)</a:t>
            </a:r>
            <a:endParaRPr lang="en-US" altLang="sl-SI" sz="2800"/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EA5C7C98-69CB-41F1-AA50-A75F4B329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Šport</a:t>
            </a:r>
            <a:endParaRPr lang="en-US" altLang="sl-SI">
              <a:solidFill>
                <a:schemeClr val="bg1"/>
              </a:solidFill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616E109-2108-464F-A795-5C922494D9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001000" cy="4724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sl-SI" altLang="sl-SI" sz="2800">
                <a:solidFill>
                  <a:schemeClr val="bg1"/>
                </a:solidFill>
              </a:rPr>
              <a:t>Jamajčani imajo veliko športov, nekateri so bolj poznani nekateri manj:</a:t>
            </a:r>
          </a:p>
          <a:p>
            <a:pPr>
              <a:lnSpc>
                <a:spcPct val="90000"/>
              </a:lnSpc>
            </a:pPr>
            <a:r>
              <a:rPr lang="sl-SI" altLang="sl-SI" sz="2800">
                <a:solidFill>
                  <a:schemeClr val="bg1"/>
                </a:solidFill>
              </a:rPr>
              <a:t>Atletika (tek na dolge proge, tek na 100m,štafeta…)</a:t>
            </a:r>
          </a:p>
          <a:p>
            <a:pPr>
              <a:lnSpc>
                <a:spcPct val="90000"/>
              </a:lnSpc>
            </a:pPr>
            <a:r>
              <a:rPr lang="sl-SI" altLang="sl-SI" sz="2800">
                <a:solidFill>
                  <a:schemeClr val="bg1"/>
                </a:solidFill>
              </a:rPr>
              <a:t>Košarka</a:t>
            </a:r>
          </a:p>
          <a:p>
            <a:pPr>
              <a:lnSpc>
                <a:spcPct val="90000"/>
              </a:lnSpc>
            </a:pPr>
            <a:r>
              <a:rPr lang="sl-SI" altLang="sl-SI" sz="2800">
                <a:solidFill>
                  <a:schemeClr val="bg1"/>
                </a:solidFill>
              </a:rPr>
              <a:t>Baseball</a:t>
            </a:r>
          </a:p>
          <a:p>
            <a:pPr>
              <a:lnSpc>
                <a:spcPct val="90000"/>
              </a:lnSpc>
            </a:pPr>
            <a:r>
              <a:rPr lang="sl-SI" altLang="sl-SI" sz="2800">
                <a:solidFill>
                  <a:schemeClr val="bg1"/>
                </a:solidFill>
              </a:rPr>
              <a:t>Box</a:t>
            </a:r>
          </a:p>
          <a:p>
            <a:pPr>
              <a:lnSpc>
                <a:spcPct val="90000"/>
              </a:lnSpc>
            </a:pPr>
            <a:r>
              <a:rPr lang="sl-SI" altLang="sl-SI" sz="2800">
                <a:solidFill>
                  <a:schemeClr val="bg1"/>
                </a:solidFill>
              </a:rPr>
              <a:t>Kriket</a:t>
            </a:r>
          </a:p>
          <a:p>
            <a:pPr>
              <a:lnSpc>
                <a:spcPct val="90000"/>
              </a:lnSpc>
            </a:pPr>
            <a:r>
              <a:rPr lang="sl-SI" altLang="sl-SI" sz="2800">
                <a:solidFill>
                  <a:schemeClr val="bg1"/>
                </a:solidFill>
              </a:rPr>
              <a:t>Ameriški nogomet</a:t>
            </a:r>
          </a:p>
          <a:p>
            <a:pPr>
              <a:lnSpc>
                <a:spcPct val="90000"/>
              </a:lnSpc>
            </a:pPr>
            <a:r>
              <a:rPr lang="sl-SI" altLang="sl-SI" sz="2800">
                <a:solidFill>
                  <a:schemeClr val="bg1"/>
                </a:solidFill>
              </a:rPr>
              <a:t>hokej na travi</a:t>
            </a:r>
          </a:p>
          <a:p>
            <a:pPr>
              <a:lnSpc>
                <a:spcPct val="90000"/>
              </a:lnSpc>
            </a:pPr>
            <a:endParaRPr lang="sl-SI" altLang="sl-SI" sz="28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sl-SI" altLang="sl-SI" sz="2800"/>
          </a:p>
          <a:p>
            <a:pPr>
              <a:lnSpc>
                <a:spcPct val="90000"/>
              </a:lnSpc>
            </a:pPr>
            <a:endParaRPr lang="sl-SI" altLang="sl-SI" sz="2800"/>
          </a:p>
          <a:p>
            <a:pPr>
              <a:lnSpc>
                <a:spcPct val="90000"/>
              </a:lnSpc>
            </a:pPr>
            <a:endParaRPr lang="en-US" altLang="sl-SI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77018084-EE21-45AB-AEB5-3D0EF1EE8F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Praznik</a:t>
            </a:r>
            <a:r>
              <a:rPr lang="sl-SI" altLang="sl-SI"/>
              <a:t>i</a:t>
            </a:r>
            <a:endParaRPr lang="en-US" altLang="sl-SI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3B5E8D3-ACC6-44F6-B633-E46D28C934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sl-SI" sz="2800">
                <a:solidFill>
                  <a:schemeClr val="bg1"/>
                </a:solidFill>
              </a:rPr>
              <a:t>1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j</a:t>
            </a:r>
            <a:r>
              <a:rPr lang="en-US" altLang="sl-SI" sz="2800">
                <a:solidFill>
                  <a:schemeClr val="bg1"/>
                </a:solidFill>
              </a:rPr>
              <a:t>an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n</a:t>
            </a:r>
            <a:r>
              <a:rPr lang="en-US" altLang="sl-SI" sz="2800">
                <a:solidFill>
                  <a:schemeClr val="bg1"/>
                </a:solidFill>
              </a:rPr>
              <a:t>ovo leto </a:t>
            </a:r>
            <a:endParaRPr lang="sl-SI" altLang="sl-SI" sz="28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sl-SI" sz="2800">
                <a:solidFill>
                  <a:schemeClr val="bg1"/>
                </a:solidFill>
              </a:rPr>
              <a:t>9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m</a:t>
            </a:r>
            <a:r>
              <a:rPr lang="en-US" altLang="sl-SI" sz="2800">
                <a:solidFill>
                  <a:schemeClr val="bg1"/>
                </a:solidFill>
              </a:rPr>
              <a:t>ar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p</a:t>
            </a:r>
            <a:r>
              <a:rPr lang="en-US" altLang="sl-SI" sz="2800">
                <a:solidFill>
                  <a:schemeClr val="bg1"/>
                </a:solidFill>
              </a:rPr>
              <a:t>epelnična sreda </a:t>
            </a:r>
            <a:endParaRPr lang="sl-SI" altLang="sl-SI" sz="28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sl-SI" sz="2800">
                <a:solidFill>
                  <a:schemeClr val="bg1"/>
                </a:solidFill>
              </a:rPr>
              <a:t>22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a</a:t>
            </a:r>
            <a:r>
              <a:rPr lang="en-US" altLang="sl-SI" sz="2800">
                <a:solidFill>
                  <a:schemeClr val="bg1"/>
                </a:solidFill>
              </a:rPr>
              <a:t>pr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g</a:t>
            </a:r>
            <a:r>
              <a:rPr lang="en-US" altLang="sl-SI" sz="2800">
                <a:solidFill>
                  <a:schemeClr val="bg1"/>
                </a:solidFill>
              </a:rPr>
              <a:t>ood friday </a:t>
            </a:r>
            <a:endParaRPr lang="sl-SI" altLang="sl-SI" sz="28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sl-SI" sz="2800">
                <a:solidFill>
                  <a:schemeClr val="bg1"/>
                </a:solidFill>
              </a:rPr>
              <a:t>25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a</a:t>
            </a:r>
            <a:r>
              <a:rPr lang="en-US" altLang="sl-SI" sz="2800">
                <a:solidFill>
                  <a:schemeClr val="bg1"/>
                </a:solidFill>
              </a:rPr>
              <a:t>pr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v</a:t>
            </a:r>
            <a:r>
              <a:rPr lang="en-US" altLang="sl-SI" sz="2800">
                <a:solidFill>
                  <a:schemeClr val="bg1"/>
                </a:solidFill>
              </a:rPr>
              <a:t>elikonočni ponedeljek </a:t>
            </a:r>
            <a:endParaRPr lang="sl-SI" altLang="sl-SI" sz="28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sl-SI" sz="2800">
                <a:solidFill>
                  <a:schemeClr val="bg1"/>
                </a:solidFill>
              </a:rPr>
              <a:t>23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m</a:t>
            </a:r>
            <a:r>
              <a:rPr lang="en-US" altLang="sl-SI" sz="2800">
                <a:solidFill>
                  <a:schemeClr val="bg1"/>
                </a:solidFill>
              </a:rPr>
              <a:t>aj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l</a:t>
            </a:r>
            <a:r>
              <a:rPr lang="en-US" altLang="sl-SI" sz="2800">
                <a:solidFill>
                  <a:schemeClr val="bg1"/>
                </a:solidFill>
              </a:rPr>
              <a:t>abour day </a:t>
            </a:r>
            <a:endParaRPr lang="sl-SI" altLang="sl-SI" sz="28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sl-SI" sz="2800">
                <a:solidFill>
                  <a:schemeClr val="bg1"/>
                </a:solidFill>
              </a:rPr>
              <a:t>1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a</a:t>
            </a:r>
            <a:r>
              <a:rPr lang="en-US" altLang="sl-SI" sz="2800">
                <a:solidFill>
                  <a:schemeClr val="bg1"/>
                </a:solidFill>
              </a:rPr>
              <a:t>vg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d</a:t>
            </a:r>
            <a:r>
              <a:rPr lang="en-US" altLang="sl-SI" sz="2800">
                <a:solidFill>
                  <a:schemeClr val="bg1"/>
                </a:solidFill>
              </a:rPr>
              <a:t>an emancipacije </a:t>
            </a:r>
            <a:endParaRPr lang="sl-SI" altLang="sl-SI" sz="28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sl-SI" sz="2800">
                <a:solidFill>
                  <a:schemeClr val="bg1"/>
                </a:solidFill>
              </a:rPr>
              <a:t>6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a</a:t>
            </a:r>
            <a:r>
              <a:rPr lang="en-US" altLang="sl-SI" sz="2800">
                <a:solidFill>
                  <a:schemeClr val="bg1"/>
                </a:solidFill>
              </a:rPr>
              <a:t>vg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d</a:t>
            </a:r>
            <a:r>
              <a:rPr lang="en-US" altLang="sl-SI" sz="2800">
                <a:solidFill>
                  <a:schemeClr val="bg1"/>
                </a:solidFill>
              </a:rPr>
              <a:t>an neodvisnosti </a:t>
            </a:r>
            <a:endParaRPr lang="sl-SI" altLang="sl-SI" sz="28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sl-SI" sz="2800">
                <a:solidFill>
                  <a:schemeClr val="bg1"/>
                </a:solidFill>
              </a:rPr>
              <a:t>17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o</a:t>
            </a:r>
            <a:r>
              <a:rPr lang="en-US" altLang="sl-SI" sz="2800">
                <a:solidFill>
                  <a:schemeClr val="bg1"/>
                </a:solidFill>
              </a:rPr>
              <a:t>kt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d</a:t>
            </a:r>
            <a:r>
              <a:rPr lang="en-US" altLang="sl-SI" sz="2800">
                <a:solidFill>
                  <a:schemeClr val="bg1"/>
                </a:solidFill>
              </a:rPr>
              <a:t>an narodnih herojev </a:t>
            </a:r>
            <a:endParaRPr lang="sl-SI" altLang="sl-SI" sz="28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sl-SI" sz="2800">
                <a:solidFill>
                  <a:schemeClr val="bg1"/>
                </a:solidFill>
              </a:rPr>
              <a:t>25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d</a:t>
            </a:r>
            <a:r>
              <a:rPr lang="en-US" altLang="sl-SI" sz="2800">
                <a:solidFill>
                  <a:schemeClr val="bg1"/>
                </a:solidFill>
              </a:rPr>
              <a:t>ec</a:t>
            </a:r>
            <a:r>
              <a:rPr lang="sl-SI" altLang="sl-SI" sz="2800">
                <a:solidFill>
                  <a:schemeClr val="bg1"/>
                </a:solidFill>
              </a:rPr>
              <a:t>.</a:t>
            </a:r>
            <a:r>
              <a:rPr lang="en-US" altLang="sl-SI" sz="2800">
                <a:solidFill>
                  <a:schemeClr val="bg1"/>
                </a:solidFill>
              </a:rPr>
              <a:t> </a:t>
            </a:r>
            <a:r>
              <a:rPr lang="sl-SI" altLang="sl-SI" sz="2800">
                <a:solidFill>
                  <a:schemeClr val="bg1"/>
                </a:solidFill>
              </a:rPr>
              <a:t>b</a:t>
            </a:r>
            <a:r>
              <a:rPr lang="en-US" altLang="sl-SI" sz="2800">
                <a:solidFill>
                  <a:schemeClr val="bg1"/>
                </a:solidFill>
              </a:rPr>
              <a:t>ožič </a:t>
            </a: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FA2816E-F531-4A5B-BD90-6FE716A22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Hobiji</a:t>
            </a:r>
            <a:endParaRPr lang="en-US" altLang="sl-SI">
              <a:solidFill>
                <a:schemeClr val="bg1"/>
              </a:solidFill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40F6B993-9F35-401E-ACFA-B718DE4577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sl-SI" altLang="sl-SI">
                <a:solidFill>
                  <a:schemeClr val="bg1"/>
                </a:solidFill>
              </a:rPr>
              <a:t>Jamajčani : </a:t>
            </a:r>
          </a:p>
          <a:p>
            <a:r>
              <a:rPr lang="sl-SI" altLang="sl-SI">
                <a:solidFill>
                  <a:schemeClr val="bg1"/>
                </a:solidFill>
              </a:rPr>
              <a:t>jamajčani veliko pojejo in se zabavajo</a:t>
            </a:r>
          </a:p>
          <a:p>
            <a:r>
              <a:rPr lang="sl-SI" altLang="sl-SI">
                <a:solidFill>
                  <a:schemeClr val="bg1"/>
                </a:solidFill>
              </a:rPr>
              <a:t>vrtnarijo,</a:t>
            </a:r>
          </a:p>
          <a:p>
            <a:r>
              <a:rPr lang="sl-SI" altLang="sl-SI">
                <a:solidFill>
                  <a:schemeClr val="bg1"/>
                </a:solidFill>
              </a:rPr>
              <a:t>igrajo razne igre</a:t>
            </a:r>
          </a:p>
          <a:p>
            <a:r>
              <a:rPr lang="sl-SI" altLang="sl-SI">
                <a:solidFill>
                  <a:schemeClr val="bg1"/>
                </a:solidFill>
              </a:rPr>
              <a:t>radi tudi urejajo njihove vrtove in grme. </a:t>
            </a:r>
          </a:p>
          <a:p>
            <a:r>
              <a:rPr lang="sl-SI" altLang="sl-SI">
                <a:solidFill>
                  <a:schemeClr val="bg1"/>
                </a:solidFill>
              </a:rPr>
              <a:t>igrajo se tudi veliko športov. </a:t>
            </a:r>
          </a:p>
          <a:p>
            <a:r>
              <a:rPr lang="sl-SI" altLang="sl-SI">
                <a:solidFill>
                  <a:schemeClr val="bg1"/>
                </a:solidFill>
              </a:rPr>
              <a:t>otroci so veliko skupaj na igriščih</a:t>
            </a:r>
            <a:endParaRPr lang="en-US" altLang="sl-SI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E394F25-782F-4E6F-96BA-DFB7CECEAC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Viri:</a:t>
            </a:r>
            <a:endParaRPr lang="en-US" altLang="sl-SI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CE8BB27-19BA-4AA0-BEAE-5169F0F15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altLang="sl-SI"/>
              <a:t>internet</a:t>
            </a:r>
          </a:p>
          <a:p>
            <a:r>
              <a:rPr lang="sl-SI" altLang="sl-SI"/>
              <a:t>knjiga, Ljudstva sveta</a:t>
            </a:r>
          </a:p>
          <a:p>
            <a:r>
              <a:rPr lang="sl-SI" altLang="sl-SI"/>
              <a:t>Enciklopedija</a:t>
            </a:r>
          </a:p>
          <a:p>
            <a:r>
              <a:rPr lang="sl-SI" altLang="sl-SI"/>
              <a:t>splošna razgledanost</a:t>
            </a:r>
            <a:endParaRPr lang="en-US" altLang="sl-SI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314</Words>
  <Application>Microsoft Office PowerPoint</Application>
  <PresentationFormat>On-screen Show (4:3)</PresentationFormat>
  <Paragraphs>60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French Script MT</vt:lpstr>
      <vt:lpstr>Gill Sans MT</vt:lpstr>
      <vt:lpstr>Palatino Linotype</vt:lpstr>
      <vt:lpstr>Sylfaen</vt:lpstr>
      <vt:lpstr>Privzeti načrt</vt:lpstr>
      <vt:lpstr>Opis življenja  Jamajčanov</vt:lpstr>
      <vt:lpstr>Hiše</vt:lpstr>
      <vt:lpstr>Prehrana</vt:lpstr>
      <vt:lpstr>Oblačila</vt:lpstr>
      <vt:lpstr>      Šolanje                  Jezik</vt:lpstr>
      <vt:lpstr>Šport</vt:lpstr>
      <vt:lpstr>Prazniki</vt:lpstr>
      <vt:lpstr>Hobiji</vt:lpstr>
      <vt:lpstr>Viri: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2019-05-31T08:39:57Z</dcterms:created>
  <dcterms:modified xsi:type="dcterms:W3CDTF">2019-05-31T08:39:57Z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