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4" r:id="rId13"/>
    <p:sldId id="265" r:id="rId14"/>
    <p:sldId id="271" r:id="rId15"/>
    <p:sldId id="272" r:id="rId16"/>
    <p:sldId id="280" r:id="rId17"/>
    <p:sldId id="266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67" r:id="rId2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4660"/>
  </p:normalViewPr>
  <p:slideViewPr>
    <p:cSldViewPr>
      <p:cViewPr varScale="1">
        <p:scale>
          <a:sx n="154" d="100"/>
          <a:sy n="154" d="100"/>
        </p:scale>
        <p:origin x="154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8FFAE4A2-E1A7-4685-8AD3-D0F2FB22D1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1747" name="Freeform 3">
              <a:extLst>
                <a:ext uri="{FF2B5EF4-FFF2-40B4-BE49-F238E27FC236}">
                  <a16:creationId xmlns:a16="http://schemas.microsoft.com/office/drawing/2014/main" id="{5794F002-726C-45CB-92D6-211719BDAC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748" name="Freeform 4">
              <a:extLst>
                <a:ext uri="{FF2B5EF4-FFF2-40B4-BE49-F238E27FC236}">
                  <a16:creationId xmlns:a16="http://schemas.microsoft.com/office/drawing/2014/main" id="{459038DA-B02C-454F-A196-82C8694CE8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749" name="Freeform 5">
              <a:extLst>
                <a:ext uri="{FF2B5EF4-FFF2-40B4-BE49-F238E27FC236}">
                  <a16:creationId xmlns:a16="http://schemas.microsoft.com/office/drawing/2014/main" id="{51B08CD0-AE0B-486E-96FB-EE26F9A444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31750" name="Group 6">
              <a:extLst>
                <a:ext uri="{FF2B5EF4-FFF2-40B4-BE49-F238E27FC236}">
                  <a16:creationId xmlns:a16="http://schemas.microsoft.com/office/drawing/2014/main" id="{1F088354-8258-465D-8490-48CED2880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>
                <a:extLst>
                  <a:ext uri="{FF2B5EF4-FFF2-40B4-BE49-F238E27FC236}">
                    <a16:creationId xmlns:a16="http://schemas.microsoft.com/office/drawing/2014/main" id="{257509F0-0291-4BE3-B5CA-9F5C4D3AF5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2" name="Freeform 8">
                <a:extLst>
                  <a:ext uri="{FF2B5EF4-FFF2-40B4-BE49-F238E27FC236}">
                    <a16:creationId xmlns:a16="http://schemas.microsoft.com/office/drawing/2014/main" id="{36B4475D-9FED-4585-943B-2967EA5F7E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3" name="Freeform 9">
                <a:extLst>
                  <a:ext uri="{FF2B5EF4-FFF2-40B4-BE49-F238E27FC236}">
                    <a16:creationId xmlns:a16="http://schemas.microsoft.com/office/drawing/2014/main" id="{E4E2E9E4-81ED-4F65-AAFD-EB2D996E37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4" name="Freeform 10">
                <a:extLst>
                  <a:ext uri="{FF2B5EF4-FFF2-40B4-BE49-F238E27FC236}">
                    <a16:creationId xmlns:a16="http://schemas.microsoft.com/office/drawing/2014/main" id="{4E78860E-9D7E-449E-B5C2-ACDF3308A4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5" name="Freeform 11">
                <a:extLst>
                  <a:ext uri="{FF2B5EF4-FFF2-40B4-BE49-F238E27FC236}">
                    <a16:creationId xmlns:a16="http://schemas.microsoft.com/office/drawing/2014/main" id="{C35CC594-2285-4BDB-9A11-F93714BEAA9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6" name="Freeform 12">
                <a:extLst>
                  <a:ext uri="{FF2B5EF4-FFF2-40B4-BE49-F238E27FC236}">
                    <a16:creationId xmlns:a16="http://schemas.microsoft.com/office/drawing/2014/main" id="{1CD30DD3-1A5B-4C45-9AF8-01EDD0C03C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7" name="Freeform 13">
                <a:extLst>
                  <a:ext uri="{FF2B5EF4-FFF2-40B4-BE49-F238E27FC236}">
                    <a16:creationId xmlns:a16="http://schemas.microsoft.com/office/drawing/2014/main" id="{825E71B4-76EE-4235-945A-A6EE8C33AD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8" name="Freeform 14">
                <a:extLst>
                  <a:ext uri="{FF2B5EF4-FFF2-40B4-BE49-F238E27FC236}">
                    <a16:creationId xmlns:a16="http://schemas.microsoft.com/office/drawing/2014/main" id="{D92F848F-9D64-473B-AC49-409665B102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9" name="Freeform 15">
                <a:extLst>
                  <a:ext uri="{FF2B5EF4-FFF2-40B4-BE49-F238E27FC236}">
                    <a16:creationId xmlns:a16="http://schemas.microsoft.com/office/drawing/2014/main" id="{260B16B5-7CCA-4DF9-9235-1A63883845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60" name="Freeform 16">
                <a:extLst>
                  <a:ext uri="{FF2B5EF4-FFF2-40B4-BE49-F238E27FC236}">
                    <a16:creationId xmlns:a16="http://schemas.microsoft.com/office/drawing/2014/main" id="{63DCBFF4-F840-481A-B237-428788EB38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61" name="Freeform 17">
                <a:extLst>
                  <a:ext uri="{FF2B5EF4-FFF2-40B4-BE49-F238E27FC236}">
                    <a16:creationId xmlns:a16="http://schemas.microsoft.com/office/drawing/2014/main" id="{ED127447-7C9F-426F-8E78-E066354E87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62" name="Freeform 18">
                <a:extLst>
                  <a:ext uri="{FF2B5EF4-FFF2-40B4-BE49-F238E27FC236}">
                    <a16:creationId xmlns:a16="http://schemas.microsoft.com/office/drawing/2014/main" id="{F1F68F0B-DBDA-4922-823E-46FF680C63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63" name="Freeform 19">
                <a:extLst>
                  <a:ext uri="{FF2B5EF4-FFF2-40B4-BE49-F238E27FC236}">
                    <a16:creationId xmlns:a16="http://schemas.microsoft.com/office/drawing/2014/main" id="{60F8DBC5-4C71-4DA2-8484-411F146A70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31764" name="Freeform 20">
              <a:extLst>
                <a:ext uri="{FF2B5EF4-FFF2-40B4-BE49-F238E27FC236}">
                  <a16:creationId xmlns:a16="http://schemas.microsoft.com/office/drawing/2014/main" id="{DB3EB352-A344-4AAD-A29A-CFFEF0A3F2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765" name="Freeform 21">
              <a:extLst>
                <a:ext uri="{FF2B5EF4-FFF2-40B4-BE49-F238E27FC236}">
                  <a16:creationId xmlns:a16="http://schemas.microsoft.com/office/drawing/2014/main" id="{ACA40666-C879-4C3D-A576-C3C6E33A9B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766" name="Freeform 22">
              <a:extLst>
                <a:ext uri="{FF2B5EF4-FFF2-40B4-BE49-F238E27FC236}">
                  <a16:creationId xmlns:a16="http://schemas.microsoft.com/office/drawing/2014/main" id="{9CE5461B-321A-478C-967E-3136EF5596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767" name="Freeform 23">
              <a:extLst>
                <a:ext uri="{FF2B5EF4-FFF2-40B4-BE49-F238E27FC236}">
                  <a16:creationId xmlns:a16="http://schemas.microsoft.com/office/drawing/2014/main" id="{E828676B-EC5C-41DF-BEC2-400E4B1154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768" name="Freeform 24">
              <a:extLst>
                <a:ext uri="{FF2B5EF4-FFF2-40B4-BE49-F238E27FC236}">
                  <a16:creationId xmlns:a16="http://schemas.microsoft.com/office/drawing/2014/main" id="{FA66F741-6DC5-46C3-AEB7-71E01E8A30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769" name="Freeform 25">
              <a:extLst>
                <a:ext uri="{FF2B5EF4-FFF2-40B4-BE49-F238E27FC236}">
                  <a16:creationId xmlns:a16="http://schemas.microsoft.com/office/drawing/2014/main" id="{8336D40C-4AF5-4D9F-BC1B-F5E5733C2E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770" name="Freeform 26">
              <a:extLst>
                <a:ext uri="{FF2B5EF4-FFF2-40B4-BE49-F238E27FC236}">
                  <a16:creationId xmlns:a16="http://schemas.microsoft.com/office/drawing/2014/main" id="{31B65A28-8B96-4135-A6E7-BAA40C21FE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771" name="Freeform 27">
              <a:extLst>
                <a:ext uri="{FF2B5EF4-FFF2-40B4-BE49-F238E27FC236}">
                  <a16:creationId xmlns:a16="http://schemas.microsoft.com/office/drawing/2014/main" id="{E7220AE4-F1AC-4493-B856-285B66EDE7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772" name="Line 28">
              <a:extLst>
                <a:ext uri="{FF2B5EF4-FFF2-40B4-BE49-F238E27FC236}">
                  <a16:creationId xmlns:a16="http://schemas.microsoft.com/office/drawing/2014/main" id="{8B512774-2FB3-457C-8AAE-53407E0D5C9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773" name="Line 29">
              <a:extLst>
                <a:ext uri="{FF2B5EF4-FFF2-40B4-BE49-F238E27FC236}">
                  <a16:creationId xmlns:a16="http://schemas.microsoft.com/office/drawing/2014/main" id="{3DA6DF98-4635-43BE-9FFF-7FBFAB5539F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774" name="Line 30">
              <a:extLst>
                <a:ext uri="{FF2B5EF4-FFF2-40B4-BE49-F238E27FC236}">
                  <a16:creationId xmlns:a16="http://schemas.microsoft.com/office/drawing/2014/main" id="{37D186B4-B254-47B1-A2EE-CAAD88225C1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31775" name="Group 31">
              <a:extLst>
                <a:ext uri="{FF2B5EF4-FFF2-40B4-BE49-F238E27FC236}">
                  <a16:creationId xmlns:a16="http://schemas.microsoft.com/office/drawing/2014/main" id="{E16BD513-22F2-41EB-B7C2-541D1A91DA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1776" name="Line 32">
                <a:extLst>
                  <a:ext uri="{FF2B5EF4-FFF2-40B4-BE49-F238E27FC236}">
                    <a16:creationId xmlns:a16="http://schemas.microsoft.com/office/drawing/2014/main" id="{545D0D3E-4251-4C3B-9834-0045B8640A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77" name="Line 33">
                <a:extLst>
                  <a:ext uri="{FF2B5EF4-FFF2-40B4-BE49-F238E27FC236}">
                    <a16:creationId xmlns:a16="http://schemas.microsoft.com/office/drawing/2014/main" id="{9A2FC243-EED8-4415-BE49-EA806F1E49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78" name="Line 34">
                <a:extLst>
                  <a:ext uri="{FF2B5EF4-FFF2-40B4-BE49-F238E27FC236}">
                    <a16:creationId xmlns:a16="http://schemas.microsoft.com/office/drawing/2014/main" id="{87EA7EC2-C252-49AC-9865-ACDF48E3A0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79" name="Line 35">
                <a:extLst>
                  <a:ext uri="{FF2B5EF4-FFF2-40B4-BE49-F238E27FC236}">
                    <a16:creationId xmlns:a16="http://schemas.microsoft.com/office/drawing/2014/main" id="{98765FCA-1AA8-4FEC-85E8-01F3810FF9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80" name="Line 36">
                <a:extLst>
                  <a:ext uri="{FF2B5EF4-FFF2-40B4-BE49-F238E27FC236}">
                    <a16:creationId xmlns:a16="http://schemas.microsoft.com/office/drawing/2014/main" id="{04FA4765-7921-4DBB-BF5F-9F359F5A6D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31781" name="Line 37">
              <a:extLst>
                <a:ext uri="{FF2B5EF4-FFF2-40B4-BE49-F238E27FC236}">
                  <a16:creationId xmlns:a16="http://schemas.microsoft.com/office/drawing/2014/main" id="{0E176249-0BEC-40A4-9052-A60BA7532C1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782" name="Line 38">
              <a:extLst>
                <a:ext uri="{FF2B5EF4-FFF2-40B4-BE49-F238E27FC236}">
                  <a16:creationId xmlns:a16="http://schemas.microsoft.com/office/drawing/2014/main" id="{92277C76-696B-40C8-8EFE-8136A1F37F7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1783" name="Rectangle 39">
            <a:extLst>
              <a:ext uri="{FF2B5EF4-FFF2-40B4-BE49-F238E27FC236}">
                <a16:creationId xmlns:a16="http://schemas.microsoft.com/office/drawing/2014/main" id="{CC7EA2EC-F637-4C28-BC8A-2644E1C12F4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31784" name="Rectangle 40">
            <a:extLst>
              <a:ext uri="{FF2B5EF4-FFF2-40B4-BE49-F238E27FC236}">
                <a16:creationId xmlns:a16="http://schemas.microsoft.com/office/drawing/2014/main" id="{353E12A1-8747-46C3-8201-54C619B300EB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31785" name="Rectangle 41">
            <a:extLst>
              <a:ext uri="{FF2B5EF4-FFF2-40B4-BE49-F238E27FC236}">
                <a16:creationId xmlns:a16="http://schemas.microsoft.com/office/drawing/2014/main" id="{6679861B-8182-434B-853A-685471521E9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1786" name="Rectangle 42">
            <a:extLst>
              <a:ext uri="{FF2B5EF4-FFF2-40B4-BE49-F238E27FC236}">
                <a16:creationId xmlns:a16="http://schemas.microsoft.com/office/drawing/2014/main" id="{6012D72F-67F2-4759-8614-6135021905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1787" name="Rectangle 43">
            <a:extLst>
              <a:ext uri="{FF2B5EF4-FFF2-40B4-BE49-F238E27FC236}">
                <a16:creationId xmlns:a16="http://schemas.microsoft.com/office/drawing/2014/main" id="{88600EEB-BD11-4227-BEBF-21EBA89396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D1E9D7-5A17-46F6-86B6-6FB0FC9E569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3" grpId="0"/>
      <p:bldP spid="3178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78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7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7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3B4A-2FB1-49F2-93D5-B7F9DCD7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EAF6D-F2A8-4F68-9C9C-837E0F1EE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0224C-BE1B-4E17-9F0F-BEDA8EC7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E695D-C691-4F80-8B4C-1CDB9CA9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1A457-B6F0-4F6F-9554-5EC9312D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948B4-A79B-4DEA-AFF5-551C146A11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52374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2B03E-2A18-4BFB-9CD5-A8374256D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D9295-7DBF-4C9F-AF6C-4AA6266FD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679AE-95A1-4643-807E-DB69857E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0C190-6D00-45EF-841D-7FB818C3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93F0E-14A4-4308-9952-6A2B221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6A3E1-5365-4611-B140-C473511931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24575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25690F-FA3E-48BB-9434-E20EF2C3A5D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FC5DF-78A5-4AB5-BC2D-E02AA243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7ABA6-01AE-463C-AEE2-5C8CFF35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14D52-CF33-4FC5-9056-F3960248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195B1B-12E4-495C-BF5D-77A71ECE5A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165162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F33D-8880-4389-8F0E-29DE8DE7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EA63C-7726-413D-902D-36A07C3E29C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54D10174-AEF9-4821-8DF5-8159D7CCE5CD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5571A-591A-4A12-BBA4-2A6AF6F7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78FAA-D8A2-4C91-8C25-B5E2CD2D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0BA42-C53F-4D04-A5EE-FA1387B5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116AFA2-1548-49D5-A788-9BD5965481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65720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0F41-9DD4-4910-BAAA-3F014BC7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DD9D5-CFAD-476A-B4E7-413AA3BAEE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363F4-618F-4C4D-BCC3-E26670E01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6321B-4FCA-4BA2-871A-927925E8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5A2FD-EE39-4794-8861-EC99CC38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C0BC4-89DD-412D-9542-16B9EE8F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529B70C-9817-4731-86F3-697CAAB3E2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941366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1E57-2E97-4603-AAB4-8B515949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9E713-0CF4-413D-9664-27999E97541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3234D-121D-4DD1-81B4-63534542C0A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6D528F-4441-4F74-927E-1F40B5724BD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8CD0DEB-C395-4E59-B5AF-E3950D55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8D9505-FD10-4D71-B17D-C0E9BB2F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0E6DA5-0EB5-43BA-AF49-1769E0B0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D8E178-D99B-4996-BB12-95EB79BC87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95196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E4F-2171-476E-A027-B0180C76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0729-A0BF-4A75-AE34-ADCDC8EBD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B90FF-9F5F-4E19-A37B-46F7EA7B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C6FD6-8D7B-4418-A2E0-3512A7BB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909A-5125-480A-9A4F-4433A981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27508-05EF-4315-8C08-422556EDED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850476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DB62-60F2-4741-9D5D-97FB1202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59715-DD10-49E5-8D1C-FBAB44F9D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F5328-0DC9-48D5-BA43-DFA8FA30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AAE98-3948-425A-94B5-4F0B7792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E441E-F860-4313-AEE8-6C5E7C0E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35831-6B2E-48D0-BEB6-6E00F7D98B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92707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B573-A1F4-4FFC-B38D-D3F43287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FA71-F11F-45A2-9467-18409F7DD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642CC-7449-4F36-A554-9318901FC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DF2B3-FA45-4233-B30C-9B222ACA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EB219-17C4-4FE8-BA8C-6427E390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E9812-9871-4BA0-B42B-EB0A6142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8151E-3633-446E-9597-D979DD0214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354843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36CD-A186-43E8-97B7-599C0C8D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F31A2-FC4D-4B75-807C-F8C645CF4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04C84-F36C-4DF0-AC91-601AC525E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3BAFA-B507-4536-98A3-BFA1DD716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83C01-68CE-48A3-8B78-A6B92AACB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6CB12-7B87-4D64-95EA-26269DCA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B66E7-6F16-42D9-A710-3AD745BF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98A58-FF17-47BD-A419-F685F0A7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8909D-2017-495E-A2A4-C2AEDD5E00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48171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0655-932D-43AB-B033-23C9571D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5FF87-734F-4C03-B230-67BC1F6B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5F98A-AD08-43F9-A2A7-B05B7B45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41098-8702-4B48-B9EC-3BC2066B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BEB06-3840-48AE-AD31-FDE3ED7F5F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75470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CF52D-5951-4853-BF96-B9386BEC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BD551-C26A-446F-8572-1303DAD6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E5F3C-2BAB-4E99-9A36-98C55152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74537-E646-4FE3-8D9E-D64673E865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23727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F574-498E-4F52-BD59-4C70622F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3293D-35F2-4C31-8BC4-6590E917F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FBB98-46B6-4160-ADB8-F4C610D55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6939F-2C54-40C9-8782-D993D016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4DE2A-1FE7-4B34-BDA2-E99EBB47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9C186-FD90-4B8E-903A-5E5E864F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1771F-43D7-4314-B9F0-24D3A4A4F0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93997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CF41-0D65-480E-96FF-E239307B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49068-F3B7-4790-855A-2D4E0A0AF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DE8F4-5506-4810-ACD9-D8213E7F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61F8A-E57B-43E5-9F94-736CB9DDB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FF590-AADF-40DF-979D-5A2C7086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5BC2F-DBA5-45FB-8A4D-F6F04DF3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54001-F90E-4154-999A-36D08A518D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89391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>
            <a:extLst>
              <a:ext uri="{FF2B5EF4-FFF2-40B4-BE49-F238E27FC236}">
                <a16:creationId xmlns:a16="http://schemas.microsoft.com/office/drawing/2014/main" id="{C6C23074-A6C4-43FF-A57E-EF6CBB799B0B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0723" name="Freeform 3">
              <a:extLst>
                <a:ext uri="{FF2B5EF4-FFF2-40B4-BE49-F238E27FC236}">
                  <a16:creationId xmlns:a16="http://schemas.microsoft.com/office/drawing/2014/main" id="{D3B179A4-1CDF-45A3-BC8D-BA2F6CE2CC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724" name="Freeform 4">
              <a:extLst>
                <a:ext uri="{FF2B5EF4-FFF2-40B4-BE49-F238E27FC236}">
                  <a16:creationId xmlns:a16="http://schemas.microsoft.com/office/drawing/2014/main" id="{802C22D2-1E1A-41BD-B43D-55DC717031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725" name="Freeform 5">
              <a:extLst>
                <a:ext uri="{FF2B5EF4-FFF2-40B4-BE49-F238E27FC236}">
                  <a16:creationId xmlns:a16="http://schemas.microsoft.com/office/drawing/2014/main" id="{721E979F-5106-4873-B402-689547305F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30726" name="Group 6">
              <a:extLst>
                <a:ext uri="{FF2B5EF4-FFF2-40B4-BE49-F238E27FC236}">
                  <a16:creationId xmlns:a16="http://schemas.microsoft.com/office/drawing/2014/main" id="{30B719CF-FC5D-4241-B89E-0B90B2DF9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0727" name="Freeform 7">
                <a:extLst>
                  <a:ext uri="{FF2B5EF4-FFF2-40B4-BE49-F238E27FC236}">
                    <a16:creationId xmlns:a16="http://schemas.microsoft.com/office/drawing/2014/main" id="{84F74B8E-BE63-4B49-9C18-287BAE108D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28" name="Freeform 8">
                <a:extLst>
                  <a:ext uri="{FF2B5EF4-FFF2-40B4-BE49-F238E27FC236}">
                    <a16:creationId xmlns:a16="http://schemas.microsoft.com/office/drawing/2014/main" id="{08A12624-6D27-44C6-8A8C-C26443360C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29" name="Freeform 9">
                <a:extLst>
                  <a:ext uri="{FF2B5EF4-FFF2-40B4-BE49-F238E27FC236}">
                    <a16:creationId xmlns:a16="http://schemas.microsoft.com/office/drawing/2014/main" id="{4CB7313F-BA74-4CE9-BE12-8AB11D703A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0" name="Freeform 10">
                <a:extLst>
                  <a:ext uri="{FF2B5EF4-FFF2-40B4-BE49-F238E27FC236}">
                    <a16:creationId xmlns:a16="http://schemas.microsoft.com/office/drawing/2014/main" id="{1EAB7066-D122-4F0C-B986-6560B6378A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1" name="Freeform 11">
                <a:extLst>
                  <a:ext uri="{FF2B5EF4-FFF2-40B4-BE49-F238E27FC236}">
                    <a16:creationId xmlns:a16="http://schemas.microsoft.com/office/drawing/2014/main" id="{7E60F76F-A4BA-42D2-8863-CEF04C112B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2" name="Freeform 12">
                <a:extLst>
                  <a:ext uri="{FF2B5EF4-FFF2-40B4-BE49-F238E27FC236}">
                    <a16:creationId xmlns:a16="http://schemas.microsoft.com/office/drawing/2014/main" id="{237AE727-E498-4B75-8B38-AC4F09DCC6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3" name="Freeform 13">
                <a:extLst>
                  <a:ext uri="{FF2B5EF4-FFF2-40B4-BE49-F238E27FC236}">
                    <a16:creationId xmlns:a16="http://schemas.microsoft.com/office/drawing/2014/main" id="{8448ACE8-B1D3-4645-9082-1828102A9A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4" name="Freeform 14">
                <a:extLst>
                  <a:ext uri="{FF2B5EF4-FFF2-40B4-BE49-F238E27FC236}">
                    <a16:creationId xmlns:a16="http://schemas.microsoft.com/office/drawing/2014/main" id="{D451C56E-1AFA-40C7-A4DB-EA6614A42F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5" name="Freeform 15">
                <a:extLst>
                  <a:ext uri="{FF2B5EF4-FFF2-40B4-BE49-F238E27FC236}">
                    <a16:creationId xmlns:a16="http://schemas.microsoft.com/office/drawing/2014/main" id="{B8AB37EF-C5BF-42D5-AD41-81CF5970F3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6" name="Freeform 16">
                <a:extLst>
                  <a:ext uri="{FF2B5EF4-FFF2-40B4-BE49-F238E27FC236}">
                    <a16:creationId xmlns:a16="http://schemas.microsoft.com/office/drawing/2014/main" id="{73B89423-3BC2-4D38-8F5A-09A7100AD8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7" name="Freeform 17">
                <a:extLst>
                  <a:ext uri="{FF2B5EF4-FFF2-40B4-BE49-F238E27FC236}">
                    <a16:creationId xmlns:a16="http://schemas.microsoft.com/office/drawing/2014/main" id="{5481F0C1-533A-4401-80C1-58D3C5A792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8" name="Freeform 18">
                <a:extLst>
                  <a:ext uri="{FF2B5EF4-FFF2-40B4-BE49-F238E27FC236}">
                    <a16:creationId xmlns:a16="http://schemas.microsoft.com/office/drawing/2014/main" id="{831BA981-3E5B-456A-AA6D-53658B741D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9" name="Freeform 19">
                <a:extLst>
                  <a:ext uri="{FF2B5EF4-FFF2-40B4-BE49-F238E27FC236}">
                    <a16:creationId xmlns:a16="http://schemas.microsoft.com/office/drawing/2014/main" id="{7BCB290E-46DF-4EAE-9307-17444AEE13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30740" name="Freeform 20">
              <a:extLst>
                <a:ext uri="{FF2B5EF4-FFF2-40B4-BE49-F238E27FC236}">
                  <a16:creationId xmlns:a16="http://schemas.microsoft.com/office/drawing/2014/main" id="{F1CA4032-B938-4F51-91D7-3443288547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741" name="Freeform 21">
              <a:extLst>
                <a:ext uri="{FF2B5EF4-FFF2-40B4-BE49-F238E27FC236}">
                  <a16:creationId xmlns:a16="http://schemas.microsoft.com/office/drawing/2014/main" id="{A84C97A2-70C1-45A8-942A-2CEDDA4337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742" name="Freeform 22">
              <a:extLst>
                <a:ext uri="{FF2B5EF4-FFF2-40B4-BE49-F238E27FC236}">
                  <a16:creationId xmlns:a16="http://schemas.microsoft.com/office/drawing/2014/main" id="{6FE12B7F-1B0F-4D6D-A205-BD69F49727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743" name="Freeform 23">
              <a:extLst>
                <a:ext uri="{FF2B5EF4-FFF2-40B4-BE49-F238E27FC236}">
                  <a16:creationId xmlns:a16="http://schemas.microsoft.com/office/drawing/2014/main" id="{7C6A068C-1314-47BC-93DC-9AB6F8B1D1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744" name="Freeform 24">
              <a:extLst>
                <a:ext uri="{FF2B5EF4-FFF2-40B4-BE49-F238E27FC236}">
                  <a16:creationId xmlns:a16="http://schemas.microsoft.com/office/drawing/2014/main" id="{F3252B43-C079-48D7-A296-156710608D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745" name="Freeform 25">
              <a:extLst>
                <a:ext uri="{FF2B5EF4-FFF2-40B4-BE49-F238E27FC236}">
                  <a16:creationId xmlns:a16="http://schemas.microsoft.com/office/drawing/2014/main" id="{1657D5C0-B8E4-4992-AE21-B662826839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746" name="Freeform 26">
              <a:extLst>
                <a:ext uri="{FF2B5EF4-FFF2-40B4-BE49-F238E27FC236}">
                  <a16:creationId xmlns:a16="http://schemas.microsoft.com/office/drawing/2014/main" id="{C36CE182-DE88-480C-B832-8D059D3F3B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747" name="Freeform 27">
              <a:extLst>
                <a:ext uri="{FF2B5EF4-FFF2-40B4-BE49-F238E27FC236}">
                  <a16:creationId xmlns:a16="http://schemas.microsoft.com/office/drawing/2014/main" id="{2A845079-07B4-43BE-B52C-8E6C0FA68D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748" name="Line 28">
              <a:extLst>
                <a:ext uri="{FF2B5EF4-FFF2-40B4-BE49-F238E27FC236}">
                  <a16:creationId xmlns:a16="http://schemas.microsoft.com/office/drawing/2014/main" id="{13B12FF2-3178-4842-8312-ED426BF9D4F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749" name="Line 29">
              <a:extLst>
                <a:ext uri="{FF2B5EF4-FFF2-40B4-BE49-F238E27FC236}">
                  <a16:creationId xmlns:a16="http://schemas.microsoft.com/office/drawing/2014/main" id="{0F3D5F6E-1A27-4CEE-A368-136802725E7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750" name="Line 30">
              <a:extLst>
                <a:ext uri="{FF2B5EF4-FFF2-40B4-BE49-F238E27FC236}">
                  <a16:creationId xmlns:a16="http://schemas.microsoft.com/office/drawing/2014/main" id="{DF072525-4E76-4EFD-BE7F-EB346651EA7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30751" name="Group 31">
              <a:extLst>
                <a:ext uri="{FF2B5EF4-FFF2-40B4-BE49-F238E27FC236}">
                  <a16:creationId xmlns:a16="http://schemas.microsoft.com/office/drawing/2014/main" id="{053092E1-EDE9-4F01-8150-C9804C71E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0752" name="Line 32">
                <a:extLst>
                  <a:ext uri="{FF2B5EF4-FFF2-40B4-BE49-F238E27FC236}">
                    <a16:creationId xmlns:a16="http://schemas.microsoft.com/office/drawing/2014/main" id="{85B362A0-E2CA-4552-ABD1-5B04B52B5B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53" name="Line 33">
                <a:extLst>
                  <a:ext uri="{FF2B5EF4-FFF2-40B4-BE49-F238E27FC236}">
                    <a16:creationId xmlns:a16="http://schemas.microsoft.com/office/drawing/2014/main" id="{D0BC4537-7B6E-453A-AE99-FDA161B548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54" name="Line 34">
                <a:extLst>
                  <a:ext uri="{FF2B5EF4-FFF2-40B4-BE49-F238E27FC236}">
                    <a16:creationId xmlns:a16="http://schemas.microsoft.com/office/drawing/2014/main" id="{7D8336BE-6093-43F6-A938-1BA0B630D6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55" name="Line 35">
                <a:extLst>
                  <a:ext uri="{FF2B5EF4-FFF2-40B4-BE49-F238E27FC236}">
                    <a16:creationId xmlns:a16="http://schemas.microsoft.com/office/drawing/2014/main" id="{C833E83A-2498-4E66-AEDB-12C28E0C9D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56" name="Line 36">
                <a:extLst>
                  <a:ext uri="{FF2B5EF4-FFF2-40B4-BE49-F238E27FC236}">
                    <a16:creationId xmlns:a16="http://schemas.microsoft.com/office/drawing/2014/main" id="{906348D7-00F9-4E92-882A-9D09366966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30757" name="Line 37">
              <a:extLst>
                <a:ext uri="{FF2B5EF4-FFF2-40B4-BE49-F238E27FC236}">
                  <a16:creationId xmlns:a16="http://schemas.microsoft.com/office/drawing/2014/main" id="{FE495D74-9473-42AE-8365-03D7E74095D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758" name="Line 38">
              <a:extLst>
                <a:ext uri="{FF2B5EF4-FFF2-40B4-BE49-F238E27FC236}">
                  <a16:creationId xmlns:a16="http://schemas.microsoft.com/office/drawing/2014/main" id="{8B4916C4-14D7-4BBE-A105-09F3B1AE414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0759" name="Rectangle 39">
            <a:extLst>
              <a:ext uri="{FF2B5EF4-FFF2-40B4-BE49-F238E27FC236}">
                <a16:creationId xmlns:a16="http://schemas.microsoft.com/office/drawing/2014/main" id="{DA738B20-4C84-471F-919A-E0AFE3F4C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30760" name="Rectangle 40">
            <a:extLst>
              <a:ext uri="{FF2B5EF4-FFF2-40B4-BE49-F238E27FC236}">
                <a16:creationId xmlns:a16="http://schemas.microsoft.com/office/drawing/2014/main" id="{3C209ED3-06D7-4784-B154-05CABAB1D0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30761" name="Rectangle 41">
            <a:extLst>
              <a:ext uri="{FF2B5EF4-FFF2-40B4-BE49-F238E27FC236}">
                <a16:creationId xmlns:a16="http://schemas.microsoft.com/office/drawing/2014/main" id="{D9EB8202-B64F-4F62-89C7-73C8DE0B3A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30762" name="Rectangle 42">
            <a:extLst>
              <a:ext uri="{FF2B5EF4-FFF2-40B4-BE49-F238E27FC236}">
                <a16:creationId xmlns:a16="http://schemas.microsoft.com/office/drawing/2014/main" id="{600EEF2B-D8E4-4E9D-931B-753A2941DD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F62843C-5D3D-497C-A089-912C22590F1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30763" name="Rectangle 43">
            <a:extLst>
              <a:ext uri="{FF2B5EF4-FFF2-40B4-BE49-F238E27FC236}">
                <a16:creationId xmlns:a16="http://schemas.microsoft.com/office/drawing/2014/main" id="{81529078-C954-47BC-8943-4889F79A7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9" grpId="0"/>
      <p:bldP spid="3076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4786959-7BEF-4736-BBC2-AA3E9AD190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96975"/>
            <a:ext cx="8229600" cy="1139825"/>
          </a:xfrm>
        </p:spPr>
        <p:txBody>
          <a:bodyPr/>
          <a:lstStyle/>
          <a:p>
            <a:r>
              <a:rPr lang="sl-SI" altLang="sl-SI" sz="4800" b="1"/>
              <a:t>JAPONSKA</a:t>
            </a:r>
          </a:p>
        </p:txBody>
      </p:sp>
      <p:pic>
        <p:nvPicPr>
          <p:cNvPr id="2057" name="Picture 9" descr="zastava">
            <a:extLst>
              <a:ext uri="{FF2B5EF4-FFF2-40B4-BE49-F238E27FC236}">
                <a16:creationId xmlns:a16="http://schemas.microsoft.com/office/drawing/2014/main" id="{E315F0AF-C38F-49DB-9628-2CE6AAA8806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349500"/>
            <a:ext cx="3241675" cy="2152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9" name="Rectangle 11">
            <a:extLst>
              <a:ext uri="{FF2B5EF4-FFF2-40B4-BE49-F238E27FC236}">
                <a16:creationId xmlns:a16="http://schemas.microsoft.com/office/drawing/2014/main" id="{2390E51C-4649-4737-A8AE-3B0E975F1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734050"/>
            <a:ext cx="5257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sl-SI" altLang="sl-SI" sz="2800" b="1" dirty="0"/>
              <a:t>Izdelal: 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>
            <a:extLst>
              <a:ext uri="{FF2B5EF4-FFF2-40B4-BE49-F238E27FC236}">
                <a16:creationId xmlns:a16="http://schemas.microsoft.com/office/drawing/2014/main" id="{21670744-F4D5-430C-9880-0F0479AAFC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08050"/>
            <a:ext cx="4259263" cy="5041900"/>
          </a:xfrm>
        </p:spPr>
        <p:txBody>
          <a:bodyPr/>
          <a:lstStyle/>
          <a:p>
            <a:r>
              <a:rPr lang="sl-SI" altLang="sl-SI" sz="2400"/>
              <a:t>Na Hokaidu je središče živinoreje in mlekarske industrije. Imajo zelo veliko živinorejskih farm. </a:t>
            </a:r>
          </a:p>
          <a:p>
            <a:r>
              <a:rPr lang="sl-SI" altLang="sl-SI" sz="2400"/>
              <a:t>Posebnost živinorejske farme v Kobeju je, da pitajo govedo s pivom in jo vsak dan masirajo, da dobijo posebno nežno meso, ki je zelo cenjeno in zelo drago.</a:t>
            </a:r>
          </a:p>
          <a:p>
            <a:endParaRPr lang="sl-SI" altLang="sl-SI" sz="2400"/>
          </a:p>
          <a:p>
            <a:endParaRPr lang="sl-SI" altLang="sl-SI" sz="2400"/>
          </a:p>
          <a:p>
            <a:endParaRPr lang="sl-SI" altLang="sl-SI" sz="2400"/>
          </a:p>
        </p:txBody>
      </p:sp>
      <p:pic>
        <p:nvPicPr>
          <p:cNvPr id="83981" name="Picture 13">
            <a:extLst>
              <a:ext uri="{FF2B5EF4-FFF2-40B4-BE49-F238E27FC236}">
                <a16:creationId xmlns:a16="http://schemas.microsoft.com/office/drawing/2014/main" id="{91FA12D2-E74A-4E41-907F-801F2F1D8E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41438"/>
            <a:ext cx="4102100" cy="3600450"/>
          </a:xfr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>
            <a:extLst>
              <a:ext uri="{FF2B5EF4-FFF2-40B4-BE49-F238E27FC236}">
                <a16:creationId xmlns:a16="http://schemas.microsoft.com/office/drawing/2014/main" id="{DBD80078-0DE4-4436-BEB7-46A5DC8488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3375"/>
            <a:ext cx="4392612" cy="6003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Ribe so bile dolga stoletja glavna sestavina Japonske prehrane in še danes so glavni vir proteinov. 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Čeprav je v ribiški industriji zaposlen le približno odstotek delovne sile, je največja na svetu in ima več kot 400.000 ladij, prirejenih za ribolov ob obali ali v globokih vodah. 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Vsako leto ulovijo več kot 11 milijonov ton rib.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Japonske ribiške ladje lovijo po vseh morjih sveta.</a:t>
            </a:r>
          </a:p>
        </p:txBody>
      </p:sp>
      <p:pic>
        <p:nvPicPr>
          <p:cNvPr id="86023" name="Picture 7" descr="ribiška ladja">
            <a:extLst>
              <a:ext uri="{FF2B5EF4-FFF2-40B4-BE49-F238E27FC236}">
                <a16:creationId xmlns:a16="http://schemas.microsoft.com/office/drawing/2014/main" id="{4DDD7656-A649-4962-B791-D3F2037217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844675"/>
            <a:ext cx="4330700" cy="288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>
            <a:extLst>
              <a:ext uri="{FF2B5EF4-FFF2-40B4-BE49-F238E27FC236}">
                <a16:creationId xmlns:a16="http://schemas.microsoft.com/office/drawing/2014/main" id="{6EAFFA75-12CC-44CB-9830-3A14D227D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INDUSTRIJA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1148EF98-00F2-4D5E-90ED-6F64F12D32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00213"/>
            <a:ext cx="4330700" cy="3024187"/>
          </a:xfrm>
        </p:spPr>
        <p:txBody>
          <a:bodyPr/>
          <a:lstStyle/>
          <a:p>
            <a:r>
              <a:rPr lang="sl-SI" altLang="sl-SI" sz="2400"/>
              <a:t>Ena najuspešnejših industrijskih panog je avtomobilska industrija (honda, suzuki, toyota, mitsubishi, mazda), elektronska, strojna in tekstilna industrija.</a:t>
            </a:r>
          </a:p>
        </p:txBody>
      </p:sp>
      <p:pic>
        <p:nvPicPr>
          <p:cNvPr id="60428" name="Picture 12" descr="2">
            <a:extLst>
              <a:ext uri="{FF2B5EF4-FFF2-40B4-BE49-F238E27FC236}">
                <a16:creationId xmlns:a16="http://schemas.microsoft.com/office/drawing/2014/main" id="{9FF6CEB3-7BD2-4D9B-A74C-6B3EBA68AD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844675"/>
            <a:ext cx="4038600" cy="268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>
            <a:extLst>
              <a:ext uri="{FF2B5EF4-FFF2-40B4-BE49-F238E27FC236}">
                <a16:creationId xmlns:a16="http://schemas.microsoft.com/office/drawing/2014/main" id="{7FA19827-08CC-40B3-89B2-524CE65F3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847725"/>
          </a:xfrm>
        </p:spPr>
        <p:txBody>
          <a:bodyPr/>
          <a:lstStyle/>
          <a:p>
            <a:r>
              <a:rPr lang="sl-SI" altLang="sl-SI" b="1"/>
              <a:t>PROMET</a:t>
            </a: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BADA97D5-2138-43F5-9D66-6880B0B72D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5184775" cy="6335712"/>
          </a:xfrm>
        </p:spPr>
        <p:txBody>
          <a:bodyPr/>
          <a:lstStyle/>
          <a:p>
            <a:r>
              <a:rPr lang="sl-SI" altLang="sl-SI" sz="2400"/>
              <a:t>Cestni promet je zelo gost saj po cestah vozi 42,7 milijonov osebnih avtomobilov in 18,2 milijonov tovornjakov. </a:t>
            </a:r>
          </a:p>
          <a:p>
            <a:r>
              <a:rPr lang="sl-SI" altLang="sl-SI" sz="2400"/>
              <a:t>Honšu in Hokaido sta povezana s trajektnimi progami in z avtovlaki skozi predor Seikan, Honšu in Kjušu s podmorskim avtocestnim predorom, Honšu in Šikoku z železniško-cestnima povezavama. </a:t>
            </a:r>
          </a:p>
          <a:p>
            <a:r>
              <a:rPr lang="sl-SI" altLang="sl-SI" sz="2400"/>
              <a:t>Čez preliv Akashi-kaikyo je razpet najdaljši viseči most na svetu (razpon 1991m).</a:t>
            </a:r>
          </a:p>
        </p:txBody>
      </p:sp>
      <p:pic>
        <p:nvPicPr>
          <p:cNvPr id="62473" name="Picture 9" descr="AkashiBridge">
            <a:extLst>
              <a:ext uri="{FF2B5EF4-FFF2-40B4-BE49-F238E27FC236}">
                <a16:creationId xmlns:a16="http://schemas.microsoft.com/office/drawing/2014/main" id="{BA26E3A4-6F91-44FE-9F41-A96B9143C1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700213"/>
            <a:ext cx="3492500" cy="2549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>
            <a:extLst>
              <a:ext uri="{FF2B5EF4-FFF2-40B4-BE49-F238E27FC236}">
                <a16:creationId xmlns:a16="http://schemas.microsoft.com/office/drawing/2014/main" id="{9D4BF934-E033-4EE5-B156-B0F917F662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7313" y="409575"/>
            <a:ext cx="5076825" cy="61928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Železniški promet železnice so najpomembnejše prevozno sredstvo, saj se z njimi vsak dan prevaža velik del prebivalstva (približno 22 miljonov potnikov dnevno).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Ponos Japonskih železnic so hitri vlaki SHINKANSEN, ki vozijo s hitrostjo do 300 km/h in slovijo po izjemni varnosti. 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Najhitrejši vlak Hitari, ki prevozi razdaljo 1176km med Tokiom in Hakato v 4 urah in 58 minutah. Hokaido in Honšu povezuje 53,8 km dolg predor Seikan najdaljši na svetu.</a:t>
            </a:r>
          </a:p>
        </p:txBody>
      </p:sp>
      <p:pic>
        <p:nvPicPr>
          <p:cNvPr id="88071" name="Picture 7" descr="Shinkansen500">
            <a:extLst>
              <a:ext uri="{FF2B5EF4-FFF2-40B4-BE49-F238E27FC236}">
                <a16:creationId xmlns:a16="http://schemas.microsoft.com/office/drawing/2014/main" id="{1DAC04A1-FEE4-497C-8A2B-D7EF5960C3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916113"/>
            <a:ext cx="3749675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>
            <a:extLst>
              <a:ext uri="{FF2B5EF4-FFF2-40B4-BE49-F238E27FC236}">
                <a16:creationId xmlns:a16="http://schemas.microsoft.com/office/drawing/2014/main" id="{29B5483B-7FA0-469E-81AB-4D4592CD95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92150"/>
            <a:ext cx="4038600" cy="5543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Ladijski promet: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Otoke in obalna mesta povezuje gosto omrežje trajektnih linij.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Letalski promet: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Tudi letalski promet imajo zelo razvit, največja zanimivost pa je mednarodno letališče Kansai pri Osaki, prvo na svetu v celoti zgrajeno na umetnem otoku v Osaškem zalivu.</a:t>
            </a:r>
          </a:p>
        </p:txBody>
      </p:sp>
      <p:pic>
        <p:nvPicPr>
          <p:cNvPr id="90121" name="Picture 9" descr="ferryboat">
            <a:extLst>
              <a:ext uri="{FF2B5EF4-FFF2-40B4-BE49-F238E27FC236}">
                <a16:creationId xmlns:a16="http://schemas.microsoft.com/office/drawing/2014/main" id="{0526A1D2-FBD3-43CA-BDAF-55EA1C75EAA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908050"/>
            <a:ext cx="2201862" cy="1357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5" name="Picture 13" descr="kansi">
            <a:extLst>
              <a:ext uri="{FF2B5EF4-FFF2-40B4-BE49-F238E27FC236}">
                <a16:creationId xmlns:a16="http://schemas.microsoft.com/office/drawing/2014/main" id="{7A0882AA-A1F6-4F25-B3B5-E716560B510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708275"/>
            <a:ext cx="4440237" cy="3452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FA6EE974-B8A7-4C43-BD14-3797B2430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RASTLINSTVO IN ŽIVALSTVO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7CF83036-0784-4BF4-A8EC-C3AC88316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4475162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Japonska ima raznovrstbo rastlinstvo z več kot 17.000 vrstami.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Gozdovi, zlasti iglasti, poraščajo več kot 60 % dežele, medtem ko večji del Honšuja porašča listasti gozd.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Med večjimi kopenskimi sesalci so zastopani medvedi, divje svinje, jeleni in opice-japonski makak.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Na območju Japonske živi več kot 400 vrst ptic.</a:t>
            </a:r>
          </a:p>
        </p:txBody>
      </p:sp>
      <p:pic>
        <p:nvPicPr>
          <p:cNvPr id="105476" name="Picture 4">
            <a:extLst>
              <a:ext uri="{FF2B5EF4-FFF2-40B4-BE49-F238E27FC236}">
                <a16:creationId xmlns:a16="http://schemas.microsoft.com/office/drawing/2014/main" id="{8777AD83-5260-45D6-A831-E09C20C6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671887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>
            <a:extLst>
              <a:ext uri="{FF2B5EF4-FFF2-40B4-BE49-F238E27FC236}">
                <a16:creationId xmlns:a16="http://schemas.microsoft.com/office/drawing/2014/main" id="{75E087ED-D864-4B62-BBC1-CD473E21E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JAPONSKI VRTOVI</a:t>
            </a: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02C649AD-3F26-4589-A2E0-CB84760A09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321175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/>
              <a:t>Japonska vrtna umetnost ima zelo dolgo tradicijo. Pravljično lepe vrtove so Japonski vrtnarji ustvarjali že od 6 st. naprej. 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Ustvarjali so vrtove za sprehajanje, vrtove, ki spodbujajo premišljevanje in sanjarjenje, vrtove, ki povečujejo življenjski prostor, valovite vodne in kamnite vrtove. </a:t>
            </a:r>
          </a:p>
        </p:txBody>
      </p:sp>
      <p:pic>
        <p:nvPicPr>
          <p:cNvPr id="64520" name="Picture 8" descr="welcome">
            <a:extLst>
              <a:ext uri="{FF2B5EF4-FFF2-40B4-BE49-F238E27FC236}">
                <a16:creationId xmlns:a16="http://schemas.microsoft.com/office/drawing/2014/main" id="{5813D155-0CA5-4229-9C7A-948022DB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00250"/>
            <a:ext cx="3455988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>
            <a:extLst>
              <a:ext uri="{FF2B5EF4-FFF2-40B4-BE49-F238E27FC236}">
                <a16:creationId xmlns:a16="http://schemas.microsoft.com/office/drawing/2014/main" id="{1D965057-2D83-41BB-9CE8-497D20B527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60350"/>
            <a:ext cx="4608513" cy="6335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/>
              <a:t>Tradicionalni Japonski vrt je daleč od monotonih cvetličnih gredic in travnatih površin zahodnega sveta, odseva lepote Japonske narave z njenimi skalami, gorami in bučnimi vodnimi slapovi. 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Japonci imajo tudi notranje vrtove med njimi so tudi bonkei vrtovi na pladnju, miniaturne krajine s pritlikavimi rastlinami, ki so postavljene med zelo majhne gore. 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Pogosti so tudi bonsai (drevesa na pladnju, ki jih leta in leta skrbno obrezujejo in privezujejo.</a:t>
            </a:r>
          </a:p>
          <a:p>
            <a:pPr>
              <a:lnSpc>
                <a:spcPct val="80000"/>
              </a:lnSpc>
            </a:pPr>
            <a:endParaRPr lang="sl-SI" altLang="sl-SI" sz="2400"/>
          </a:p>
        </p:txBody>
      </p:sp>
      <p:pic>
        <p:nvPicPr>
          <p:cNvPr id="94215" name="Picture 7" descr="bonsai">
            <a:extLst>
              <a:ext uri="{FF2B5EF4-FFF2-40B4-BE49-F238E27FC236}">
                <a16:creationId xmlns:a16="http://schemas.microsoft.com/office/drawing/2014/main" id="{6BCF7662-EEA6-4CB3-8D18-34B6BBDDA8E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557338"/>
            <a:ext cx="3822700" cy="310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>
            <a:extLst>
              <a:ext uri="{FF2B5EF4-FFF2-40B4-BE49-F238E27FC236}">
                <a16:creationId xmlns:a16="http://schemas.microsoft.com/office/drawing/2014/main" id="{8C30F8C6-E4E7-4BEC-BA4F-5014A33FEA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4038600" cy="514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Zanimivost Japonske je tudi vas SHIRAKAWA, ki je zaradi tradicionalnih hiš s slamnato streho uvrščena celo na Unescov seznam kulturne dediščine.</a:t>
            </a:r>
          </a:p>
        </p:txBody>
      </p:sp>
      <p:pic>
        <p:nvPicPr>
          <p:cNvPr id="96266" name="Picture 10" descr="shirakawa04">
            <a:extLst>
              <a:ext uri="{FF2B5EF4-FFF2-40B4-BE49-F238E27FC236}">
                <a16:creationId xmlns:a16="http://schemas.microsoft.com/office/drawing/2014/main" id="{03F96EFA-6647-4146-B447-68BD4544817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836613"/>
            <a:ext cx="3552825" cy="2398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9" name="Picture 13" descr="shirakawa2">
            <a:extLst>
              <a:ext uri="{FF2B5EF4-FFF2-40B4-BE49-F238E27FC236}">
                <a16:creationId xmlns:a16="http://schemas.microsoft.com/office/drawing/2014/main" id="{E6BAE1EF-8F80-423B-9EEF-8B415BD5FA5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429000"/>
            <a:ext cx="3481387" cy="2332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21">
            <a:extLst>
              <a:ext uri="{FF2B5EF4-FFF2-40B4-BE49-F238E27FC236}">
                <a16:creationId xmlns:a16="http://schemas.microsoft.com/office/drawing/2014/main" id="{49019E8C-F731-4CA3-B8EB-EDF713834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JAPONSKA</a:t>
            </a:r>
          </a:p>
        </p:txBody>
      </p:sp>
      <p:sp>
        <p:nvSpPr>
          <p:cNvPr id="3094" name="Rectangle 22">
            <a:extLst>
              <a:ext uri="{FF2B5EF4-FFF2-40B4-BE49-F238E27FC236}">
                <a16:creationId xmlns:a16="http://schemas.microsoft.com/office/drawing/2014/main" id="{C92011F6-8F01-41A1-B56E-3C8B11D9CF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4679950" cy="4895850"/>
          </a:xfrm>
        </p:spPr>
        <p:txBody>
          <a:bodyPr/>
          <a:lstStyle/>
          <a:p>
            <a:r>
              <a:rPr lang="sl-SI" altLang="sl-SI" sz="2400"/>
              <a:t>Otoška država, ki leži v vzhodni Aziji na več kot 2500 km dolgem nizu otokov, kateri so razporejeni v smeri severovzhod – jugozahod. </a:t>
            </a:r>
          </a:p>
          <a:p>
            <a:r>
              <a:rPr lang="sl-SI" altLang="sl-SI" sz="2400"/>
              <a:t>Glavno mesto je Tokio (8,4 milijonov prebivalcev).</a:t>
            </a:r>
          </a:p>
          <a:p>
            <a:r>
              <a:rPr lang="sl-SI" altLang="sl-SI" sz="2400"/>
              <a:t>Najvišja gora pa Fudžijama - delujoči ognjenik (visoka 3776 m).</a:t>
            </a:r>
          </a:p>
        </p:txBody>
      </p:sp>
      <p:pic>
        <p:nvPicPr>
          <p:cNvPr id="3102" name="Picture 30" descr="obrazovka_tokio">
            <a:extLst>
              <a:ext uri="{FF2B5EF4-FFF2-40B4-BE49-F238E27FC236}">
                <a16:creationId xmlns:a16="http://schemas.microsoft.com/office/drawing/2014/main" id="{5CCC8F51-0187-4931-A478-D4BB354FD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33825"/>
            <a:ext cx="3017837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tokio novo">
            <a:extLst>
              <a:ext uri="{FF2B5EF4-FFF2-40B4-BE49-F238E27FC236}">
                <a16:creationId xmlns:a16="http://schemas.microsoft.com/office/drawing/2014/main" id="{4D5A1334-1B8A-4E1F-AB7D-F47D3781D79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196975"/>
            <a:ext cx="2471738" cy="2654300"/>
          </a:xfr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>
            <a:extLst>
              <a:ext uri="{FF2B5EF4-FFF2-40B4-BE49-F238E27FC236}">
                <a16:creationId xmlns:a16="http://schemas.microsoft.com/office/drawing/2014/main" id="{251591F6-59E5-4223-AC63-34BCEB5D39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2333625"/>
          </a:xfrm>
        </p:spPr>
        <p:txBody>
          <a:bodyPr/>
          <a:lstStyle/>
          <a:p>
            <a:r>
              <a:rPr lang="sl-SI" altLang="sl-SI" sz="2400"/>
              <a:t>Tradicionalna športna zvrst je Japonska rokoborba (SUMO).</a:t>
            </a:r>
          </a:p>
        </p:txBody>
      </p:sp>
      <p:pic>
        <p:nvPicPr>
          <p:cNvPr id="92167" name="Picture 7" descr="sumo_wrestling_tokyo">
            <a:extLst>
              <a:ext uri="{FF2B5EF4-FFF2-40B4-BE49-F238E27FC236}">
                <a16:creationId xmlns:a16="http://schemas.microsoft.com/office/drawing/2014/main" id="{223E7F91-6F9D-42B8-A83A-AFFB2FBAD6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684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1F02DCE-88E2-402E-BFAE-AA8296019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sl-SI" altLang="sl-SI" b="1"/>
              <a:t>SAMURAJI</a:t>
            </a: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31BFABE9-F8A8-4848-9CE8-2799127DA6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691062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/>
              <a:t>Japonski samuraj je v marsičem identičen evropskemu vitezu.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Poosebljal je utelešenje bojevnika z mečem.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Od malih nog so odraščali na bojevniški poti, kateri so se posvečali vse življenje. Vzgoja mladeničev je bila na principih, ki so jih izoblikovali budizem, šintoizem in konfucijanstvo. </a:t>
            </a:r>
          </a:p>
        </p:txBody>
      </p:sp>
      <p:pic>
        <p:nvPicPr>
          <p:cNvPr id="99335" name="Picture 7">
            <a:extLst>
              <a:ext uri="{FF2B5EF4-FFF2-40B4-BE49-F238E27FC236}">
                <a16:creationId xmlns:a16="http://schemas.microsoft.com/office/drawing/2014/main" id="{FB5D43A2-A40C-49C7-BD04-91DAB2438F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484313"/>
            <a:ext cx="3448050" cy="3887787"/>
          </a:xfr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>
            <a:extLst>
              <a:ext uri="{FF2B5EF4-FFF2-40B4-BE49-F238E27FC236}">
                <a16:creationId xmlns:a16="http://schemas.microsoft.com/office/drawing/2014/main" id="{29735077-13E0-498F-9176-9F32ACA07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4105275" cy="5581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/>
              <a:t>Na smrt so gledali kot na sestavni del življenja.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Pojmovali so jo kot sveto dolžnost. Razviti so morali železno vzgojo in samodisciplino ter zavračati trenutne užitke. 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Z orožjem so se srečali v najzgodnejšem otroštvu.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Dvobojev in turnirjev so se morali udeleževati že z 11. leti. </a:t>
            </a:r>
          </a:p>
        </p:txBody>
      </p:sp>
      <p:pic>
        <p:nvPicPr>
          <p:cNvPr id="102404" name="Picture 4">
            <a:extLst>
              <a:ext uri="{FF2B5EF4-FFF2-40B4-BE49-F238E27FC236}">
                <a16:creationId xmlns:a16="http://schemas.microsoft.com/office/drawing/2014/main" id="{5CF50A3D-0D96-4840-B584-7E91BFD1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25538"/>
            <a:ext cx="4097337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>
            <a:extLst>
              <a:ext uri="{FF2B5EF4-FFF2-40B4-BE49-F238E27FC236}">
                <a16:creationId xmlns:a16="http://schemas.microsoft.com/office/drawing/2014/main" id="{1E32850E-A07B-4825-8970-676823A1C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4330700" cy="5438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/>
              <a:t>Od malih nog so jih učili, da morajo biti njihova orožja ostra in zanesljiva, konji pa vzdržljivi in dolgega koraka.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Konjem so zaupali bolj kakor ljudem. 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Dolga samurajska sablja imenovana katana je poosebljala njihovo dušo. 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Za pasom so imeli še kratki meč ali wakizashi.  </a:t>
            </a:r>
          </a:p>
          <a:p>
            <a:pPr>
              <a:lnSpc>
                <a:spcPct val="80000"/>
              </a:lnSpc>
            </a:pPr>
            <a:endParaRPr lang="sl-SI" altLang="sl-SI" sz="2400"/>
          </a:p>
          <a:p>
            <a:pPr>
              <a:lnSpc>
                <a:spcPct val="80000"/>
              </a:lnSpc>
            </a:pPr>
            <a:endParaRPr lang="sl-SI" altLang="sl-SI" sz="2400"/>
          </a:p>
        </p:txBody>
      </p:sp>
      <p:pic>
        <p:nvPicPr>
          <p:cNvPr id="103428" name="Picture 4">
            <a:extLst>
              <a:ext uri="{FF2B5EF4-FFF2-40B4-BE49-F238E27FC236}">
                <a16:creationId xmlns:a16="http://schemas.microsoft.com/office/drawing/2014/main" id="{A9AD5B19-1B0C-47EB-82F5-1D43E6884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52513"/>
            <a:ext cx="3871912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999E9E98-BA81-4C29-8983-9DAE4E7D9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ZGODOVINA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394CC40-27E1-408E-B623-356657910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4321175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Na Hirošimo so 06.08.1945 odvrgli prvo atomsko bombo.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V eksploziji je bilo mrtvih okrog 100.000 ljudi. 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V Hirošimi sedaj stoji park miru s spominskim mirovnim muzejem.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Na mesto Nagasaki so 09.08.1945 odvrgli drugo atomsko bombo, v kateri pa je umrlo približno 40.000 ljudi.</a:t>
            </a:r>
          </a:p>
        </p:txBody>
      </p:sp>
      <p:pic>
        <p:nvPicPr>
          <p:cNvPr id="104452" name="Picture 4">
            <a:extLst>
              <a:ext uri="{FF2B5EF4-FFF2-40B4-BE49-F238E27FC236}">
                <a16:creationId xmlns:a16="http://schemas.microsoft.com/office/drawing/2014/main" id="{B238E802-DF04-4109-80FE-8C768D15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7"/>
          <a:stretch>
            <a:fillRect/>
          </a:stretch>
        </p:blipFill>
        <p:spPr bwMode="auto">
          <a:xfrm>
            <a:off x="5724525" y="1196975"/>
            <a:ext cx="2052638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4" name="Picture 6">
            <a:extLst>
              <a:ext uri="{FF2B5EF4-FFF2-40B4-BE49-F238E27FC236}">
                <a16:creationId xmlns:a16="http://schemas.microsoft.com/office/drawing/2014/main" id="{150BC852-BBE9-42F3-B32B-C5DF75457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644900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2DD7520-E2CF-4819-94FE-62F95C248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VIRI IN LITERATURA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159C15C5-8244-417D-AF81-6AA0BA1675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7559675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sl-SI" altLang="sl-SI" sz="2700"/>
          </a:p>
          <a:p>
            <a:r>
              <a:rPr lang="sl-SI" altLang="sl-SI" sz="2400"/>
              <a:t>Indokitajski polotok, srednja in vzhodna Azija</a:t>
            </a:r>
          </a:p>
          <a:p>
            <a:r>
              <a:rPr lang="sl-SI" altLang="sl-SI" sz="2400"/>
              <a:t>Azija med preteklostjo in sedanjostjo</a:t>
            </a:r>
          </a:p>
          <a:p>
            <a:r>
              <a:rPr lang="sl-SI" altLang="sl-SI" sz="2400"/>
              <a:t>Internet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>
            <a:extLst>
              <a:ext uri="{FF2B5EF4-FFF2-40B4-BE49-F238E27FC236}">
                <a16:creationId xmlns:a16="http://schemas.microsoft.com/office/drawing/2014/main" id="{B57C5467-42B1-4F33-ACE6-72C1B9E003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4392613" cy="5041900"/>
          </a:xfrm>
        </p:spPr>
        <p:txBody>
          <a:bodyPr/>
          <a:lstStyle/>
          <a:p>
            <a:r>
              <a:rPr lang="sl-SI" altLang="sl-SI" sz="2400"/>
              <a:t>Poleg 500 manjših otokov, državo sestavljajo 4 veliki otoki, ki si s severa proti jugu sledijo v naslednjem zaporedju:</a:t>
            </a:r>
          </a:p>
          <a:p>
            <a:r>
              <a:rPr lang="sl-SI" altLang="sl-SI" sz="2400"/>
              <a:t>Najbolj podeželjski Hokaido (北海道). </a:t>
            </a:r>
          </a:p>
          <a:p>
            <a:r>
              <a:rPr lang="sl-SI" altLang="sl-SI" sz="2400"/>
              <a:t>Največji Honšu (本州).</a:t>
            </a:r>
          </a:p>
          <a:p>
            <a:r>
              <a:rPr lang="sl-SI" altLang="sl-SI" sz="2400"/>
              <a:t>Najmanši Šikoku (四国).</a:t>
            </a:r>
          </a:p>
          <a:p>
            <a:r>
              <a:rPr lang="sl-SI" altLang="sl-SI" sz="2400"/>
              <a:t>Najtoplejši Kjušu (九州) .</a:t>
            </a:r>
          </a:p>
        </p:txBody>
      </p:sp>
      <p:pic>
        <p:nvPicPr>
          <p:cNvPr id="45064" name="Picture 8" descr="HOKAIDO">
            <a:extLst>
              <a:ext uri="{FF2B5EF4-FFF2-40B4-BE49-F238E27FC236}">
                <a16:creationId xmlns:a16="http://schemas.microsoft.com/office/drawing/2014/main" id="{42D30F2B-9D4B-4F15-9CC2-9D5667ADB4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16113"/>
            <a:ext cx="3967162" cy="2709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>
            <a:extLst>
              <a:ext uri="{FF2B5EF4-FFF2-40B4-BE49-F238E27FC236}">
                <a16:creationId xmlns:a16="http://schemas.microsoft.com/office/drawing/2014/main" id="{C4F60026-5177-40F5-95F0-C39A6794E6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3375"/>
            <a:ext cx="4897437" cy="6119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Vsi ti otoki pa ležijo v zahodnem delu tihooceanskega “ognjenega obroča”, na tektonsko zelo dinamičnem stičišču Evrazijske, Tihooceanske in Filipinske plošče.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Slednji dve se od vzhoda in juga spodrivata pod Evrazijsko ploščo, posledica tega je živahno tetonsko delovanje s številnimi potresi. 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V državi je več kot 200 ognjenikov, med katerimi jih je 77 še vedno dejavnih.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Japonsko vsako leto strese od 800 do 1000 potresov.</a:t>
            </a:r>
          </a:p>
        </p:txBody>
      </p:sp>
      <p:pic>
        <p:nvPicPr>
          <p:cNvPr id="50183" name="Picture 7" descr="niigata_potres_show">
            <a:extLst>
              <a:ext uri="{FF2B5EF4-FFF2-40B4-BE49-F238E27FC236}">
                <a16:creationId xmlns:a16="http://schemas.microsoft.com/office/drawing/2014/main" id="{8A1D6BB0-18F2-4705-8D2B-46EDBC853F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549275"/>
            <a:ext cx="1787525" cy="2374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4" name="Picture 8" descr="potres">
            <a:extLst>
              <a:ext uri="{FF2B5EF4-FFF2-40B4-BE49-F238E27FC236}">
                <a16:creationId xmlns:a16="http://schemas.microsoft.com/office/drawing/2014/main" id="{86EF4F97-4D89-43BE-BBA2-0B5B9BB8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97200"/>
            <a:ext cx="3490912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>
            <a:extLst>
              <a:ext uri="{FF2B5EF4-FFF2-40B4-BE49-F238E27FC236}">
                <a16:creationId xmlns:a16="http://schemas.microsoft.com/office/drawing/2014/main" id="{88EF25A4-7B18-4977-9AB0-248C0F08A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19163"/>
          </a:xfrm>
        </p:spPr>
        <p:txBody>
          <a:bodyPr/>
          <a:lstStyle/>
          <a:p>
            <a:r>
              <a:rPr lang="sl-SI" altLang="sl-SI" b="1"/>
              <a:t>PODNEBJE</a:t>
            </a: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A9D3AF92-092D-47AC-A2AF-18236C9A8B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4537075" cy="5876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Japonsko podnebje je raznoliko, delno zato ker se država razteza čez več kot 17 stopinj zemeljske širine.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Hokaido ima zelo mrzle zime z veliko snega do 3 m. Na Hokaido je tudi največje zimsko špotno središče Saporo. 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Južni Šikoku in Kjušu imajo daljša toplejša in vlažna poletja ter blage zime. 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Avgusta in septembra so pogosti tropski viharji (tajfuni).    </a:t>
            </a:r>
          </a:p>
        </p:txBody>
      </p:sp>
      <p:pic>
        <p:nvPicPr>
          <p:cNvPr id="52231" name="Picture 7" descr="tajfun">
            <a:extLst>
              <a:ext uri="{FF2B5EF4-FFF2-40B4-BE49-F238E27FC236}">
                <a16:creationId xmlns:a16="http://schemas.microsoft.com/office/drawing/2014/main" id="{7AC46664-5A83-407B-8473-16BDA75B7F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789363"/>
            <a:ext cx="3894137" cy="259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2" name="Picture 8">
            <a:extLst>
              <a:ext uri="{FF2B5EF4-FFF2-40B4-BE49-F238E27FC236}">
                <a16:creationId xmlns:a16="http://schemas.microsoft.com/office/drawing/2014/main" id="{6EC8BAC8-E173-47E6-95DB-69AABD75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9"/>
          <a:stretch>
            <a:fillRect/>
          </a:stretch>
        </p:blipFill>
        <p:spPr bwMode="auto">
          <a:xfrm>
            <a:off x="4859338" y="1125538"/>
            <a:ext cx="3879850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>
            <a:extLst>
              <a:ext uri="{FF2B5EF4-FFF2-40B4-BE49-F238E27FC236}">
                <a16:creationId xmlns:a16="http://schemas.microsoft.com/office/drawing/2014/main" id="{ABDCF667-578C-4E20-B3E1-EB9A6217C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VODE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F76C68D9-2C32-4DF7-8B17-68D40827CF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r>
              <a:rPr lang="sl-SI" altLang="sl-SI" sz="2400"/>
              <a:t>Reke so večinoma kratke z velikimi strmci in največjim pretokom jeseni. </a:t>
            </a:r>
          </a:p>
          <a:p>
            <a:r>
              <a:rPr lang="sl-SI" altLang="sl-SI" sz="2400"/>
              <a:t>Zaradi prevlade erozijsko neodpornih kamnin prenašajo zelo veliko naplavin.</a:t>
            </a:r>
          </a:p>
        </p:txBody>
      </p:sp>
      <p:pic>
        <p:nvPicPr>
          <p:cNvPr id="54282" name="Picture 10" descr="japonska reka">
            <a:extLst>
              <a:ext uri="{FF2B5EF4-FFF2-40B4-BE49-F238E27FC236}">
                <a16:creationId xmlns:a16="http://schemas.microsoft.com/office/drawing/2014/main" id="{19E18666-10B4-44D0-9CDB-3B2329D4BF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3933825"/>
            <a:ext cx="3119437" cy="2341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7" name="Picture 15">
            <a:extLst>
              <a:ext uri="{FF2B5EF4-FFF2-40B4-BE49-F238E27FC236}">
                <a16:creationId xmlns:a16="http://schemas.microsoft.com/office/drawing/2014/main" id="{7E7BA103-F7DA-40A8-87B4-2BB9E8873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5175"/>
            <a:ext cx="20351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7D4389E2-0402-45A9-A0C8-A7DBF5B7F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PREBIVALSTVO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7A9788E0-CB3F-4951-9D3C-9F4742CC03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391025" cy="5329238"/>
          </a:xfrm>
        </p:spPr>
        <p:txBody>
          <a:bodyPr/>
          <a:lstStyle/>
          <a:p>
            <a:r>
              <a:rPr lang="sl-SI" altLang="sl-SI" sz="2400"/>
              <a:t>Prebivalstvo je v zadnjih letih zelo hitro naraščalo, viša pa se tudi starostna meja, saj je starostna meja za moške 80 let, za ženske pa 85 let.</a:t>
            </a:r>
          </a:p>
          <a:p>
            <a:r>
              <a:rPr lang="sl-SI" altLang="sl-SI" sz="2400"/>
              <a:t>Po narodni pripadnosti je zelo homogeno, saj je 99 %  Japoncev  le 1 % je druge narodnosti.</a:t>
            </a:r>
          </a:p>
          <a:p>
            <a:r>
              <a:rPr lang="sl-SI" altLang="sl-SI" sz="2400"/>
              <a:t>Po verski pripadnosti so Japonci večinoma hkrati šintoisti in budisti. </a:t>
            </a:r>
          </a:p>
        </p:txBody>
      </p:sp>
      <p:pic>
        <p:nvPicPr>
          <p:cNvPr id="56327" name="Picture 7" descr="vtipni japonci na web">
            <a:extLst>
              <a:ext uri="{FF2B5EF4-FFF2-40B4-BE49-F238E27FC236}">
                <a16:creationId xmlns:a16="http://schemas.microsoft.com/office/drawing/2014/main" id="{E484AD3A-07A5-46F4-8FFB-2A5F99A049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268413"/>
            <a:ext cx="3527425" cy="264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8" name="Picture 8" descr="budisti_367">
            <a:extLst>
              <a:ext uri="{FF2B5EF4-FFF2-40B4-BE49-F238E27FC236}">
                <a16:creationId xmlns:a16="http://schemas.microsoft.com/office/drawing/2014/main" id="{7BB98843-5CC7-4340-BFB7-8906AB0D7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49725"/>
            <a:ext cx="34956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>
            <a:extLst>
              <a:ext uri="{FF2B5EF4-FFF2-40B4-BE49-F238E27FC236}">
                <a16:creationId xmlns:a16="http://schemas.microsoft.com/office/drawing/2014/main" id="{DBF1E715-B27B-4211-BD41-B54E4E7DE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sl-SI" altLang="sl-SI" b="1"/>
              <a:t>KMETIJSTVO IN RIBOLOV</a:t>
            </a: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0E0451FA-0D68-4031-9C2A-0DC2F95261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752975" cy="5732462"/>
          </a:xfrm>
        </p:spPr>
        <p:txBody>
          <a:bodyPr/>
          <a:lstStyle/>
          <a:p>
            <a:r>
              <a:rPr lang="sl-SI" altLang="sl-SI" sz="2400"/>
              <a:t>Najpomembnejši Japonski kmetijski pridelek je riž, ki ga pridelujejo na več kot dveh tretjinah vseh kmetijskih obdelovalnih površin. </a:t>
            </a:r>
          </a:p>
          <a:p>
            <a:r>
              <a:rPr lang="sl-SI" altLang="sl-SI" sz="2400"/>
              <a:t>Na namakalnih poljih ga pridelujejo po vsej deželi, posebna vrsta riža uspeva celo na hladnem Hokaidu.</a:t>
            </a:r>
          </a:p>
          <a:p>
            <a:r>
              <a:rPr lang="sl-SI" altLang="sl-SI" sz="2400"/>
              <a:t>Glavna območja pridelovanja pa so v osrednjem delu Honšuja.</a:t>
            </a:r>
          </a:p>
        </p:txBody>
      </p:sp>
      <p:pic>
        <p:nvPicPr>
          <p:cNvPr id="58375" name="Picture 7" descr="riz">
            <a:extLst>
              <a:ext uri="{FF2B5EF4-FFF2-40B4-BE49-F238E27FC236}">
                <a16:creationId xmlns:a16="http://schemas.microsoft.com/office/drawing/2014/main" id="{09524E4A-D688-4DA8-B2DD-4FF55212AD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5938" y="1052513"/>
            <a:ext cx="2036762" cy="2952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6" name="Picture 8" descr="normal_37 Rizeva polja">
            <a:extLst>
              <a:ext uri="{FF2B5EF4-FFF2-40B4-BE49-F238E27FC236}">
                <a16:creationId xmlns:a16="http://schemas.microsoft.com/office/drawing/2014/main" id="{3C28AF7E-CE7F-4BF8-85B8-243447E5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76700"/>
            <a:ext cx="2890838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2" name="Rectangle 22">
            <a:extLst>
              <a:ext uri="{FF2B5EF4-FFF2-40B4-BE49-F238E27FC236}">
                <a16:creationId xmlns:a16="http://schemas.microsoft.com/office/drawing/2014/main" id="{D75A538B-0153-4204-90CA-230EA7DECC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4186238" cy="5365750"/>
          </a:xfrm>
        </p:spPr>
        <p:txBody>
          <a:bodyPr/>
          <a:lstStyle/>
          <a:p>
            <a:endParaRPr lang="sl-SI" altLang="sl-SI" sz="2800"/>
          </a:p>
          <a:p>
            <a:r>
              <a:rPr lang="sl-SI" altLang="sl-SI" sz="2400"/>
              <a:t>Japonski kmetje pridelujejo tudi žito, čaj, tobak in sladkorno peso. </a:t>
            </a:r>
          </a:p>
          <a:p>
            <a:r>
              <a:rPr lang="sl-SI" altLang="sl-SI" sz="2400"/>
              <a:t>V osrednjem delu Honšuja, kjer so veliki nasadi murv gojijo sviloprejke.</a:t>
            </a:r>
          </a:p>
        </p:txBody>
      </p:sp>
      <p:pic>
        <p:nvPicPr>
          <p:cNvPr id="71705" name="Picture 25" descr="svila">
            <a:extLst>
              <a:ext uri="{FF2B5EF4-FFF2-40B4-BE49-F238E27FC236}">
                <a16:creationId xmlns:a16="http://schemas.microsoft.com/office/drawing/2014/main" id="{18F0329A-EB49-40C8-953B-7630C27E6F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933825"/>
            <a:ext cx="3252788" cy="1973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6" name="Picture 26">
            <a:extLst>
              <a:ext uri="{FF2B5EF4-FFF2-40B4-BE49-F238E27FC236}">
                <a16:creationId xmlns:a16="http://schemas.microsoft.com/office/drawing/2014/main" id="{F59CDC41-F6C4-4CCF-990E-3BCABD1A2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2"/>
          <a:stretch>
            <a:fillRect/>
          </a:stretch>
        </p:blipFill>
        <p:spPr bwMode="auto">
          <a:xfrm>
            <a:off x="5003800" y="692150"/>
            <a:ext cx="3230563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lobus">
  <a:themeElements>
    <a:clrScheme name="Globus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us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us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0</TotalTime>
  <Words>1163</Words>
  <Application>Microsoft Office PowerPoint</Application>
  <PresentationFormat>On-screen Show (4:3)</PresentationFormat>
  <Paragraphs>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Verdana</vt:lpstr>
      <vt:lpstr>Wingdings</vt:lpstr>
      <vt:lpstr>Globus</vt:lpstr>
      <vt:lpstr>JAPONSKA</vt:lpstr>
      <vt:lpstr>JAPONSKA</vt:lpstr>
      <vt:lpstr>PowerPoint Presentation</vt:lpstr>
      <vt:lpstr>PowerPoint Presentation</vt:lpstr>
      <vt:lpstr>PODNEBJE</vt:lpstr>
      <vt:lpstr>VODE</vt:lpstr>
      <vt:lpstr>PREBIVALSTVO</vt:lpstr>
      <vt:lpstr>KMETIJSTVO IN RIBOLOV</vt:lpstr>
      <vt:lpstr>PowerPoint Presentation</vt:lpstr>
      <vt:lpstr>PowerPoint Presentation</vt:lpstr>
      <vt:lpstr>PowerPoint Presentation</vt:lpstr>
      <vt:lpstr>INDUSTRIJA</vt:lpstr>
      <vt:lpstr>PROMET</vt:lpstr>
      <vt:lpstr>PowerPoint Presentation</vt:lpstr>
      <vt:lpstr>PowerPoint Presentation</vt:lpstr>
      <vt:lpstr>RASTLINSTVO IN ŽIVALSTVO</vt:lpstr>
      <vt:lpstr>JAPONSKI VRTOVI</vt:lpstr>
      <vt:lpstr>PowerPoint Presentation</vt:lpstr>
      <vt:lpstr>PowerPoint Presentation</vt:lpstr>
      <vt:lpstr>PowerPoint Presentation</vt:lpstr>
      <vt:lpstr>SAMURAJI</vt:lpstr>
      <vt:lpstr>PowerPoint Presentation</vt:lpstr>
      <vt:lpstr>PowerPoint Presentation</vt:lpstr>
      <vt:lpstr>ZGODOVINA</vt:lpstr>
      <vt:lpstr>VIRI IN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2019-05-31T08:39:58Z</dcterms:created>
  <dcterms:modified xsi:type="dcterms:W3CDTF">2019-05-31T08:39:58Z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