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8" r:id="rId12"/>
    <p:sldId id="265" r:id="rId13"/>
    <p:sldId id="269" r:id="rId14"/>
    <p:sldId id="270" r:id="rId15"/>
    <p:sldId id="271" r:id="rId16"/>
    <p:sldId id="272" r:id="rId17"/>
    <p:sldId id="266" r:id="rId1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A3DF-6C1D-433C-AA99-BF972D564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3753E-186E-488E-81CB-F384BA436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1DA7B-1E76-46EA-A7E6-2AFD7C0D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F3BCC-D17F-4E20-81E3-4E1FA4AB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00211-5841-4ECC-8CAC-37B1B543A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CE195-F54C-4AF8-95D8-22529AF9D2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438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C450-A54D-49C0-996A-D71520379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C72AD0-2D2A-4FD2-839E-CD504E104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87E20-77CF-4626-993E-2CECF707C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6D301-B3FE-4C5C-91F7-B6064116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F33D6-86AD-41F5-81FE-7C3E8D4B0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1D40D-4F85-4D3D-8DD5-65A5D31F9B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041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52B59-DEE5-4BFB-9627-F2266E687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1D189-9878-4372-827C-0DE29B44E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4153C-942D-41DF-B966-7D226416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BCCB3-DE1D-4E01-B68D-B39D18A0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312F2-5DE3-407F-ACD8-18B28600E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1D93D-CC33-45C3-812E-BED31A8805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7243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93F8-E42D-4F71-B2D7-9D548A94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8343E-94EA-4BDA-AEA2-A9E0B2DB3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96358-E69B-486B-8472-DA30065F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7ED46-AE06-4240-AD0F-7CE02954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DC4AA-423C-43E9-8CA3-30DB79D7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E2306-336E-4B16-B2F2-AFA171663A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005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73836-B43F-48F8-8BF9-DDA427629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4CA29-0734-4761-ABDE-F76E1F5A1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E2DC0-4D92-4E77-8AA1-54DF2380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995EB-6EE2-4D86-9E39-ABECDFFF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7522-D9A2-4D5C-83B2-C1009B9B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36171-CE64-43E3-9F22-9D990EECAE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822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8597-EE0D-486E-A09C-90AFE74B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2EC49-ABA8-45C8-A550-7B803F987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5134DE-E46B-4F8A-A7A9-CC3AEC962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D6DB-53CE-43FF-8C72-1C76D4CC3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82A43-D961-4476-ABAD-E7CDFCC3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B7D84-EF08-4ED5-A137-30DE5070A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D1360-8E55-4458-B019-1A16C62E4A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585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75B6-8F34-4109-B917-6C309DAF7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5EE7B-843F-4E5A-BAD8-CEA28CD30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D6894-6CF9-47E1-B0EB-6B106E1B1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1823F-AC21-4B70-AEBE-893B6BA62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A3E48-1FBC-40F2-9246-C1821E897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37E371-21C7-4289-8E31-A3756DF80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611B89-4DDA-4E7A-807D-E2ECDB92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0FC675-437B-4A94-9D67-CDBCB51E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0DD24-5578-4BAF-B7A6-D101D948AF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31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DC6E-784F-4FEF-9C0F-8C1BE9A2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590112-B766-48AC-A24F-162F3407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D6E2C-E6A0-4017-A0F8-438D4737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D8E23-E919-4D9A-B106-C7714983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38E80-245E-4218-A8AC-CD369BEE29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947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AD1DF-D45F-41E6-8287-6FABF29A7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F5650C-3405-4B27-92AE-29AB832B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D3DCD-8F73-48D2-B4B2-A6CF7D750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08FC5-6F5D-4703-815C-8F638C420B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666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7D9E1-1D6B-49C0-AC23-8F0E13AE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B4AC-6263-44AC-9A2A-636B3C54A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E77A0-C361-4BF4-A7B2-DF486D6C2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62853-A03D-4A2C-9EFA-40F25863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31821-2A71-42F5-865A-7D508C50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54395-E726-4E24-AB73-CFDA6192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04AE9-8BD7-4CF5-818C-C824E6286E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7277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C2881-2166-4685-A86F-433C4765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B22BF-6599-414B-8447-074F24A02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70735-F5B4-4FEC-9E7C-012B3A3C9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B801B-33A4-4016-B8CA-A47477D99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4654B-AF72-41B9-B6F0-5F8755C6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403F2-E4F2-45D2-B9EC-F6D6AAA01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EA33C-545E-4964-AB48-8FFF35D5E6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185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56DDE1-214E-4394-9F63-B67DA5545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B1BCEE-1800-4053-BA6A-EF01A48C5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2069D6-4030-41D8-AB5F-9E3825CA5C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3DA333-9004-43E2-BED7-1C5ED1D0A2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C50B0E-2D1A-465A-B330-AA9917EECA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E6F2C5-6EDA-4A64-9FDD-5E8735F026E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7750F8E-7980-4B2C-8B93-8604370D66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51275" y="4508500"/>
            <a:ext cx="4321175" cy="1470025"/>
          </a:xfrm>
        </p:spPr>
        <p:txBody>
          <a:bodyPr anchor="ctr"/>
          <a:lstStyle/>
          <a:p>
            <a:endParaRPr lang="sl-SI" altLang="sl-SI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83E6D79-5F7E-432D-BA49-FD32BFC828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08275"/>
            <a:ext cx="6400800" cy="1752600"/>
          </a:xfrm>
        </p:spPr>
        <p:txBody>
          <a:bodyPr/>
          <a:lstStyle/>
          <a:p>
            <a:endParaRPr lang="sl-SI" altLang="sl-SI" sz="3200">
              <a:latin typeface="Comic Sans MS" panose="030F0702030302020204" pitchFamily="66" charset="0"/>
            </a:endParaRPr>
          </a:p>
        </p:txBody>
      </p:sp>
      <p:pic>
        <p:nvPicPr>
          <p:cNvPr id="2052" name="Picture 4" descr="jezero">
            <a:extLst>
              <a:ext uri="{FF2B5EF4-FFF2-40B4-BE49-F238E27FC236}">
                <a16:creationId xmlns:a16="http://schemas.microsoft.com/office/drawing/2014/main" id="{D79BE09D-673D-4282-8938-74A6AF0CF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6C9DD36A-F736-4579-8E7B-2BB21A715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412875"/>
            <a:ext cx="386238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8800">
                <a:solidFill>
                  <a:schemeClr val="tx2"/>
                </a:solidFill>
                <a:latin typeface="Comic Sans MS" panose="030F0702030302020204" pitchFamily="66" charset="0"/>
              </a:rPr>
              <a:t>Jezera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5D2563A-DB01-444D-A116-0A25A0B05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Nastanek jezerske kotanje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49CEA79-D617-4102-9559-281F62D33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68413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endParaRPr lang="sl-SI" altLang="sl-SI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9CED51B-349E-4056-B4CB-D0FD0D38B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249488"/>
            <a:ext cx="8445500" cy="341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 b="1">
                <a:latin typeface="Comic Sans MS" panose="030F0702030302020204" pitchFamily="66" charset="0"/>
              </a:rPr>
              <a:t>zajezitvena</a:t>
            </a: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z zajezitvijo odtoka vode </a:t>
            </a: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za čelnimi morenami (S Evrazija, S Amerika)</a:t>
            </a: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Morainsko jezero, Kanada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9E01B07-6012-4FAD-ADA6-CB5C85C12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Nastanek jezerske kotanje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C7362BD-A639-49B0-BA6D-0C79FB8B2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68413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9627D0B-02FA-4368-93EA-80D07F0AB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84313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 b="1">
                <a:latin typeface="Comic Sans MS" panose="030F0702030302020204" pitchFamily="66" charset="0"/>
              </a:rPr>
              <a:t>dvojno delovanje</a:t>
            </a: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Blejsko in Bohinjsko jezero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5C1A8F7-D54C-43D0-AE9B-573709AC7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Umetna</a:t>
            </a:r>
            <a:r>
              <a:rPr lang="sl-SI" altLang="sl-SI"/>
              <a:t> </a:t>
            </a:r>
            <a:r>
              <a:rPr lang="sl-SI" altLang="sl-SI">
                <a:latin typeface="Comic Sans MS" panose="030F0702030302020204" pitchFamily="66" charset="0"/>
              </a:rPr>
              <a:t>akumulacijska jezera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0DB4807-5E30-4DC3-BFF4-7669651FF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68413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endParaRPr lang="sl-SI" altLang="sl-SI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63A9792-E2E4-4108-9CA0-E2137EDF4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84313"/>
            <a:ext cx="8229600" cy="244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>
                <a:latin typeface="Comic Sans MS" panose="030F0702030302020204" pitchFamily="66" charset="0"/>
              </a:rPr>
              <a:t>izraba hidroenergije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namakanje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največje je na reki Volti v Z Afriki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Naserjevo jezero na Nilu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v Sloveniji umetna jezera na Dravi</a:t>
            </a:r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CE07A87-20B6-4295-85E2-DEB48532C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Pomen jezer za človeka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586BB38-1F29-4B47-B750-EEA2E1BA2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68413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endParaRPr lang="sl-SI" altLang="sl-SI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B9208DBE-F54F-4776-B737-E275BBA0C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84313"/>
            <a:ext cx="822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>
                <a:latin typeface="Comic Sans MS" panose="030F0702030302020204" pitchFamily="66" charset="0"/>
              </a:rPr>
              <a:t>blažilen vpliv na podnebje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privlačna za poselitev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pomembna prometna pot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vir hidroenergije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za namakanje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ribolov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turistična in rekreacijska </a:t>
            </a:r>
          </a:p>
          <a:p>
            <a:pPr>
              <a:buFontTx/>
              <a:buNone/>
            </a:pPr>
            <a:r>
              <a:rPr lang="sl-SI" altLang="sl-SI" sz="2800">
                <a:latin typeface="Comic Sans MS" panose="030F0702030302020204" pitchFamily="66" charset="0"/>
              </a:rPr>
              <a:t>    vloga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FED6F59-ECC6-488A-A65E-8B0E67F9A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800">
                <a:latin typeface="Comic Sans MS" panose="030F0702030302020204" pitchFamily="66" charset="0"/>
              </a:rPr>
              <a:t>Zasipavanje jezer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7784938-CFB5-4DD7-B456-46C69F027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68413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endParaRPr lang="sl-SI" altLang="sl-SI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6663946F-03C0-422B-8D20-86512953D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060575"/>
            <a:ext cx="822960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>
                <a:latin typeface="Comic Sans MS" panose="030F0702030302020204" pitchFamily="66" charset="0"/>
              </a:rPr>
              <a:t>zasipavanje z naravnimi rečnimi nanosi</a:t>
            </a:r>
          </a:p>
          <a:p>
            <a:endParaRPr lang="sl-SI" altLang="sl-SI">
              <a:latin typeface="Comic Sans MS" panose="030F0702030302020204" pitchFamily="66" charset="0"/>
            </a:endParaRPr>
          </a:p>
          <a:p>
            <a:r>
              <a:rPr lang="sl-SI" altLang="sl-SI">
                <a:latin typeface="Comic Sans MS" panose="030F0702030302020204" pitchFamily="66" charset="0"/>
              </a:rPr>
              <a:t>postopoma se spremenijo v močvirja ali barja – lahko tudi povsem izginejo</a:t>
            </a:r>
          </a:p>
          <a:p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FB8B7B7-E079-4617-9232-08D6267E9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800">
                <a:latin typeface="Comic Sans MS" panose="030F0702030302020204" pitchFamily="66" charset="0"/>
              </a:rPr>
              <a:t>Onesnaževanje jezer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1D6DC6D-6AED-4C02-B1D1-49D67274B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68413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endParaRPr lang="sl-SI" altLang="sl-SI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6A6A1EB0-5953-4408-8D08-75A793E41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700213"/>
            <a:ext cx="8229600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>
                <a:latin typeface="Comic Sans MS" panose="030F0702030302020204" pitchFamily="66" charset="0"/>
              </a:rPr>
              <a:t>izpostavljeni onesnaževanju – dotok odpadnih voda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voda se zelo počasi obnavlja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problem - voda nasičena z neorganskimi hranili, v njej se pretirano razmnožijo nekateri organizmi</a:t>
            </a:r>
          </a:p>
          <a:p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0698CA4-6A9E-46BD-A48B-1E8CCBB20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800">
                <a:latin typeface="Comic Sans MS" panose="030F0702030302020204" pitchFamily="66" charset="0"/>
              </a:rPr>
              <a:t>Cvetenje jezer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CCD0C60-5B72-4035-96FF-C4FBB078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68413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endParaRPr lang="sl-SI" altLang="sl-SI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F102F31-5634-463B-8806-B272AB71D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773238"/>
            <a:ext cx="8229600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Če se organizmi (planktonske alge) tako razmnožijo, da voda ni več prosojna, govorimo o cvetenju jezer.</a:t>
            </a:r>
          </a:p>
          <a:p>
            <a:pPr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Posledica: pomanjkanje kisika v spodnjih plasteh vode, rastlinstvo in živalstvo začne propadati.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A5EA3F2-1946-4065-A99B-E082BBDC5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Posebnosti</a:t>
            </a:r>
            <a:r>
              <a:rPr lang="sl-SI" altLang="sl-SI"/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6BA827E-F91D-41BA-A280-CBFA58373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68413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endParaRPr lang="sl-SI" altLang="sl-SI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3DF6F6C-D392-4BDE-A71B-094F6A021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84313"/>
            <a:ext cx="84455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>
                <a:latin typeface="Comic Sans MS" panose="030F0702030302020204" pitchFamily="66" charset="0"/>
              </a:rPr>
              <a:t>največje jezero: Kaspijsko jezero, 394.299 km</a:t>
            </a:r>
            <a:r>
              <a:rPr lang="sl-SI" altLang="sl-SI" sz="2800" baseline="30000">
                <a:latin typeface="Comic Sans MS" panose="030F0702030302020204" pitchFamily="66" charset="0"/>
              </a:rPr>
              <a:t>2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najglobje jezero: Bajkalsko jezero, 1637 m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najvišje ležeče jezero: Titikaka v Boliviji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najnižje ležeče: Mrtvo morje v Izraelu, -400 m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največje umetno jezero v Evropi: Kielder Water v S Angliji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več kot 60% vseh jezer je v Kanadi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“jezera” na Luni</a:t>
            </a:r>
          </a:p>
          <a:p>
            <a:endParaRPr lang="sl-SI" altLang="sl-SI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EF8009-C4D6-4381-B0B1-2CC7E9387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Kaj je jezero?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B917440-D7CE-49D5-97E3-685942A78D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Velika stoječa vodna površina, ki jo obkroža kopno.</a:t>
            </a:r>
          </a:p>
          <a:p>
            <a:pPr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FA572931-7596-4EF2-8EC5-4250F4525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3455987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običajno sladkovodna</a:t>
            </a:r>
          </a:p>
          <a:p>
            <a:endParaRPr lang="sl-SI" altLang="sl-SI">
              <a:latin typeface="Comic Sans MS" panose="030F0702030302020204" pitchFamily="66" charset="0"/>
            </a:endParaRPr>
          </a:p>
          <a:p>
            <a:r>
              <a:rPr lang="sl-SI" altLang="sl-SI">
                <a:latin typeface="Comic Sans MS" panose="030F0702030302020204" pitchFamily="66" charset="0"/>
              </a:rPr>
              <a:t>večinoma ležijo na S polobli</a:t>
            </a:r>
          </a:p>
          <a:p>
            <a:endParaRPr lang="sl-SI" altLang="sl-SI">
              <a:latin typeface="Comic Sans MS" panose="030F0702030302020204" pitchFamily="66" charset="0"/>
            </a:endParaRPr>
          </a:p>
          <a:p>
            <a:r>
              <a:rPr lang="sl-SI" altLang="sl-SI">
                <a:latin typeface="Comic Sans MS" panose="030F0702030302020204" pitchFamily="66" charset="0"/>
              </a:rPr>
              <a:t>izraz “jezero” se uporablja tudi za suha jezera (npr. jezero Eyre)</a:t>
            </a:r>
          </a:p>
          <a:p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EC0B80F-12DC-4108-95E2-CB1E00EA2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Kako delimo jezera?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683FE27-BDD0-4E2C-9B70-30407B564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59113" y="2060575"/>
            <a:ext cx="3097212" cy="2016125"/>
          </a:xfrm>
        </p:spPr>
        <p:txBody>
          <a:bodyPr/>
          <a:lstStyle/>
          <a:p>
            <a:pPr marL="609600" indent="-609600"/>
            <a:r>
              <a:rPr lang="sl-SI" altLang="sl-SI">
                <a:latin typeface="Comic Sans MS" panose="030F0702030302020204" pitchFamily="66" charset="0"/>
              </a:rPr>
              <a:t>naravna</a:t>
            </a:r>
          </a:p>
          <a:p>
            <a:pPr marL="609600" indent="-609600"/>
            <a:endParaRPr lang="sl-SI" altLang="sl-SI">
              <a:latin typeface="Comic Sans MS" panose="030F0702030302020204" pitchFamily="66" charset="0"/>
            </a:endParaRPr>
          </a:p>
          <a:p>
            <a:pPr marL="609600" indent="-609600"/>
            <a:r>
              <a:rPr lang="sl-SI" altLang="sl-SI">
                <a:latin typeface="Comic Sans MS" panose="030F0702030302020204" pitchFamily="66" charset="0"/>
              </a:rPr>
              <a:t>umetna</a:t>
            </a:r>
          </a:p>
          <a:p>
            <a:pPr marL="609600" indent="-609600"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D0DB17C-DD6A-42BA-98FB-A46D86C27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Naravna jezera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00BF8D6-D584-474A-8C38-B1D708249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glede na odtok in dotok vode</a:t>
            </a:r>
          </a:p>
          <a:p>
            <a:endParaRPr lang="sl-SI" altLang="sl-SI">
              <a:latin typeface="Comic Sans MS" panose="030F0702030302020204" pitchFamily="66" charset="0"/>
            </a:endParaRPr>
          </a:p>
          <a:p>
            <a:r>
              <a:rPr lang="sl-SI" altLang="sl-SI">
                <a:latin typeface="Comic Sans MS" panose="030F0702030302020204" pitchFamily="66" charset="0"/>
              </a:rPr>
              <a:t>glede na prisotnost vode čez leto</a:t>
            </a:r>
          </a:p>
          <a:p>
            <a:endParaRPr lang="sl-SI" altLang="sl-SI">
              <a:latin typeface="Comic Sans MS" panose="030F0702030302020204" pitchFamily="66" charset="0"/>
            </a:endParaRPr>
          </a:p>
          <a:p>
            <a:r>
              <a:rPr lang="sl-SI" altLang="sl-SI">
                <a:latin typeface="Comic Sans MS" panose="030F0702030302020204" pitchFamily="66" charset="0"/>
              </a:rPr>
              <a:t>glede na nastanek jezerske kotanje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9E5CF2E-A2FE-4887-8117-6144E4F9B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Glede na odtok in dotok vode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0B0D16C-A831-4BF7-BC48-7683310B1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3241675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Pretočna jezera</a:t>
            </a:r>
          </a:p>
          <a:p>
            <a:endParaRPr lang="sl-SI" altLang="sl-SI" sz="1600">
              <a:latin typeface="Comic Sans MS" panose="030F0702030302020204" pitchFamily="66" charset="0"/>
            </a:endParaRP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stalen dotok in odtok vode</a:t>
            </a:r>
          </a:p>
          <a:p>
            <a:pPr lvl="1"/>
            <a:endParaRPr lang="sl-SI" altLang="sl-SI">
              <a:latin typeface="Comic Sans MS" panose="030F0702030302020204" pitchFamily="66" charset="0"/>
            </a:endParaRP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Bohinjsko jezero, Blejsko jezero</a:t>
            </a:r>
          </a:p>
          <a:p>
            <a:pPr lvl="1"/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B90A754-99C0-46EF-8808-D31EBC7CB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Glede na odtok in dotok vode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3F7B5E2-1519-4191-8FC7-E06B64A6A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773238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>
                <a:latin typeface="Comic Sans MS" panose="030F0702030302020204" pitchFamily="66" charset="0"/>
              </a:rPr>
              <a:t>Jezera brez pretoka</a:t>
            </a:r>
          </a:p>
          <a:p>
            <a:endParaRPr lang="sl-SI" altLang="sl-SI" sz="2000">
              <a:latin typeface="Comic Sans MS" panose="030F0702030302020204" pitchFamily="66" charset="0"/>
            </a:endParaRP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v žrelih ugaslih vulkanov (npr. Kratersko jezero v ZDA)</a:t>
            </a:r>
          </a:p>
          <a:p>
            <a:pPr lvl="1"/>
            <a:endParaRPr lang="sl-SI" altLang="sl-SI" sz="2000">
              <a:latin typeface="Comic Sans MS" panose="030F0702030302020204" pitchFamily="66" charset="0"/>
            </a:endParaRP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v puščavah (slana – Čadsko jezero)</a:t>
            </a:r>
          </a:p>
          <a:p>
            <a:pPr lvl="1"/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E855B19-D492-4001-8BA2-DE4B8F608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Prisotnost vode čez leto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B8328C2-D0A7-408D-B609-29930E642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68413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endParaRPr lang="sl-SI" altLang="sl-SI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08A5FFAC-6059-4AE1-A651-0925173AF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84313"/>
            <a:ext cx="8229600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>
                <a:latin typeface="Comic Sans MS" panose="030F0702030302020204" pitchFamily="66" charset="0"/>
              </a:rPr>
              <a:t>stalna jezera</a:t>
            </a:r>
          </a:p>
          <a:p>
            <a:endParaRPr lang="sl-SI" altLang="sl-SI" sz="2000">
              <a:latin typeface="Comic Sans MS" panose="030F0702030302020204" pitchFamily="66" charset="0"/>
            </a:endParaRPr>
          </a:p>
          <a:p>
            <a:r>
              <a:rPr lang="sl-SI" altLang="sl-SI">
                <a:latin typeface="Comic Sans MS" panose="030F0702030302020204" pitchFamily="66" charset="0"/>
              </a:rPr>
              <a:t>periodična jezera</a:t>
            </a:r>
          </a:p>
          <a:p>
            <a:endParaRPr lang="sl-SI" altLang="sl-SI" sz="2000">
              <a:latin typeface="Comic Sans MS" panose="030F0702030302020204" pitchFamily="66" charset="0"/>
            </a:endParaRPr>
          </a:p>
          <a:p>
            <a:r>
              <a:rPr lang="sl-SI" altLang="sl-SI">
                <a:latin typeface="Comic Sans MS" panose="030F0702030302020204" pitchFamily="66" charset="0"/>
              </a:rPr>
              <a:t>obdobna (puščavska) jezera</a:t>
            </a:r>
          </a:p>
          <a:p>
            <a:pPr lvl="1"/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E776ABB-223E-4CF2-8856-35A67E72E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Nastanek jezerske kotanje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DE1E56F-F152-4306-A44A-EE3CD40D5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268413"/>
            <a:ext cx="82296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endParaRPr lang="sl-SI" altLang="sl-SI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0E8FE9FC-92E7-4AFE-B71C-ACE1CC7B2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84313"/>
            <a:ext cx="822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 b="1">
                <a:latin typeface="Comic Sans MS" panose="030F0702030302020204" pitchFamily="66" charset="0"/>
              </a:rPr>
              <a:t>vglobljena</a:t>
            </a:r>
          </a:p>
          <a:p>
            <a:endParaRPr lang="sl-SI" altLang="sl-SI" sz="2000" b="1">
              <a:latin typeface="Comic Sans MS" panose="030F0702030302020204" pitchFamily="66" charset="0"/>
            </a:endParaRP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nastane s poglobitvijo površja</a:t>
            </a:r>
          </a:p>
          <a:p>
            <a:pPr lvl="1"/>
            <a:endParaRPr lang="sl-SI" altLang="sl-SI" sz="1800">
              <a:latin typeface="Comic Sans MS" panose="030F0702030302020204" pitchFamily="66" charset="0"/>
            </a:endParaRP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tektonska jezera (Bajkalsko jezero, Ohridsko jezero)</a:t>
            </a:r>
          </a:p>
          <a:p>
            <a:pPr lvl="1"/>
            <a:endParaRPr lang="sl-SI" altLang="sl-SI" sz="2000">
              <a:latin typeface="Comic Sans MS" panose="030F0702030302020204" pitchFamily="66" charset="0"/>
            </a:endParaRPr>
          </a:p>
          <a:p>
            <a:pPr lvl="1"/>
            <a:r>
              <a:rPr lang="sl-SI" altLang="sl-SI">
                <a:latin typeface="Comic Sans MS" panose="030F0702030302020204" pitchFamily="66" charset="0"/>
              </a:rPr>
              <a:t>erozija (Triglavska jezera)</a:t>
            </a:r>
          </a:p>
          <a:p>
            <a:pPr lvl="1"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Comic Sans MS</vt:lpstr>
      <vt:lpstr>Privzeti načrt</vt:lpstr>
      <vt:lpstr>PowerPoint Presentation</vt:lpstr>
      <vt:lpstr>Kaj je jezero?</vt:lpstr>
      <vt:lpstr>PowerPoint Presentation</vt:lpstr>
      <vt:lpstr>Kako delimo jezera?</vt:lpstr>
      <vt:lpstr>Naravna jezera</vt:lpstr>
      <vt:lpstr>Glede na odtok in dotok vode</vt:lpstr>
      <vt:lpstr>Glede na odtok in dotok vode</vt:lpstr>
      <vt:lpstr>Prisotnost vode čez leto</vt:lpstr>
      <vt:lpstr>Nastanek jezerske kotanje</vt:lpstr>
      <vt:lpstr>Nastanek jezerske kotanje</vt:lpstr>
      <vt:lpstr>Nastanek jezerske kotanje</vt:lpstr>
      <vt:lpstr>Umetna akumulacijska jezera</vt:lpstr>
      <vt:lpstr>Pomen jezer za človeka</vt:lpstr>
      <vt:lpstr>Zasipavanje jezer</vt:lpstr>
      <vt:lpstr>Onesnaževanje jezer</vt:lpstr>
      <vt:lpstr>Cvetenje jezer</vt:lpstr>
      <vt:lpstr>Posebnosti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2019-05-31T08:39:59Z</dcterms:created>
  <dcterms:modified xsi:type="dcterms:W3CDTF">2019-05-31T08:39:59Z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