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58" r:id="rId6"/>
    <p:sldId id="260" r:id="rId7"/>
    <p:sldId id="266" r:id="rId8"/>
    <p:sldId id="267" r:id="rId9"/>
    <p:sldId id="268" r:id="rId10"/>
    <p:sldId id="269" r:id="rId11"/>
    <p:sldId id="261" r:id="rId12"/>
    <p:sldId id="270" r:id="rId13"/>
    <p:sldId id="263" r:id="rId14"/>
    <p:sldId id="272" r:id="rId15"/>
    <p:sldId id="262" r:id="rId16"/>
    <p:sldId id="264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30E3D383-955B-422E-A0B0-76034D9B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9F47-F19D-4A4B-BB79-43283E793D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1F41EB77-3DC8-4774-81F8-408DB12A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98595495-C3C2-48DB-A7DE-18BECCE9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DB57197-2782-4AB5-80B9-53BE11460B7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971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1E64315-BA3F-4D21-8B72-ED69FA8A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AAA2-32F1-435F-BFBA-5FFC971CCC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37D3DC9-6371-47B8-8331-5794FF3F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B4E1F56D-9A3A-43BC-BC88-FB6CA829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FD3D-5C55-4C98-A0B0-1F0C18242F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66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7642921-CABF-43D3-8E8E-75F67169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B9C8-0921-4EFD-ABD8-3FC51FE484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0CDC66DD-A126-4867-8A14-83B0847E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B9B129A-181A-4A83-8C82-1D664E38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376C2-67EA-4C0D-AF75-FA11E5C4DC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275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4C3D695-6752-4213-800D-46DA1EB2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A291-5053-42DB-B6CD-1FA998AD3F1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CB0D1C2-B31A-409B-90F4-040E8894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C3632AEE-F543-48B4-B904-50D3B099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67E21-5050-4B41-8B0C-28056B67A2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52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5CAB80B-8D38-43FC-BC34-FC8512F0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ADF0-121A-4BE7-8137-6C989925C8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AFD6315-2EC6-4AB1-914C-BC470522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A358CE3-5970-4B36-A9D6-4ACCC85A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95F7B49-8573-4EB9-BE46-DC1CDA27DD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293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20051B6F-7491-453E-B358-326F7733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74E0-AC4B-4E76-A699-829682C6110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26EBB014-8699-42FF-9BFA-BE0BD6DE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ACFC7BF3-DF37-4E31-947C-50B45C2F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BD052-6DBE-4BC4-9094-C2C08ADE99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62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B22B6C5A-383A-4E73-AE9B-A62C6A79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8E97-0674-4791-B01B-8B90E79F7C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9D51BAD4-0AE5-4C9E-8DE2-F16AD1E7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7EF5C39B-0FAC-4F4D-80D4-3699156F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1B99F-D974-49A3-AB4D-1AF854168E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184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7EF20DAE-504A-4B6F-8F6A-C02E8C70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4AEB-19B5-4588-A004-166202A312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AAFAC5BE-3805-4A8E-873D-99AF7005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E589218C-2A6D-482F-8898-C6B9EEBC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6D171-FEEB-4918-B718-BD98CB192D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97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CF314423-80DC-4477-B888-A11E0091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026EC-1934-4F49-9E27-F82C308A2AB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E5B8B30E-18A9-451B-884E-F48E903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8AFE5764-94E7-4433-ACC9-EA768061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AA46D-145B-4AD8-962A-DA4AF8632E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291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8A885ED6-A7BA-4022-8705-9AF6C17B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EC91-EF64-4137-B0E6-2AAE8A9E68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24737DAD-A842-4641-89D2-5805D049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80DB571F-65D2-4F61-B904-AD32F9F1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5622-88D2-4399-A0BF-7296C8B682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27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31184B17-6605-4E8F-BF56-348AE29BBA23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A483EEA7-6FEB-48C9-BCD6-553AB8FEC21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86227959-1F43-4555-ACE5-9464B2C8FE3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9FDDE3FC-6F0A-4068-93CF-A09786155EE4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80234A2D-0C71-4C20-8AC0-50E9451C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010C-6F74-4657-A626-06DBBFEA9A8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F9D74113-46DE-4334-83D6-8D3CB751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8E9D3579-E84B-4BF6-BD3B-2C6768E5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D5CE466-F28A-466E-8628-E2A7658A66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355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15A91510-4FE9-423B-9C4D-96AEDB0AF6F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C71A7C97-AE7F-4E04-B131-6227D4CD997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95CA4A62-78D6-441B-AFBE-FD2EC5C9F0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1BB10B83-42BC-465A-BC2C-9023991EF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DC79EDA2-3BED-4E53-BED5-6CC6A6E90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36D8C-E70F-47DB-BE66-BD3428F6BA9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230631FA-6088-4F74-BAA5-2F9171FF5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833FC338-7A6A-4999-9D56-85BB6BCC2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10CD6489-7D64-46CC-B0F1-105123C1481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9E96C2B0-7CF2-42E2-B22F-C4F3E8C7413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19F2600E-4469-4509-8C70-C8498CEE23B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1D9F9A58-7BB7-43EA-81F9-DE893B2C6DA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B1E8E-CC41-4315-8861-7DE4DA9B9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JEZERA</a:t>
            </a: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C716FF68-6CDD-494E-A8F6-041C5563A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sl-SI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E7B2C73C-B321-4B93-9BFD-4FA04699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4" name="Picture 2" descr="C:\Users\Uporabnik\Desktop\bio - Kopija (3).jpg">
            <a:extLst>
              <a:ext uri="{FF2B5EF4-FFF2-40B4-BE49-F238E27FC236}">
                <a16:creationId xmlns:a16="http://schemas.microsoft.com/office/drawing/2014/main" id="{CDCA527C-4375-468D-B639-C06C4B03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052513"/>
            <a:ext cx="4905375" cy="479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13FCD509-4348-4D6F-A208-60AAD94E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PROIZVODNOST JEZER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D1D4A5B7-475B-4C85-AF7C-B69A0929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oligotrofna jezera</a:t>
            </a:r>
            <a:r>
              <a:rPr lang="sl-SI" altLang="sl-SI"/>
              <a:t>-globoka jezera s čisto prozorno vodo</a:t>
            </a:r>
          </a:p>
          <a:p>
            <a:r>
              <a:rPr lang="sl-SI" altLang="sl-SI" b="1"/>
              <a:t>evtrofna jezera</a:t>
            </a:r>
            <a:r>
              <a:rPr lang="sl-SI" altLang="sl-SI"/>
              <a:t> so plitva, voda je motna zeleno-rumena ali rjavkasto-zelena</a:t>
            </a:r>
          </a:p>
          <a:p>
            <a:endParaRPr lang="sl-SI" altLang="sl-SI"/>
          </a:p>
        </p:txBody>
      </p:sp>
      <p:pic>
        <p:nvPicPr>
          <p:cNvPr id="19458" name="Picture 2" descr="http://billkasal.com/blog/wp-content/uploads/2011/04/rainbow_trout.jpg">
            <a:extLst>
              <a:ext uri="{FF2B5EF4-FFF2-40B4-BE49-F238E27FC236}">
                <a16:creationId xmlns:a16="http://schemas.microsoft.com/office/drawing/2014/main" id="{D6E0BBF6-C014-4EE1-B7D7-FD4DB6F3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6815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destinacije.com/Slike/Slovenija/JezeraiRibnjaci/Veliko_Jezero-Ledvica.JPG">
            <a:extLst>
              <a:ext uri="{FF2B5EF4-FFF2-40B4-BE49-F238E27FC236}">
                <a16:creationId xmlns:a16="http://schemas.microsoft.com/office/drawing/2014/main" id="{C82AA34D-1FE4-4BCF-ADD5-4C0D400F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59200"/>
            <a:ext cx="41306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www.som.si/slike/PICT0008.jpg">
            <a:extLst>
              <a:ext uri="{FF2B5EF4-FFF2-40B4-BE49-F238E27FC236}">
                <a16:creationId xmlns:a16="http://schemas.microsoft.com/office/drawing/2014/main" id="{664B7605-F2B2-4B41-A8C1-1EA03A86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89363"/>
            <a:ext cx="40925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www.gea-on.net/slika.asp?ID=820">
            <a:extLst>
              <a:ext uri="{FF2B5EF4-FFF2-40B4-BE49-F238E27FC236}">
                <a16:creationId xmlns:a16="http://schemas.microsoft.com/office/drawing/2014/main" id="{86D34CC5-822E-4301-B8C0-11554B2E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29038"/>
            <a:ext cx="625792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786AEA49-6ACF-4EB0-992C-8074B890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sl-SI" altLang="sl-SI"/>
              <a:t>Evtrofizacija jezer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3CFA8486-D06F-4D51-8E5F-792F18B1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362950" cy="4137025"/>
          </a:xfrm>
        </p:spPr>
        <p:txBody>
          <a:bodyPr/>
          <a:lstStyle/>
          <a:p>
            <a:r>
              <a:rPr lang="sl-SI" altLang="sl-SI"/>
              <a:t>stoječe vode</a:t>
            </a:r>
          </a:p>
          <a:p>
            <a:r>
              <a:rPr lang="sl-SI" altLang="sl-SI"/>
              <a:t>konc. anorganskih hranil </a:t>
            </a:r>
            <a:r>
              <a:rPr lang="sl-SI" altLang="sl-SI">
                <a:sym typeface="Wingdings" panose="05000000000000000000" pitchFamily="2" charset="2"/>
              </a:rPr>
              <a:t> povečana primarna produkcija</a:t>
            </a:r>
          </a:p>
          <a:p>
            <a:r>
              <a:rPr lang="sl-SI" altLang="sl-SI">
                <a:sym typeface="Wingdings" panose="05000000000000000000" pitchFamily="2" charset="2"/>
              </a:rPr>
              <a:t>večja kol.snovialge = cvetenje voda</a:t>
            </a:r>
          </a:p>
          <a:p>
            <a:endParaRPr lang="sl-SI" altLang="sl-SI"/>
          </a:p>
        </p:txBody>
      </p:sp>
      <p:pic>
        <p:nvPicPr>
          <p:cNvPr id="9218" name="Picture 2" descr="http://upload.wikimedia.org/wikipedia/commons/thumb/1/12/CyanobacteriaInPool.jpg/250px-CyanobacteriaInPool.jpg">
            <a:extLst>
              <a:ext uri="{FF2B5EF4-FFF2-40B4-BE49-F238E27FC236}">
                <a16:creationId xmlns:a16="http://schemas.microsoft.com/office/drawing/2014/main" id="{52E49455-8ACB-4DE4-B6D6-C6434188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00438"/>
            <a:ext cx="410368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http://www.gimvic.org/projekti/projektno_delo/2009/2a/fotosinteza/bakterija.jpg">
            <a:extLst>
              <a:ext uri="{FF2B5EF4-FFF2-40B4-BE49-F238E27FC236}">
                <a16:creationId xmlns:a16="http://schemas.microsoft.com/office/drawing/2014/main" id="{14C7826A-39E8-4F7F-9453-682CC8A5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429000"/>
            <a:ext cx="3090863" cy="308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31E8FDF5-2297-4568-BA07-87FBB811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92350"/>
          </a:xfrm>
        </p:spPr>
        <p:txBody>
          <a:bodyPr/>
          <a:lstStyle/>
          <a:p>
            <a:r>
              <a:rPr lang="sl-SI" altLang="sl-SI"/>
              <a:t>CVETENJE </a:t>
            </a:r>
            <a:br>
              <a:rPr lang="sl-SI" altLang="sl-SI"/>
            </a:br>
            <a:r>
              <a:rPr lang="sl-SI" altLang="sl-SI"/>
              <a:t>JEZER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1AEC774E-299C-44D3-9A00-5D0FB7A2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482" name="Picture 2" descr="http://upload.wikimedia.org/wikipedia/commons/thumb/7/74/River_algae_Sichuan.jpg/250px-River_algae_Sichuan.jpg">
            <a:extLst>
              <a:ext uri="{FF2B5EF4-FFF2-40B4-BE49-F238E27FC236}">
                <a16:creationId xmlns:a16="http://schemas.microsoft.com/office/drawing/2014/main" id="{9304DD91-E513-4EFF-945A-BF8A28EB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12788"/>
            <a:ext cx="4614863" cy="61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E0D9EA-8B89-432D-B316-181AA93C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Sukcesija jezer v kopenski sistem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7EFA4344-09EC-4A15-85C9-D0A4AC85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4389438"/>
          </a:xfrm>
        </p:spPr>
        <p:txBody>
          <a:bodyPr/>
          <a:lstStyle/>
          <a:p>
            <a:r>
              <a:rPr lang="sl-SI" altLang="sl-SI"/>
              <a:t>usedline zvišujejo dno</a:t>
            </a:r>
          </a:p>
          <a:p>
            <a:r>
              <a:rPr lang="sl-SI" altLang="sl-SI"/>
              <a:t>ozemlje</a:t>
            </a:r>
            <a:r>
              <a:rPr lang="sl-SI" altLang="sl-SI">
                <a:sym typeface="Wingdings" panose="05000000000000000000" pitchFamily="2" charset="2"/>
              </a:rPr>
              <a:t> občasno/celo leto prepojeno z vodo barje</a:t>
            </a:r>
            <a:endParaRPr lang="sl-SI" altLang="sl-SI"/>
          </a:p>
          <a:p>
            <a:endParaRPr lang="sl-SI" altLang="sl-SI"/>
          </a:p>
        </p:txBody>
      </p:sp>
      <p:pic>
        <p:nvPicPr>
          <p:cNvPr id="2050" name="Picture 2" descr="barje">
            <a:extLst>
              <a:ext uri="{FF2B5EF4-FFF2-40B4-BE49-F238E27FC236}">
                <a16:creationId xmlns:a16="http://schemas.microsoft.com/office/drawing/2014/main" id="{585EED82-4CC6-4AA0-B029-DA27C50C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500438"/>
            <a:ext cx="3898900" cy="271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barje">
            <a:extLst>
              <a:ext uri="{FF2B5EF4-FFF2-40B4-BE49-F238E27FC236}">
                <a16:creationId xmlns:a16="http://schemas.microsoft.com/office/drawing/2014/main" id="{CBDB2A5E-D006-4D59-9B8C-76A33C8B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105275" cy="27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CA953A19-C0B1-4B36-A414-9C70F68D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SLOVENSKA JEZERA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A04A8CFD-67E4-4C95-949A-E37D6539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neurejena kanalizacija, kmetijstvo in promet ob jezeru, so glavni onesnaževalci</a:t>
            </a:r>
          </a:p>
          <a:p>
            <a:r>
              <a:rPr lang="sl-SI" altLang="sl-SI"/>
              <a:t>Bohinjsko jezero</a:t>
            </a:r>
          </a:p>
          <a:p>
            <a:r>
              <a:rPr lang="sl-SI" altLang="sl-SI"/>
              <a:t>Blejsko jezero</a:t>
            </a:r>
          </a:p>
          <a:p>
            <a:r>
              <a:rPr lang="sl-SI" altLang="sl-SI"/>
              <a:t>Cerkniško jezero</a:t>
            </a:r>
          </a:p>
          <a:p>
            <a:r>
              <a:rPr lang="sl-SI" altLang="sl-SI"/>
              <a:t>Triglavska jezera</a:t>
            </a:r>
          </a:p>
          <a:p>
            <a:r>
              <a:rPr lang="sl-SI" altLang="sl-SI"/>
              <a:t>Šmartinsko jezero</a:t>
            </a:r>
          </a:p>
        </p:txBody>
      </p:sp>
      <p:pic>
        <p:nvPicPr>
          <p:cNvPr id="1026" name="Picture 2" descr="http://kraji.eu/PICTURES/gorenjska/bohinj_z_okolico/bohinjsko_jezero/severna_stran/IMG_3463_bohinj_bohinjsko_jezero.jpg">
            <a:extLst>
              <a:ext uri="{FF2B5EF4-FFF2-40B4-BE49-F238E27FC236}">
                <a16:creationId xmlns:a16="http://schemas.microsoft.com/office/drawing/2014/main" id="{A2FA1482-E355-4397-B2DD-2C1B98EE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705100"/>
            <a:ext cx="55149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apartmaji-bled.com/wp-content/uploads/2010/02/Izlet-Bled1.jpg">
            <a:extLst>
              <a:ext uri="{FF2B5EF4-FFF2-40B4-BE49-F238E27FC236}">
                <a16:creationId xmlns:a16="http://schemas.microsoft.com/office/drawing/2014/main" id="{8FB135AB-6769-4361-8D55-DFC83F34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0"/>
            <a:ext cx="6667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g.rtvslo.si/upload/Okolje/jezero_show.jpg">
            <a:extLst>
              <a:ext uri="{FF2B5EF4-FFF2-40B4-BE49-F238E27FC236}">
                <a16:creationId xmlns:a16="http://schemas.microsoft.com/office/drawing/2014/main" id="{95683126-BFF4-4169-97DC-E523D7CC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27325"/>
            <a:ext cx="5508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frendiinflirt.24ur.com/userimages/200709/1/1190657207_1527_36.jpg">
            <a:extLst>
              <a:ext uri="{FF2B5EF4-FFF2-40B4-BE49-F238E27FC236}">
                <a16:creationId xmlns:a16="http://schemas.microsoft.com/office/drawing/2014/main" id="{601D0EF7-0D7F-4FAE-BD50-2CF90FE60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27325"/>
            <a:ext cx="5508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accommodation-celje-slovenia.si/new/images/Smartinsko-jezero.JPG">
            <a:extLst>
              <a:ext uri="{FF2B5EF4-FFF2-40B4-BE49-F238E27FC236}">
                <a16:creationId xmlns:a16="http://schemas.microsoft.com/office/drawing/2014/main" id="{88A2274C-4305-4E4C-ABDF-5E67B4AF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733800"/>
            <a:ext cx="6667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33A43A7C-AE22-49C3-B872-81745D41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F3726B63-2A8C-4C56-BE26-B8D9DB445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TARMAN, K. (1999). Ekologija. Ljubljana: DZS.</a:t>
            </a:r>
            <a:endParaRPr lang="sl-SI" altLang="sl-SI"/>
          </a:p>
          <a:p>
            <a:r>
              <a:rPr lang="sl-SI" altLang="sl-SI"/>
              <a:t>slike: google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59128FFD-EADE-48DB-B9E9-404C057D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EF7E9002-D9CD-4534-8879-B9BFDD9F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altLang="sl-SI"/>
              <a:t>del velikih kopenskih biomov</a:t>
            </a:r>
          </a:p>
          <a:p>
            <a:pPr algn="ctr"/>
            <a:r>
              <a:rPr lang="sl-SI" altLang="sl-SI"/>
              <a:t>z vodo napolnjene kotline</a:t>
            </a:r>
          </a:p>
          <a:p>
            <a:pPr algn="ctr"/>
            <a:r>
              <a:rPr lang="sl-SI" altLang="sl-SI"/>
              <a:t>podzemna jezera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2050" name="Picture 2" descr="http://media-cdn.tripadvisor.com/media/photo-s/01/04/6d/f0/bohinjsko-jezero.jpg">
            <a:extLst>
              <a:ext uri="{FF2B5EF4-FFF2-40B4-BE49-F238E27FC236}">
                <a16:creationId xmlns:a16="http://schemas.microsoft.com/office/drawing/2014/main" id="{F27D0309-F8EB-46EB-98BB-96D9ACAA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29000"/>
            <a:ext cx="3941763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www.rtvslo.si/_up/photos/2009/05/09/u28689-89447_jezero_show.jpg">
            <a:extLst>
              <a:ext uri="{FF2B5EF4-FFF2-40B4-BE49-F238E27FC236}">
                <a16:creationId xmlns:a16="http://schemas.microsoft.com/office/drawing/2014/main" id="{BC4D3F7A-1E56-483D-A36E-974C426B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3429000"/>
            <a:ext cx="3938588" cy="2954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ADD3E84-BA7C-4989-9226-BB8634EB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EKOLOŠKA DELITEV JEZERA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D2ACF9DA-35FC-4AA5-9027-17B3D0BD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1. plitvi priobalni ali litoralni pas </a:t>
            </a:r>
          </a:p>
          <a:p>
            <a:r>
              <a:rPr lang="sl-SI" altLang="sl-SI"/>
              <a:t>stalno valovanje in močna svetloba</a:t>
            </a:r>
          </a:p>
          <a:p>
            <a:r>
              <a:rPr lang="sl-SI" altLang="sl-SI"/>
              <a:t>vodne rastline: vretenčasta rmanca, dristavec, vodne kuge</a:t>
            </a:r>
          </a:p>
          <a:p>
            <a:r>
              <a:rPr lang="sl-SI" altLang="sl-SI"/>
              <a:t>veliki listi lokvanja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in blatnika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098" name="Picture 2" descr="http://www.aquanubis.com/forum/resources/vretencasti-rmanec-je-meni-najlepsa-podvodna-rastlina-v-pli/thumb/8155">
            <a:extLst>
              <a:ext uri="{FF2B5EF4-FFF2-40B4-BE49-F238E27FC236}">
                <a16:creationId xmlns:a16="http://schemas.microsoft.com/office/drawing/2014/main" id="{A1F396EC-02BE-4227-820D-E78EC9E4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kff.si/images/BVPotnat.jpg">
            <a:extLst>
              <a:ext uri="{FF2B5EF4-FFF2-40B4-BE49-F238E27FC236}">
                <a16:creationId xmlns:a16="http://schemas.microsoft.com/office/drawing/2014/main" id="{9FFD588A-46AD-45CD-8CDE-AC561687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716338"/>
            <a:ext cx="45116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home.amis.net/vetpetdf/Akvaristika/Suli%E8arka%20E.bleh..jpg">
            <a:extLst>
              <a:ext uri="{FF2B5EF4-FFF2-40B4-BE49-F238E27FC236}">
                <a16:creationId xmlns:a16="http://schemas.microsoft.com/office/drawing/2014/main" id="{0DF08E33-274F-4C30-A9CA-64FB0D61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458628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://t3.gstatic.com/images?q=tbn:ANd9GcTyjHvwH7jDrHECQkDEA7zL5INhkqOgB2jsAXDAndxv3c44esaU&amp;t=1">
            <a:extLst>
              <a:ext uri="{FF2B5EF4-FFF2-40B4-BE49-F238E27FC236}">
                <a16:creationId xmlns:a16="http://schemas.microsoft.com/office/drawing/2014/main" id="{C85DDC3C-19A4-40DE-9433-B96050C5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4556125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://www.hotiza.si/images/links/Nuphar.jpg">
            <a:extLst>
              <a:ext uri="{FF2B5EF4-FFF2-40B4-BE49-F238E27FC236}">
                <a16:creationId xmlns:a16="http://schemas.microsoft.com/office/drawing/2014/main" id="{D41FC760-15D5-4E6D-8263-8FE63463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21050"/>
            <a:ext cx="4716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2">
            <a:extLst>
              <a:ext uri="{FF2B5EF4-FFF2-40B4-BE49-F238E27FC236}">
                <a16:creationId xmlns:a16="http://schemas.microsoft.com/office/drawing/2014/main" id="{DBF5A68F-BA09-4682-9BE8-8B3E3F40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649913"/>
          </a:xfrm>
        </p:spPr>
        <p:txBody>
          <a:bodyPr/>
          <a:lstStyle/>
          <a:p>
            <a:r>
              <a:rPr lang="sl-SI" altLang="sl-SI"/>
              <a:t>obrečni rob: trst, širokolistni rogoz</a:t>
            </a:r>
          </a:p>
          <a:p>
            <a:r>
              <a:rPr lang="sl-SI" altLang="sl-SI"/>
              <a:t>vodne ličinke žuželk:enodnevnice, vrbnice in kačji pastirji</a:t>
            </a:r>
          </a:p>
          <a:p>
            <a:r>
              <a:rPr lang="sl-SI" altLang="sl-SI"/>
              <a:t>polži mlakarji, roženi svitki in školjke brezzobke</a:t>
            </a:r>
          </a:p>
          <a:p>
            <a:r>
              <a:rPr lang="sl-SI" altLang="sl-SI"/>
              <a:t>trstnice, trstni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strnadi in velike ter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male bobnarice</a:t>
            </a:r>
          </a:p>
        </p:txBody>
      </p:sp>
      <p:pic>
        <p:nvPicPr>
          <p:cNvPr id="3074" name="Picture 2" descr="http://www.apriliani.com/wp-content/uploads/2010/09/Typha-latifolia.jpg">
            <a:extLst>
              <a:ext uri="{FF2B5EF4-FFF2-40B4-BE49-F238E27FC236}">
                <a16:creationId xmlns:a16="http://schemas.microsoft.com/office/drawing/2014/main" id="{66DDD109-E547-4C60-86A2-4A9EFFBE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13100"/>
            <a:ext cx="44545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2.arnes.si/~osljbg2s/kd/zivali/enodnevnica.jpg">
            <a:extLst>
              <a:ext uri="{FF2B5EF4-FFF2-40B4-BE49-F238E27FC236}">
                <a16:creationId xmlns:a16="http://schemas.microsoft.com/office/drawing/2014/main" id="{8F0E7EC9-02A6-4E4A-8D0B-17ED8DA8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32138"/>
            <a:ext cx="52927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2.arnes.si/~krcsod2s/vrbnica.jpg">
            <a:extLst>
              <a:ext uri="{FF2B5EF4-FFF2-40B4-BE49-F238E27FC236}">
                <a16:creationId xmlns:a16="http://schemas.microsoft.com/office/drawing/2014/main" id="{D259B979-7A8A-45FF-AC4B-104E1518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41675"/>
            <a:ext cx="536416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odonatolosko-drustvo.si/pastirji_slike/Anaximpe.jpg">
            <a:extLst>
              <a:ext uri="{FF2B5EF4-FFF2-40B4-BE49-F238E27FC236}">
                <a16:creationId xmlns:a16="http://schemas.microsoft.com/office/drawing/2014/main" id="{A6B6C64A-C412-48A2-8AD4-B3DECE07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7863"/>
            <a:ext cx="3290887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home.amis.net/vetpetdf/Akvaristika/ro%9Eeni%20svitek.jpg">
            <a:extLst>
              <a:ext uri="{FF2B5EF4-FFF2-40B4-BE49-F238E27FC236}">
                <a16:creationId xmlns:a16="http://schemas.microsoft.com/office/drawing/2014/main" id="{7B348A8B-70C5-4F52-B658-578366BD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73413"/>
            <a:ext cx="44926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www.acquaportal.it/Articoli/Dolce/Pesci/speciale_pesce_rosso/origini/images/foto%202.jpg">
            <a:extLst>
              <a:ext uri="{FF2B5EF4-FFF2-40B4-BE49-F238E27FC236}">
                <a16:creationId xmlns:a16="http://schemas.microsoft.com/office/drawing/2014/main" id="{AC0AAC1E-B84B-408F-A5BF-C2CC982C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98800"/>
            <a:ext cx="52197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http://www.slotraveler.com/images/resources/850187_02%20Mo%C4%8Dvirska%20trstnica%20Acrocephalus%20palustris%20SLO.jpg.jpg">
            <a:extLst>
              <a:ext uri="{FF2B5EF4-FFF2-40B4-BE49-F238E27FC236}">
                <a16:creationId xmlns:a16="http://schemas.microsoft.com/office/drawing/2014/main" id="{442A0792-BBA3-40CC-82D8-700FC24E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7825"/>
            <a:ext cx="36766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www.digiskopija.com/albums/userpics/10001/normal_Trstni_strnad_Reed_bunting_05.jpg">
            <a:extLst>
              <a:ext uri="{FF2B5EF4-FFF2-40B4-BE49-F238E27FC236}">
                <a16:creationId xmlns:a16="http://schemas.microsoft.com/office/drawing/2014/main" id="{E1C776E6-717A-4CB3-85CA-E73A5A83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94013"/>
            <a:ext cx="54356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http://t1.gstatic.com/images?q=tbn:ANd9GcSqAMAxF6UbKtZMuRaCGBKbPlzURwPylG20wgusEVnnT8Uc195F">
            <a:extLst>
              <a:ext uri="{FF2B5EF4-FFF2-40B4-BE49-F238E27FC236}">
                <a16:creationId xmlns:a16="http://schemas.microsoft.com/office/drawing/2014/main" id="{0C86BD1E-030C-45AE-A78A-96A5DA75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13100"/>
            <a:ext cx="5478462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E3407DB9-DC13-447D-89E7-DA606795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649913"/>
          </a:xfrm>
        </p:spPr>
        <p:txBody>
          <a:bodyPr/>
          <a:lstStyle/>
          <a:p>
            <a:r>
              <a:rPr lang="sl-SI" altLang="sl-SI" b="1"/>
              <a:t>2. zgornji osvetljeni ali trofogeni ali pelagialni sloj</a:t>
            </a:r>
          </a:p>
          <a:p>
            <a:r>
              <a:rPr lang="sl-SI" altLang="sl-SI"/>
              <a:t>jezerski pelagial: fito- in zooplanktoni, ribe</a:t>
            </a:r>
          </a:p>
          <a:p>
            <a:r>
              <a:rPr lang="sl-SI" altLang="sl-SI"/>
              <a:t>raki ceponožci, vodne bolhe, jezerske postrvi, ostriži</a:t>
            </a:r>
          </a:p>
          <a:p>
            <a:r>
              <a:rPr lang="sl-SI" altLang="sl-SI"/>
              <a:t>dovolj svetlobe za fotosintezo</a:t>
            </a:r>
          </a:p>
          <a:p>
            <a:endParaRPr lang="sl-SI" altLang="sl-SI"/>
          </a:p>
        </p:txBody>
      </p:sp>
      <p:pic>
        <p:nvPicPr>
          <p:cNvPr id="4098" name="Picture 2" descr="http://www.appslabs.com.au/images/Daphnia%20with%20young%201.jpg">
            <a:extLst>
              <a:ext uri="{FF2B5EF4-FFF2-40B4-BE49-F238E27FC236}">
                <a16:creationId xmlns:a16="http://schemas.microsoft.com/office/drawing/2014/main" id="{378F29ED-9925-4D27-943A-B9392B4B9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538"/>
            <a:ext cx="4762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lotraveler.com/uploads/public/2010/11%202010/9SBI%20Jezerska%20postrv%20.jpg">
            <a:extLst>
              <a:ext uri="{FF2B5EF4-FFF2-40B4-BE49-F238E27FC236}">
                <a16:creationId xmlns:a16="http://schemas.microsoft.com/office/drawing/2014/main" id="{5C1E3A4E-28E0-4858-9E4E-A5F29C06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7143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communigate.co.uk/wilts/mhac/phpPLAyas">
            <a:extLst>
              <a:ext uri="{FF2B5EF4-FFF2-40B4-BE49-F238E27FC236}">
                <a16:creationId xmlns:a16="http://schemas.microsoft.com/office/drawing/2014/main" id="{BC5729F0-5B81-4EF5-AF32-F1BDC789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3351213"/>
            <a:ext cx="4489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BE6E2AF5-4B1F-454E-B7A0-7719CDD9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576888"/>
          </a:xfrm>
        </p:spPr>
        <p:txBody>
          <a:bodyPr/>
          <a:lstStyle/>
          <a:p>
            <a:r>
              <a:rPr lang="sl-SI" altLang="sl-SI" b="1"/>
              <a:t>3. neosvetljeni, globinski ali trofolitični ali profundalni sloj</a:t>
            </a:r>
          </a:p>
          <a:p>
            <a:r>
              <a:rPr lang="sl-SI" altLang="sl-SI"/>
              <a:t>premalo ali nič svetlobe</a:t>
            </a:r>
          </a:p>
          <a:p>
            <a:r>
              <a:rPr lang="sl-SI" altLang="sl-SI"/>
              <a:t>le potrošniki in razkrojevalci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36DA1F9D-BA06-4738-BC23-2225C6F5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Kroženje H</a:t>
            </a:r>
            <a:r>
              <a:rPr lang="sl-SI" altLang="sl-SI" sz="2400"/>
              <a:t>2</a:t>
            </a:r>
            <a:r>
              <a:rPr lang="sl-SI" altLang="sl-SI" sz="6000"/>
              <a:t>o</a:t>
            </a:r>
            <a:endParaRPr lang="sl-SI" altLang="sl-SI"/>
          </a:p>
        </p:txBody>
      </p:sp>
      <p:pic>
        <p:nvPicPr>
          <p:cNvPr id="1025" name="Picture 1" descr="C:\Users\Uporabnik\Desktop\bio - Kopija.jpg">
            <a:extLst>
              <a:ext uri="{FF2B5EF4-FFF2-40B4-BE49-F238E27FC236}">
                <a16:creationId xmlns:a16="http://schemas.microsoft.com/office/drawing/2014/main" id="{3B3FA8B4-7BC9-4BD6-8C18-2702C464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6388100" cy="403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5D4C2B5-EB5B-4D77-864F-11E41451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C:\Users\Uporabnik\Desktop\bio.jpg">
            <a:extLst>
              <a:ext uri="{FF2B5EF4-FFF2-40B4-BE49-F238E27FC236}">
                <a16:creationId xmlns:a16="http://schemas.microsoft.com/office/drawing/2014/main" id="{8654D47C-8BE9-4A34-BC9B-3C5C84E1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9513"/>
            <a:ext cx="9144000" cy="397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82C7B04F-D851-47E5-B8E7-8837A5F9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170" name="Picture 2" descr="C:\Users\Uporabnik\Desktop\bio - Kopija (2).jpg">
            <a:extLst>
              <a:ext uri="{FF2B5EF4-FFF2-40B4-BE49-F238E27FC236}">
                <a16:creationId xmlns:a16="http://schemas.microsoft.com/office/drawing/2014/main" id="{2C98E426-416B-4E11-B881-74D251AF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628775"/>
            <a:ext cx="5695950" cy="399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228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Potek</vt:lpstr>
      <vt:lpstr>JEZERA</vt:lpstr>
      <vt:lpstr>PowerPoint Presentation</vt:lpstr>
      <vt:lpstr>EKOLOŠKA DELITEV JEZERA</vt:lpstr>
      <vt:lpstr>PowerPoint Presentation</vt:lpstr>
      <vt:lpstr>PowerPoint Presentation</vt:lpstr>
      <vt:lpstr>PowerPoint Presentation</vt:lpstr>
      <vt:lpstr>Kroženje H2o</vt:lpstr>
      <vt:lpstr>PowerPoint Presentation</vt:lpstr>
      <vt:lpstr>PowerPoint Presentation</vt:lpstr>
      <vt:lpstr>PowerPoint Presentation</vt:lpstr>
      <vt:lpstr>PROIZVODNOST JEZER</vt:lpstr>
      <vt:lpstr>Evtrofizacija jezer</vt:lpstr>
      <vt:lpstr>CVETENJE  JEZER</vt:lpstr>
      <vt:lpstr>Sukcesija jezer v kopenski sistem</vt:lpstr>
      <vt:lpstr>SLOVENSKA JEZERA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2019-05-31T08:40:00Z</dcterms:created>
  <dcterms:modified xsi:type="dcterms:W3CDTF">2019-05-31T08:40:00Z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