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154" d="100"/>
          <a:sy n="154" d="100"/>
        </p:scale>
        <p:origin x="162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061A740-7D76-44AA-91BC-08AE0FB9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A459-19D7-4A18-A3DD-6037BEFA31B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6D95E8B-3F7B-4146-986F-5CB73320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FAB3C6D-D0AA-4E3A-BAD0-12D2F5D2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B3E78-B0F2-4F40-92E8-7B065A522C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096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47B60FC-BB9D-4C28-A84B-F69F9C23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C006-7B74-4E4A-93C8-DEBEFBF95B8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ACA3FC0-FF3E-4A80-894C-9A066726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69991FA-CDA8-40F8-864E-A5F73844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9E354-5FBC-43A3-A3EC-F5346073E6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71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41D6F99-10B1-4C69-9446-6880827B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D3E7-CE42-4BB4-BB25-E6277A03A8C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8132217-6EDD-402E-8367-DD8BC1A1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2FD0A74-B218-4832-B383-F0B3CE0B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80190-232B-41CE-BACC-4FA366FE83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999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3F353B8-8437-47B8-AA5F-472FF053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0A73-2B0C-494B-AC3E-19BD3FB4B56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7C12570-34BA-4CA5-B264-95074DA0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ACE7C7B-62F7-47BC-AC46-EB01EA35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68976-4057-46D5-8AAE-7DDDBFB640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80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5D40F2F-F51C-4FB9-9DA2-9116A725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12B0-82C0-4442-81A4-EF4A25A4EC4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BF15119-6070-4C84-86DD-C1AC9603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18E0636-27D5-44DE-AC56-F4ED748B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D6DAC-8EA8-4CFD-92F8-9D2BCA7DD3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942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FAA1982-D96F-4BF4-9F3D-6567F815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D37B-A917-4A60-A7B9-635D89B8116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B356517-4BF9-4F5E-8A14-7E97D1DB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74F0CBA-0E7A-405F-B188-75C375C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FF477-1905-45D2-9212-8EF31A5453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249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C0E9082A-AAE0-499B-8C2E-28A36770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418B-FCBC-4816-8878-6B51A4A43F2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5B1C25F8-607B-4E39-93DE-91721909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E7528EB8-316E-4A76-906D-F5E2A066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407E6-1535-45EC-B52D-D58886734A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87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B6D4A256-8D0D-4DD2-8C27-12970F0D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6952-20C8-451B-8E9E-33513CDC143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9B84DBF6-74F9-4CD8-851F-F8E109A5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96810AA6-0658-4257-BCD7-E52B2F83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154BD-9662-4965-A102-C0D1A0C576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174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2678FD99-0668-4EF3-818B-C9A31DE7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28F82-273E-4B20-B8B8-B51DE80D119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63699E84-B0E1-4010-9073-04FC4866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4978F30B-DAD4-44CF-98C9-BAD91E96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9A74A-7298-49E5-BFAB-7FA719A4D4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27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F45645B-AAA2-44D6-AAB2-FC50243D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596D-9BA3-4199-85B5-CBC8FC669AF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0AD3B93-45D8-4286-9B45-A45C6B7C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4B7F578-991E-47DC-A41A-6FAAF603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BB299-5A82-48DD-9B02-76726ECD0B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632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1580EFB-CE55-4B0E-9733-BBD38918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C914-BB1C-4FDE-B5C2-61D47869076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4FD31ED-390B-49D6-889A-C52C5274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77B3657-A088-48BE-815B-89C9000B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88401-CCEF-48FE-84AC-258E04F1D9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739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3D745CBD-B780-4D4C-BA1E-029DE943C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BB441F64-C8B2-4F59-BED7-62850B2280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8BF419C-1A2C-4EBB-9F7C-9A976F22E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DCC5D-AD97-4DD4-ABFF-14E48E4DE25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04CE2B4-BC92-4477-8A2C-C3EF1AC4D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C6369F7-BF2E-4B60-816E-197C3AA7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7E32742-7357-42AE-A7EF-BD429B76CC3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5">
            <a:extLst>
              <a:ext uri="{FF2B5EF4-FFF2-40B4-BE49-F238E27FC236}">
                <a16:creationId xmlns:a16="http://schemas.microsoft.com/office/drawing/2014/main" id="{91C95ECA-EBDE-4F37-878E-1D9061E7F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938" y="3071813"/>
            <a:ext cx="4714875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JEZERA</a:t>
            </a:r>
          </a:p>
        </p:txBody>
      </p:sp>
      <p:sp>
        <p:nvSpPr>
          <p:cNvPr id="17" name="Podnaslov 16">
            <a:extLst>
              <a:ext uri="{FF2B5EF4-FFF2-40B4-BE49-F238E27FC236}">
                <a16:creationId xmlns:a16="http://schemas.microsoft.com/office/drawing/2014/main" id="{E27A9A2C-EAB1-4C80-90AE-2B2516EC0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728" y="5105400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sl-SI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Geografija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488BAC-2D34-44B3-89BB-2DDC84D9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NAJVEČJA JEZERA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1BCCDE2-AF9B-4F22-8A79-0B0877B5C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V Sloveniji: Cerkniško, Bohinjsko in Blejsko jezero.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Na svetu: Kaspijsko, Viktorijino in Bajkalsko jezero.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Več kot 60% vseh jezer je v Kanadi. Na Finskem je preko 100.000 jezer, zato je znana kot dežela tisočerih jezer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. </a:t>
            </a:r>
          </a:p>
        </p:txBody>
      </p:sp>
      <p:pic>
        <p:nvPicPr>
          <p:cNvPr id="11268" name="Slika 3" descr="_MG_9377.JPG">
            <a:extLst>
              <a:ext uri="{FF2B5EF4-FFF2-40B4-BE49-F238E27FC236}">
                <a16:creationId xmlns:a16="http://schemas.microsoft.com/office/drawing/2014/main" id="{6AA3BA8C-3B13-4048-A706-D1D25BFB8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643313"/>
            <a:ext cx="42862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4" descr="240px-Caspian_Sea_from_orbit.jpg">
            <a:extLst>
              <a:ext uri="{FF2B5EF4-FFF2-40B4-BE49-F238E27FC236}">
                <a16:creationId xmlns:a16="http://schemas.microsoft.com/office/drawing/2014/main" id="{8DD23C3F-B53E-461F-BC6F-5C7910B19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286125"/>
            <a:ext cx="30480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D3FBB5D5-0179-4718-8BE4-64137EBD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8E09B34-3823-420B-AD3F-DE8F58648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</a:t>
            </a:r>
            <a:r>
              <a:rPr lang="sl-SI" sz="6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HVALA ZA POZORNOST </a:t>
            </a:r>
            <a:r>
              <a:rPr lang="sl-SI" sz="6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  <a:sym typeface="Wingdings" pitchFamily="2" charset="2"/>
              </a:rPr>
              <a:t></a:t>
            </a:r>
            <a:endParaRPr lang="sl-SI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28F7C-4AE5-45F0-A793-58FDA5EC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KAJ JE JEZERO?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0BCC2AD-42F9-49C2-8451-F3DBE038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Jezero je z vodo napolnjena kotanja na kopnem, ki nima neposrednega stika z morjem. </a:t>
            </a:r>
          </a:p>
        </p:txBody>
      </p:sp>
      <p:pic>
        <p:nvPicPr>
          <p:cNvPr id="3076" name="Slika 3" descr="Lake-Louise-Alberta-Canada1.jpg">
            <a:extLst>
              <a:ext uri="{FF2B5EF4-FFF2-40B4-BE49-F238E27FC236}">
                <a16:creationId xmlns:a16="http://schemas.microsoft.com/office/drawing/2014/main" id="{8045A733-F589-440B-AE4B-FB0CBBD68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714625"/>
            <a:ext cx="771525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030C10-6EDF-437D-AA52-04C0E65A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DELITEV JEZER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9446804-839E-4E07-825D-E53C85710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9006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JEZERA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NARAVNA                   UMETNA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GLEDE NA ODTOK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IN DOTOK VODE                              GLEDE NA NASTANEK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                                                              JEZERSKE KOTANJE                              UMETNA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                                                                                                            AKUMULACIJSKA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4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BREZ PRETOKA     PRETOČNA      ZAJEZITVENA       VGLOBLJENA</a:t>
            </a:r>
          </a:p>
        </p:txBody>
      </p: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5C486CA0-784F-43AE-85A7-9660EB65BBE6}"/>
              </a:ext>
            </a:extLst>
          </p:cNvPr>
          <p:cNvCxnSpPr/>
          <p:nvPr/>
        </p:nvCxnSpPr>
        <p:spPr>
          <a:xfrm rot="16200000" flipH="1">
            <a:off x="4822031" y="2107407"/>
            <a:ext cx="642937" cy="571500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5A4B66E9-642A-4C36-8287-ADFAF27E1EFF}"/>
              </a:ext>
            </a:extLst>
          </p:cNvPr>
          <p:cNvCxnSpPr/>
          <p:nvPr/>
        </p:nvCxnSpPr>
        <p:spPr>
          <a:xfrm>
            <a:off x="5857875" y="3071813"/>
            <a:ext cx="1571625" cy="857250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konektor 13">
            <a:extLst>
              <a:ext uri="{FF2B5EF4-FFF2-40B4-BE49-F238E27FC236}">
                <a16:creationId xmlns:a16="http://schemas.microsoft.com/office/drawing/2014/main" id="{B206B0F4-91F9-4B59-A94E-405FA7E48C57}"/>
              </a:ext>
            </a:extLst>
          </p:cNvPr>
          <p:cNvCxnSpPr/>
          <p:nvPr/>
        </p:nvCxnSpPr>
        <p:spPr>
          <a:xfrm rot="5400000">
            <a:off x="3571875" y="2214563"/>
            <a:ext cx="642937" cy="357188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konektor 20">
            <a:extLst>
              <a:ext uri="{FF2B5EF4-FFF2-40B4-BE49-F238E27FC236}">
                <a16:creationId xmlns:a16="http://schemas.microsoft.com/office/drawing/2014/main" id="{F04AFAF8-1863-42D2-B069-2C595724CFF8}"/>
              </a:ext>
            </a:extLst>
          </p:cNvPr>
          <p:cNvCxnSpPr/>
          <p:nvPr/>
        </p:nvCxnSpPr>
        <p:spPr>
          <a:xfrm>
            <a:off x="3500438" y="3071813"/>
            <a:ext cx="642937" cy="500062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konektor 23">
            <a:extLst>
              <a:ext uri="{FF2B5EF4-FFF2-40B4-BE49-F238E27FC236}">
                <a16:creationId xmlns:a16="http://schemas.microsoft.com/office/drawing/2014/main" id="{3FFDAEB6-3826-4C57-9F84-040BE66E20A6}"/>
              </a:ext>
            </a:extLst>
          </p:cNvPr>
          <p:cNvCxnSpPr/>
          <p:nvPr/>
        </p:nvCxnSpPr>
        <p:spPr>
          <a:xfrm>
            <a:off x="5072063" y="4286250"/>
            <a:ext cx="928687" cy="785813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konektor 25">
            <a:extLst>
              <a:ext uri="{FF2B5EF4-FFF2-40B4-BE49-F238E27FC236}">
                <a16:creationId xmlns:a16="http://schemas.microsoft.com/office/drawing/2014/main" id="{CAD8E53D-6A88-4D67-B9A9-348F9437B0CF}"/>
              </a:ext>
            </a:extLst>
          </p:cNvPr>
          <p:cNvCxnSpPr/>
          <p:nvPr/>
        </p:nvCxnSpPr>
        <p:spPr>
          <a:xfrm rot="5400000">
            <a:off x="4107656" y="4393407"/>
            <a:ext cx="785813" cy="571500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konektor 28">
            <a:extLst>
              <a:ext uri="{FF2B5EF4-FFF2-40B4-BE49-F238E27FC236}">
                <a16:creationId xmlns:a16="http://schemas.microsoft.com/office/drawing/2014/main" id="{EBE0C7E5-11DD-4F92-9AEB-8E3B66217597}"/>
              </a:ext>
            </a:extLst>
          </p:cNvPr>
          <p:cNvCxnSpPr/>
          <p:nvPr/>
        </p:nvCxnSpPr>
        <p:spPr>
          <a:xfrm rot="10800000" flipV="1">
            <a:off x="2143125" y="3071813"/>
            <a:ext cx="500063" cy="285750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konektor 31">
            <a:extLst>
              <a:ext uri="{FF2B5EF4-FFF2-40B4-BE49-F238E27FC236}">
                <a16:creationId xmlns:a16="http://schemas.microsoft.com/office/drawing/2014/main" id="{97EBCB3C-A5DC-4B62-A7D5-F09249145F09}"/>
              </a:ext>
            </a:extLst>
          </p:cNvPr>
          <p:cNvCxnSpPr/>
          <p:nvPr/>
        </p:nvCxnSpPr>
        <p:spPr>
          <a:xfrm rot="16200000" flipH="1">
            <a:off x="1571626" y="4000500"/>
            <a:ext cx="1143000" cy="1000125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konektor 33">
            <a:extLst>
              <a:ext uri="{FF2B5EF4-FFF2-40B4-BE49-F238E27FC236}">
                <a16:creationId xmlns:a16="http://schemas.microsoft.com/office/drawing/2014/main" id="{3E7985AF-10A8-46E3-8043-C0E4573D807C}"/>
              </a:ext>
            </a:extLst>
          </p:cNvPr>
          <p:cNvCxnSpPr/>
          <p:nvPr/>
        </p:nvCxnSpPr>
        <p:spPr>
          <a:xfrm rot="5400000">
            <a:off x="642937" y="4214813"/>
            <a:ext cx="1071563" cy="642938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84560A-60E5-4A60-8F3D-71B2FD46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DELITEV JEZER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175255-C126-4FED-A828-3695CA8B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4292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NARAVNA JEZERA- </a:t>
            </a:r>
            <a:r>
              <a:rPr lang="sl-SI" sz="17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nastala z naravnimi procesi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UMETNA JEZERA </a:t>
            </a:r>
            <a:r>
              <a:rPr lang="sl-SI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– </a:t>
            </a:r>
            <a:r>
              <a:rPr lang="sl-SI" sz="17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so plod človekovih dejavnosti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PRETOČNA JEZERA- </a:t>
            </a:r>
            <a:r>
              <a:rPr lang="sl-SI" sz="17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imajo stalen dotok in odtok vode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JEZERA BREZ PRETOKA</a:t>
            </a:r>
            <a:r>
              <a:rPr lang="sl-SI" sz="17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-</a:t>
            </a: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najdemo jih v žrelih ugaslih vulkanov,veliko jih je v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puščavah, kjer se napajajo le s padavinsko vodo.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VGLOBLJENA JEZERA- </a:t>
            </a: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kotanja je nastala s poglobitvijo površja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4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TEKTONSKA       EROZIJSKO LEDENIŠKA                 KRAŠKA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ZAJEZITVENA JEZERA</a:t>
            </a:r>
            <a:r>
              <a:rPr lang="sl-SI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- </a:t>
            </a: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jezerska kotanja je nastala z zajezitvijo odtoka voda z različnimi nanosi (ledeniške morene, nanosi rek)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       </a:t>
            </a:r>
            <a:r>
              <a:rPr lang="sl-SI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   AKUMULACIJSKO LEDENIŠKA JEZERA</a:t>
            </a: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0059F5C7-FAEC-404E-B4CA-8DD9E0DF859A}"/>
              </a:ext>
            </a:extLst>
          </p:cNvPr>
          <p:cNvCxnSpPr/>
          <p:nvPr/>
        </p:nvCxnSpPr>
        <p:spPr>
          <a:xfrm rot="10800000" flipV="1">
            <a:off x="1071563" y="4500563"/>
            <a:ext cx="357187" cy="214312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7B6F80E1-AB15-46D3-8E8E-935397EB04ED}"/>
              </a:ext>
            </a:extLst>
          </p:cNvPr>
          <p:cNvCxnSpPr/>
          <p:nvPr/>
        </p:nvCxnSpPr>
        <p:spPr>
          <a:xfrm rot="5400000">
            <a:off x="2536826" y="4606925"/>
            <a:ext cx="214312" cy="1587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E69319ED-3497-4B93-B9B1-8CFD33D480D5}"/>
              </a:ext>
            </a:extLst>
          </p:cNvPr>
          <p:cNvCxnSpPr/>
          <p:nvPr/>
        </p:nvCxnSpPr>
        <p:spPr>
          <a:xfrm>
            <a:off x="3000375" y="4500563"/>
            <a:ext cx="1785938" cy="214312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>
            <a:extLst>
              <a:ext uri="{FF2B5EF4-FFF2-40B4-BE49-F238E27FC236}">
                <a16:creationId xmlns:a16="http://schemas.microsoft.com/office/drawing/2014/main" id="{6F744232-57A1-41B0-862A-A9260DAB3974}"/>
              </a:ext>
            </a:extLst>
          </p:cNvPr>
          <p:cNvCxnSpPr/>
          <p:nvPr/>
        </p:nvCxnSpPr>
        <p:spPr>
          <a:xfrm rot="16200000" flipH="1">
            <a:off x="678657" y="5679281"/>
            <a:ext cx="500062" cy="428625"/>
          </a:xfrm>
          <a:prstGeom prst="straightConnector1">
            <a:avLst/>
          </a:prstGeom>
          <a:ln w="254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B7B731-E9E0-43EF-B793-4EE40C2F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UMETNA AKUMULACIJSKA JEZERA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CAEF756-0153-44A9-BB84-AB3EE7957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Ustvaril jih je človek z umetnimi pregradami, zaradi namakanja in izrabe hidroenergije. Največje so zgradili šele v 20.stoletju. Največje umetno jezero na svetu je na reki Volti v Z Afriki, v Sloveniji pa imamo največja umetna jezera na reki Dravi.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BF2BF32-988B-46FE-8191-8EF548E0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643313"/>
            <a:ext cx="685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759BEF-4F07-464A-A483-2EC4C5C4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POMEN JEZER ZA ČLOVEKA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C5AC12F-E1C7-4DFC-A5FF-387649CE9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Blažilen vpliv na podnebje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Poselitev ob obalah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Prometna pot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Ribolov                                    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Hidroenergija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Namakanje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Turizem in rekreacija</a:t>
            </a:r>
          </a:p>
        </p:txBody>
      </p:sp>
      <p:pic>
        <p:nvPicPr>
          <p:cNvPr id="7172" name="Slika 4" descr="fishing-lake-nipissing.jpg">
            <a:extLst>
              <a:ext uri="{FF2B5EF4-FFF2-40B4-BE49-F238E27FC236}">
                <a16:creationId xmlns:a16="http://schemas.microsoft.com/office/drawing/2014/main" id="{22215460-697A-4097-BFF4-90031A85C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3125"/>
            <a:ext cx="42148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C76127-E448-4DA1-BB39-3EF2EB92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ZASIPAVANJE JEZER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44CF8F5-AF25-4071-8E21-956A67F2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Jezera so kratkotrajen naravni pojav, </a:t>
            </a:r>
            <a:r>
              <a:rPr lang="sl-SI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zasipujejo</a:t>
            </a:r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jih rečni nanosi, sčasoma se spremenijo v mokrišča ali pa popolnoma izginejo. Bohinjsko jezero bo obstajalo le še 22.000 let. </a:t>
            </a:r>
          </a:p>
        </p:txBody>
      </p:sp>
      <p:pic>
        <p:nvPicPr>
          <p:cNvPr id="8196" name="Slika 3" descr="170.JPG">
            <a:extLst>
              <a:ext uri="{FF2B5EF4-FFF2-40B4-BE49-F238E27FC236}">
                <a16:creationId xmlns:a16="http://schemas.microsoft.com/office/drawing/2014/main" id="{E0774829-49EE-4ECF-A6F4-D4643661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143250"/>
            <a:ext cx="59293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EAE268-7856-4425-BEC3-7C2DEDB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ONESNAŽEVANJE JEZER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754D046-9A14-4153-8021-F8AEC3991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Jezera se najbolj onesnažena zaradi dotoka odpadnih voda, onesnaževanje preprečujemo z omejevanjem dotoka odpadne vode.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9220" name="Slika 4" descr="images.jpg">
            <a:extLst>
              <a:ext uri="{FF2B5EF4-FFF2-40B4-BE49-F238E27FC236}">
                <a16:creationId xmlns:a16="http://schemas.microsoft.com/office/drawing/2014/main" id="{7F70142E-87B6-4479-9339-ACDA0819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928938"/>
            <a:ext cx="689610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D021D2-307D-4F6E-B848-271938DD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CVETENJE JEZER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DD5476B-3E0D-42AD-9A4F-C15C4C31F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Cvetenje jezer nastane, če se organizmi tako razmnožijo, da voda ni več prosojna. Posledice cvetenja je pomanjkanje kisika v vodi, zato začne tudi rastlinstvo in živalstvo propadati.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44" name="Slika 3" descr="ribe.jpg">
            <a:extLst>
              <a:ext uri="{FF2B5EF4-FFF2-40B4-BE49-F238E27FC236}">
                <a16:creationId xmlns:a16="http://schemas.microsoft.com/office/drawing/2014/main" id="{46A716FE-AA4B-4FBB-BD5B-B14B8C983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429000"/>
            <a:ext cx="37163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4" descr="250px-River_algae_Sichuan.jpg">
            <a:extLst>
              <a:ext uri="{FF2B5EF4-FFF2-40B4-BE49-F238E27FC236}">
                <a16:creationId xmlns:a16="http://schemas.microsoft.com/office/drawing/2014/main" id="{7A3144B5-1FD6-43AC-875E-E7A8C43A9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214688"/>
            <a:ext cx="3175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accent6">
              <a:lumMod val="40000"/>
              <a:lumOff val="6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Wingdings</vt:lpstr>
      <vt:lpstr>Officeova tema</vt:lpstr>
      <vt:lpstr>JEZERA</vt:lpstr>
      <vt:lpstr> KAJ JE JEZERO?</vt:lpstr>
      <vt:lpstr> DELITEV JEZER</vt:lpstr>
      <vt:lpstr>DELITEV JEZER</vt:lpstr>
      <vt:lpstr>UMETNA AKUMULACIJSKA JEZERA</vt:lpstr>
      <vt:lpstr>POMEN JEZER ZA ČLOVEKA</vt:lpstr>
      <vt:lpstr>ZASIPAVANJE JEZER</vt:lpstr>
      <vt:lpstr>ONESNAŽEVANJE JEZER</vt:lpstr>
      <vt:lpstr>CVETENJE JEZER</vt:lpstr>
      <vt:lpstr>NAJVEČJA JEZERA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2019-05-31T08:40:00Z</dcterms:created>
  <dcterms:modified xsi:type="dcterms:W3CDTF">2019-05-31T08:40:00Z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