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72" r:id="rId1"/>
  </p:sldMasterIdLst>
  <p:sldIdLst>
    <p:sldId id="256" r:id="rId2"/>
    <p:sldId id="259" r:id="rId3"/>
    <p:sldId id="264" r:id="rId4"/>
    <p:sldId id="273" r:id="rId5"/>
    <p:sldId id="274" r:id="rId6"/>
    <p:sldId id="275" r:id="rId7"/>
    <p:sldId id="277" r:id="rId8"/>
    <p:sldId id="278" r:id="rId9"/>
    <p:sldId id="272" r:id="rId10"/>
    <p:sldId id="282" r:id="rId11"/>
    <p:sldId id="283" r:id="rId12"/>
    <p:sldId id="263" r:id="rId13"/>
    <p:sldId id="284" r:id="rId14"/>
    <p:sldId id="279" r:id="rId15"/>
    <p:sldId id="265" r:id="rId16"/>
    <p:sldId id="269" r:id="rId17"/>
    <p:sldId id="270" r:id="rId18"/>
    <p:sldId id="266" r:id="rId19"/>
    <p:sldId id="280" r:id="rId20"/>
    <p:sldId id="267" r:id="rId21"/>
    <p:sldId id="268" r:id="rId22"/>
    <p:sldId id="258" r:id="rId2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154" d="100"/>
          <a:sy n="154" d="100"/>
        </p:scale>
        <p:origin x="160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kroži kota na diagonali pravokotnika 6">
            <a:extLst>
              <a:ext uri="{FF2B5EF4-FFF2-40B4-BE49-F238E27FC236}">
                <a16:creationId xmlns:a16="http://schemas.microsoft.com/office/drawing/2014/main" id="{1AB368E4-A088-4C20-BC6F-16988E80CE1E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0015A395-2CAF-43FC-872D-A7391C04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D337E722-2527-4A9D-8135-747CFC62A3F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številke diapozitiva 10">
            <a:extLst>
              <a:ext uri="{FF2B5EF4-FFF2-40B4-BE49-F238E27FC236}">
                <a16:creationId xmlns:a16="http://schemas.microsoft.com/office/drawing/2014/main" id="{1B0C28F3-18FF-46F0-8D90-A897D855D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95904193-7E5D-46A4-8E3F-588D05C593D7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Ograda noge 11">
            <a:extLst>
              <a:ext uri="{FF2B5EF4-FFF2-40B4-BE49-F238E27FC236}">
                <a16:creationId xmlns:a16="http://schemas.microsoft.com/office/drawing/2014/main" id="{DD72FDC8-3D4E-4D69-8936-B1785B9563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90324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4D54125C-4148-4811-824C-02686EE5C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datuma 13">
            <a:extLst>
              <a:ext uri="{FF2B5EF4-FFF2-40B4-BE49-F238E27FC236}">
                <a16:creationId xmlns:a16="http://schemas.microsoft.com/office/drawing/2014/main" id="{B4074F53-DEDB-4940-ABF2-068CA414AE0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996A-3227-4FC4-8E30-EE5FD10D278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D56A4F6F-0589-4536-8D10-17413FC2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DC665-52F3-4BD7-B74A-33AA8BF063F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5780351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9A2917F0-4B61-4F61-8023-044AB73DFE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datuma 13">
            <a:extLst>
              <a:ext uri="{FF2B5EF4-FFF2-40B4-BE49-F238E27FC236}">
                <a16:creationId xmlns:a16="http://schemas.microsoft.com/office/drawing/2014/main" id="{88F3C098-21F9-4608-801F-95F7A50CC2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94348-B902-40E1-A35E-8CECC8AE02E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1D633187-E142-4669-AC33-2A30755F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DACB0-589E-4B38-A0E1-68D11113EC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682708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6">
            <a:extLst>
              <a:ext uri="{FF2B5EF4-FFF2-40B4-BE49-F238E27FC236}">
                <a16:creationId xmlns:a16="http://schemas.microsoft.com/office/drawing/2014/main" id="{E696CE1E-309B-45D9-B0F2-075F6AB9800C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E7B908FC-A0A6-45FF-88E8-2FC80F56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EFA63-DD4A-4B5A-823E-C74F6EE5AA4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92BDC7CC-3A3F-425B-9A19-EF72437A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69F4B9D2-6882-4C54-90E5-E263DD8E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8B71-F4BE-4C5B-A293-BBD85D3FCBD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73517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6">
            <a:extLst>
              <a:ext uri="{FF2B5EF4-FFF2-40B4-BE49-F238E27FC236}">
                <a16:creationId xmlns:a16="http://schemas.microsoft.com/office/drawing/2014/main" id="{3B45FD18-5439-4E48-8CCC-77F461ABCE56}"/>
              </a:ext>
            </a:extLst>
          </p:cNvPr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7">
            <a:extLst>
              <a:ext uri="{FF2B5EF4-FFF2-40B4-BE49-F238E27FC236}">
                <a16:creationId xmlns:a16="http://schemas.microsoft.com/office/drawing/2014/main" id="{816B2F6D-B353-4016-9B1A-80499409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F89F7EF4-4A2B-4382-9AC9-96A24C79D3B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številke diapozitiva 8">
            <a:extLst>
              <a:ext uri="{FF2B5EF4-FFF2-40B4-BE49-F238E27FC236}">
                <a16:creationId xmlns:a16="http://schemas.microsoft.com/office/drawing/2014/main" id="{1A6B4A93-F4CC-4E7E-841B-EEFD6AB453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82AE214-C8A3-41F1-A92F-1CE23608A80A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Ograda noge 9">
            <a:extLst>
              <a:ext uri="{FF2B5EF4-FFF2-40B4-BE49-F238E27FC236}">
                <a16:creationId xmlns:a16="http://schemas.microsoft.com/office/drawing/2014/main" id="{8C79EA74-7697-4C0D-84DE-2E1F5A158E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156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9">
            <a:extLst>
              <a:ext uri="{FF2B5EF4-FFF2-40B4-BE49-F238E27FC236}">
                <a16:creationId xmlns:a16="http://schemas.microsoft.com/office/drawing/2014/main" id="{CAF2C646-AF4B-446E-82CC-995775B68F89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datuma 4">
            <a:extLst>
              <a:ext uri="{FF2B5EF4-FFF2-40B4-BE49-F238E27FC236}">
                <a16:creationId xmlns:a16="http://schemas.microsoft.com/office/drawing/2014/main" id="{C25C8BF7-D9B6-4678-A570-02FDD0F69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F8136-7E0B-45E9-BAD9-55E0AC023F9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Ograda noge 5">
            <a:extLst>
              <a:ext uri="{FF2B5EF4-FFF2-40B4-BE49-F238E27FC236}">
                <a16:creationId xmlns:a16="http://schemas.microsoft.com/office/drawing/2014/main" id="{1A00EEEE-1FDA-48AE-A8BD-75001E9D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Ograda številke diapozitiva 6">
            <a:extLst>
              <a:ext uri="{FF2B5EF4-FFF2-40B4-BE49-F238E27FC236}">
                <a16:creationId xmlns:a16="http://schemas.microsoft.com/office/drawing/2014/main" id="{6D76ECB6-9AA8-47EF-88EB-CC59D021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C1485904-1029-4B57-A21F-F7069DBA54D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922219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9">
            <a:extLst>
              <a:ext uri="{FF2B5EF4-FFF2-40B4-BE49-F238E27FC236}">
                <a16:creationId xmlns:a16="http://schemas.microsoft.com/office/drawing/2014/main" id="{6F4D02BF-2403-46F7-BD97-D466881CD831}"/>
              </a:ext>
            </a:extLst>
          </p:cNvPr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avokotnik 10">
            <a:extLst>
              <a:ext uri="{FF2B5EF4-FFF2-40B4-BE49-F238E27FC236}">
                <a16:creationId xmlns:a16="http://schemas.microsoft.com/office/drawing/2014/main" id="{522BF3D2-C98F-4AD1-8D88-A3C3BCB83228}"/>
              </a:ext>
            </a:extLst>
          </p:cNvPr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9" name="Ograda datuma 6">
            <a:extLst>
              <a:ext uri="{FF2B5EF4-FFF2-40B4-BE49-F238E27FC236}">
                <a16:creationId xmlns:a16="http://schemas.microsoft.com/office/drawing/2014/main" id="{9A605D2B-978F-4C12-A3FB-7EA71F2C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AB0A2-5347-4CB3-A3B8-836EC26D3AC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0" name="Ograda noge 7">
            <a:extLst>
              <a:ext uri="{FF2B5EF4-FFF2-40B4-BE49-F238E27FC236}">
                <a16:creationId xmlns:a16="http://schemas.microsoft.com/office/drawing/2014/main" id="{A3E629ED-9D01-4D50-9C6D-2101D0B33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Ograda številke diapozitiva 8">
            <a:extLst>
              <a:ext uri="{FF2B5EF4-FFF2-40B4-BE49-F238E27FC236}">
                <a16:creationId xmlns:a16="http://schemas.microsoft.com/office/drawing/2014/main" id="{80ACF607-6BA9-4F66-ACF0-562BADAC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2581563D-E591-4856-90D0-4BD235EC117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399454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6">
            <a:extLst>
              <a:ext uri="{FF2B5EF4-FFF2-40B4-BE49-F238E27FC236}">
                <a16:creationId xmlns:a16="http://schemas.microsoft.com/office/drawing/2014/main" id="{D5CA3C1B-FFF4-450D-860B-2F4069C0CAE8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Ograda datuma 2">
            <a:extLst>
              <a:ext uri="{FF2B5EF4-FFF2-40B4-BE49-F238E27FC236}">
                <a16:creationId xmlns:a16="http://schemas.microsoft.com/office/drawing/2014/main" id="{E6F6E707-7761-4329-92AF-843899EF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4D10-1E70-46D4-8C78-7001AC14879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3">
            <a:extLst>
              <a:ext uri="{FF2B5EF4-FFF2-40B4-BE49-F238E27FC236}">
                <a16:creationId xmlns:a16="http://schemas.microsoft.com/office/drawing/2014/main" id="{21F84A80-96EA-4588-A53D-B6ABA840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4">
            <a:extLst>
              <a:ext uri="{FF2B5EF4-FFF2-40B4-BE49-F238E27FC236}">
                <a16:creationId xmlns:a16="http://schemas.microsoft.com/office/drawing/2014/main" id="{59EE4D17-D487-46CC-BF52-812E4A20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1E95A-DCF5-4C1A-8A35-B8C38E59496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760593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2">
            <a:extLst>
              <a:ext uri="{FF2B5EF4-FFF2-40B4-BE49-F238E27FC236}">
                <a16:creationId xmlns:a16="http://schemas.microsoft.com/office/drawing/2014/main" id="{09CBAFE9-2AA0-47FE-A2CD-9154F1D63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13">
            <a:extLst>
              <a:ext uri="{FF2B5EF4-FFF2-40B4-BE49-F238E27FC236}">
                <a16:creationId xmlns:a16="http://schemas.microsoft.com/office/drawing/2014/main" id="{3290FAA0-8FBC-4E9A-9DD9-699E60FA5B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B5112-E422-4C7E-8552-323DC65F441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številke diapozitiva 22">
            <a:extLst>
              <a:ext uri="{FF2B5EF4-FFF2-40B4-BE49-F238E27FC236}">
                <a16:creationId xmlns:a16="http://schemas.microsoft.com/office/drawing/2014/main" id="{9FD5EF1A-CFC0-4586-8E56-067BEC26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3B1E9-410C-4D35-9285-CFCDB7E37DF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4582559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7">
            <a:extLst>
              <a:ext uri="{FF2B5EF4-FFF2-40B4-BE49-F238E27FC236}">
                <a16:creationId xmlns:a16="http://schemas.microsoft.com/office/drawing/2014/main" id="{10174F29-0094-4B40-B12A-D292665246E1}"/>
              </a:ext>
            </a:extLst>
          </p:cNvPr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datuma 8">
            <a:extLst>
              <a:ext uri="{FF2B5EF4-FFF2-40B4-BE49-F238E27FC236}">
                <a16:creationId xmlns:a16="http://schemas.microsoft.com/office/drawing/2014/main" id="{84A20ADA-4202-45FA-8E34-EDCC1B53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9EAE41AB-D367-40F0-AD47-017BFEF9CA2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Ograda številke diapozitiva 9">
            <a:extLst>
              <a:ext uri="{FF2B5EF4-FFF2-40B4-BE49-F238E27FC236}">
                <a16:creationId xmlns:a16="http://schemas.microsoft.com/office/drawing/2014/main" id="{7B8B8257-B7ED-47E2-AA52-FEA971462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FFC39EAB-B6DD-4515-8721-DC439BD13CA3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8" name="Ograda noge 10">
            <a:extLst>
              <a:ext uri="{FF2B5EF4-FFF2-40B4-BE49-F238E27FC236}">
                <a16:creationId xmlns:a16="http://schemas.microsoft.com/office/drawing/2014/main" id="{86AA9157-1110-4C8B-97E1-5B1427C6F6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891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5" name="Ograda datuma 7">
            <a:extLst>
              <a:ext uri="{FF2B5EF4-FFF2-40B4-BE49-F238E27FC236}">
                <a16:creationId xmlns:a16="http://schemas.microsoft.com/office/drawing/2014/main" id="{7151342B-D655-4EA7-AC86-3C792C5B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9467B44E-E199-4AE5-9356-D4EA83E20F4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številke diapozitiva 8">
            <a:extLst>
              <a:ext uri="{FF2B5EF4-FFF2-40B4-BE49-F238E27FC236}">
                <a16:creationId xmlns:a16="http://schemas.microsoft.com/office/drawing/2014/main" id="{A0014322-6777-427C-994D-D7E330F88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368B475B-9E25-4927-9B46-6434C9AEBAC2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7" name="Ograda noge 9">
            <a:extLst>
              <a:ext uri="{FF2B5EF4-FFF2-40B4-BE49-F238E27FC236}">
                <a16:creationId xmlns:a16="http://schemas.microsoft.com/office/drawing/2014/main" id="{4034AAF6-129D-40EA-B761-2180EF643E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55479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kroži kota na diagonali pravokotnika 6">
            <a:extLst>
              <a:ext uri="{FF2B5EF4-FFF2-40B4-BE49-F238E27FC236}">
                <a16:creationId xmlns:a16="http://schemas.microsoft.com/office/drawing/2014/main" id="{A7FE9B94-2CE9-4E73-A01A-56FA3049FC0F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D132D043-B878-4402-AD55-4EB96AFEB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14" name="Ograda datuma 13">
            <a:extLst>
              <a:ext uri="{FF2B5EF4-FFF2-40B4-BE49-F238E27FC236}">
                <a16:creationId xmlns:a16="http://schemas.microsoft.com/office/drawing/2014/main" id="{0D997894-637C-48A7-84DB-21013E5D2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D85433-1534-47D2-998A-EC469B47FFC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23" name="Ograda številke diapozitiva 22">
            <a:extLst>
              <a:ext uri="{FF2B5EF4-FFF2-40B4-BE49-F238E27FC236}">
                <a16:creationId xmlns:a16="http://schemas.microsoft.com/office/drawing/2014/main" id="{F0BCF728-AA82-485F-B444-125C973E9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62296CB7-E04C-4259-95AE-EFCB700E7CD4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22" name="Ograda naslova 21">
            <a:extLst>
              <a:ext uri="{FF2B5EF4-FFF2-40B4-BE49-F238E27FC236}">
                <a16:creationId xmlns:a16="http://schemas.microsoft.com/office/drawing/2014/main" id="{F264DB50-0843-4E5E-AA19-3A50223E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033" name="Ograda besedila 12">
            <a:extLst>
              <a:ext uri="{FF2B5EF4-FFF2-40B4-BE49-F238E27FC236}">
                <a16:creationId xmlns:a16="http://schemas.microsoft.com/office/drawing/2014/main" id="{F9368261-B0E2-44A1-A7D8-BBE8AA6D6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3992" r:id="rId7"/>
    <p:sldLayoutId id="2147484001" r:id="rId8"/>
    <p:sldLayoutId id="2147484002" r:id="rId9"/>
    <p:sldLayoutId id="2147483993" r:id="rId10"/>
    <p:sldLayoutId id="2147483994" r:id="rId11"/>
  </p:sldLayoutIdLst>
  <p:transition spd="slow"/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0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E088-3B6B-4F6D-BDF1-8C4A97EC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645024"/>
            <a:ext cx="8229600" cy="1656184"/>
          </a:xfrm>
        </p:spPr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defRPr/>
            </a:pPr>
            <a:r>
              <a:rPr lang="sl-SI" sz="8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JUGOVZHODNA</a:t>
            </a:r>
            <a:r>
              <a:rPr lang="sl-SI" sz="8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r>
              <a:rPr lang="sl-SI" sz="8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AZIJA</a:t>
            </a:r>
            <a:r>
              <a:rPr lang="sl-SI" sz="9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br>
              <a:rPr lang="sl-SI" sz="9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sl-SI" sz="24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endParaRPr lang="sl-SI" sz="9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952846-6C50-4EC2-BCAB-3C41AD2F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PODNEBJE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F98D1E04-2F1C-4B4C-BE4F-9031DCDDA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/>
          <a:lstStyle/>
          <a:p>
            <a:r>
              <a:rPr lang="sl-SI" altLang="sl-SI" sz="2400"/>
              <a:t>Monsunsko podnebje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sl-SI" altLang="sl-SI" sz="2400"/>
              <a:t>    (Indokitajski polotok; deževna poletja, suhe zime, monsuni)</a:t>
            </a:r>
          </a:p>
          <a:p>
            <a:endParaRPr lang="sl-SI" altLang="sl-SI"/>
          </a:p>
        </p:txBody>
      </p:sp>
      <p:sp>
        <p:nvSpPr>
          <p:cNvPr id="19460" name="Content Placeholder 3">
            <a:extLst>
              <a:ext uri="{FF2B5EF4-FFF2-40B4-BE49-F238E27FC236}">
                <a16:creationId xmlns:a16="http://schemas.microsoft.com/office/drawing/2014/main" id="{DB82AA49-C71D-4495-BC28-1ECAB6816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6238"/>
            <a:ext cx="4038600" cy="4525962"/>
          </a:xfrm>
        </p:spPr>
        <p:txBody>
          <a:bodyPr/>
          <a:lstStyle/>
          <a:p>
            <a:r>
              <a:rPr lang="sl-SI" altLang="sl-SI" sz="2400"/>
              <a:t>Ekvatorialno podnebje (Malajski polotok, Indonezijsko otočje;  vse leto enake T, celoletne padavine)</a:t>
            </a:r>
          </a:p>
          <a:p>
            <a:endParaRPr lang="sl-SI" altLang="sl-SI"/>
          </a:p>
        </p:txBody>
      </p:sp>
      <p:pic>
        <p:nvPicPr>
          <p:cNvPr id="19461" name="Picture 2" descr="https://encrypted-tbn0.gstatic.com/images?q=tbn:ANd9GcQchpZzWfAOakp-fh14EqXwBmrbf-D3y_YConl849BeYzgGe8j_">
            <a:extLst>
              <a:ext uri="{FF2B5EF4-FFF2-40B4-BE49-F238E27FC236}">
                <a16:creationId xmlns:a16="http://schemas.microsoft.com/office/drawing/2014/main" id="{4AD6748A-90E3-4554-95A7-53822AC9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/>
          <a:stretch>
            <a:fillRect/>
          </a:stretch>
        </p:blipFill>
        <p:spPr bwMode="auto">
          <a:xfrm>
            <a:off x="1187450" y="3582988"/>
            <a:ext cx="18716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C:\Users\Urška\Downloads\Padavine in temperature v Aziji.jpg">
            <a:extLst>
              <a:ext uri="{FF2B5EF4-FFF2-40B4-BE49-F238E27FC236}">
                <a16:creationId xmlns:a16="http://schemas.microsoft.com/office/drawing/2014/main" id="{935E888E-92A9-4AFF-BF7D-20E384FAC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8" t="71391" r="1653"/>
          <a:stretch>
            <a:fillRect/>
          </a:stretch>
        </p:blipFill>
        <p:spPr bwMode="auto">
          <a:xfrm>
            <a:off x="5435600" y="3644900"/>
            <a:ext cx="18732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3DFAC4E-7D68-4F5B-AB5C-6024A76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RASTJE</a:t>
            </a:r>
          </a:p>
        </p:txBody>
      </p:sp>
      <p:sp>
        <p:nvSpPr>
          <p:cNvPr id="20483" name="Ograda vsebine 2">
            <a:extLst>
              <a:ext uri="{FF2B5EF4-FFF2-40B4-BE49-F238E27FC236}">
                <a16:creationId xmlns:a16="http://schemas.microsoft.com/office/drawing/2014/main" id="{5296F75F-E295-487E-BE4F-755017413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Tropski gozdovi</a:t>
            </a:r>
          </a:p>
          <a:p>
            <a:r>
              <a:rPr lang="sl-SI" altLang="sl-SI"/>
              <a:t>Filipini- listopadna drevesa, savana</a:t>
            </a:r>
          </a:p>
          <a:p>
            <a:r>
              <a:rPr lang="sl-SI" altLang="sl-SI"/>
              <a:t>polpuščave</a:t>
            </a:r>
          </a:p>
        </p:txBody>
      </p:sp>
      <p:pic>
        <p:nvPicPr>
          <p:cNvPr id="6" name="Picture 3" descr="C:\Users\Urška\Downloads\Tropski deževni gozd na Indonezijskem otočju (Borneo).jpg">
            <a:extLst>
              <a:ext uri="{FF2B5EF4-FFF2-40B4-BE49-F238E27FC236}">
                <a16:creationId xmlns:a16="http://schemas.microsoft.com/office/drawing/2014/main" id="{9FCC6C8D-1EB5-4FD9-9EEA-FFACB237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7875"/>
          <a:stretch>
            <a:fillRect/>
          </a:stretch>
        </p:blipFill>
        <p:spPr bwMode="auto">
          <a:xfrm>
            <a:off x="827088" y="3811588"/>
            <a:ext cx="340677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www.worldstory.net/jivotni/savana.jpg">
            <a:extLst>
              <a:ext uri="{FF2B5EF4-FFF2-40B4-BE49-F238E27FC236}">
                <a16:creationId xmlns:a16="http://schemas.microsoft.com/office/drawing/2014/main" id="{4672668B-56A9-4900-A6B2-99C882A7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263" y="3821113"/>
            <a:ext cx="329882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58FD9C-A875-4F13-BFEB-A7C1D376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PRST</a:t>
            </a:r>
          </a:p>
        </p:txBody>
      </p:sp>
      <p:sp>
        <p:nvSpPr>
          <p:cNvPr id="21507" name="Ograda vsebine 2">
            <a:extLst>
              <a:ext uri="{FF2B5EF4-FFF2-40B4-BE49-F238E27FC236}">
                <a16:creationId xmlns:a16="http://schemas.microsoft.com/office/drawing/2014/main" id="{FCE03E31-94AD-4CA7-9F12-8EBE57B07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Rdečkasto rumena – večinoma slabo rodovitna</a:t>
            </a:r>
          </a:p>
        </p:txBody>
      </p:sp>
      <p:pic>
        <p:nvPicPr>
          <p:cNvPr id="5" name="Picture 2" descr="http://upload.wikimedia.org/wikipedia/commons/thumb/9/9f/Spodosol.jpg/270px-Spodosol.jpg">
            <a:extLst>
              <a:ext uri="{FF2B5EF4-FFF2-40B4-BE49-F238E27FC236}">
                <a16:creationId xmlns:a16="http://schemas.microsoft.com/office/drawing/2014/main" id="{A3BE7A02-595E-4208-9B3E-CF4FEBB24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6482"/>
          <a:stretch/>
        </p:blipFill>
        <p:spPr bwMode="auto">
          <a:xfrm>
            <a:off x="4427538" y="2586038"/>
            <a:ext cx="2952750" cy="283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65E0-446D-4448-B09B-5540EA9C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NARAVNE KATASTROFE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F62DA434-8C7C-4B9D-BF40-C8459A428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Potresi</a:t>
            </a:r>
          </a:p>
          <a:p>
            <a:r>
              <a:rPr lang="sl-SI" altLang="sl-SI"/>
              <a:t>Vulkani: delujočih približno 17 vulkanov, najvišji: Apo, 2954m; najnižji: Taal, 400m</a:t>
            </a:r>
          </a:p>
          <a:p>
            <a:r>
              <a:rPr lang="sl-SI" altLang="sl-SI"/>
              <a:t>Tajfuni         poplave, plazovi</a:t>
            </a:r>
          </a:p>
          <a:p>
            <a:pPr>
              <a:buFont typeface="Wingdings 2" panose="05020102010507070707" pitchFamily="18" charset="2"/>
              <a:buNone/>
            </a:pPr>
            <a:endParaRPr lang="sl-SI" altLang="sl-SI"/>
          </a:p>
          <a:p>
            <a:endParaRPr lang="sl-SI" altLang="sl-SI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87CC56-D5A6-4769-8BDA-DDCB04E8CB29}"/>
              </a:ext>
            </a:extLst>
          </p:cNvPr>
          <p:cNvCxnSpPr/>
          <p:nvPr/>
        </p:nvCxnSpPr>
        <p:spPr>
          <a:xfrm>
            <a:off x="2268538" y="3443288"/>
            <a:ext cx="57467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533" name="Picture 2">
            <a:extLst>
              <a:ext uri="{FF2B5EF4-FFF2-40B4-BE49-F238E27FC236}">
                <a16:creationId xmlns:a16="http://schemas.microsoft.com/office/drawing/2014/main" id="{335EC05F-3F60-4306-892D-2DD13B82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 t="30270" r="31023" b="36020"/>
          <a:stretch>
            <a:fillRect/>
          </a:stretch>
        </p:blipFill>
        <p:spPr bwMode="auto">
          <a:xfrm>
            <a:off x="609600" y="4187825"/>
            <a:ext cx="2667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>
            <a:extLst>
              <a:ext uri="{FF2B5EF4-FFF2-40B4-BE49-F238E27FC236}">
                <a16:creationId xmlns:a16="http://schemas.microsoft.com/office/drawing/2014/main" id="{D28B5186-2538-459E-9E9E-C78AE74A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3526"/>
          <a:stretch>
            <a:fillRect/>
          </a:stretch>
        </p:blipFill>
        <p:spPr bwMode="auto">
          <a:xfrm>
            <a:off x="3563938" y="4187825"/>
            <a:ext cx="2590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>
            <a:extLst>
              <a:ext uri="{FF2B5EF4-FFF2-40B4-BE49-F238E27FC236}">
                <a16:creationId xmlns:a16="http://schemas.microsoft.com/office/drawing/2014/main" id="{24AEE2D4-0FD9-42E7-960B-E02D7E2A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8782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78337944-CEB8-4161-AA30-B1011298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288" y="-341313"/>
            <a:ext cx="6143626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>
            <a:extLst>
              <a:ext uri="{FF2B5EF4-FFF2-40B4-BE49-F238E27FC236}">
                <a16:creationId xmlns:a16="http://schemas.microsoft.com/office/drawing/2014/main" id="{F7CAA7D1-ACA4-4CD0-984C-47E8980A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2446338"/>
            <a:ext cx="7489825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5">
            <a:extLst>
              <a:ext uri="{FF2B5EF4-FFF2-40B4-BE49-F238E27FC236}">
                <a16:creationId xmlns:a16="http://schemas.microsoft.com/office/drawing/2014/main" id="{5CBB9BCE-6E34-4E87-9709-0FED4068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-328613"/>
            <a:ext cx="4610100" cy="34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5B0BCF02-9F6F-43D0-91A4-B2CF967D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4"/>
          <a:stretch>
            <a:fillRect/>
          </a:stretch>
        </p:blipFill>
        <p:spPr bwMode="auto">
          <a:xfrm>
            <a:off x="23813" y="3498850"/>
            <a:ext cx="4551362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>
            <a:extLst>
              <a:ext uri="{FF2B5EF4-FFF2-40B4-BE49-F238E27FC236}">
                <a16:creationId xmlns:a16="http://schemas.microsoft.com/office/drawing/2014/main" id="{7CB5188C-0BB5-4BD7-B365-76E3401C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989138"/>
            <a:ext cx="381158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55C79E-4C44-41AA-B28D-392D7A3A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PREBIVALSTVO</a:t>
            </a:r>
          </a:p>
        </p:txBody>
      </p:sp>
      <p:sp>
        <p:nvSpPr>
          <p:cNvPr id="24579" name="Ograda vsebine 2">
            <a:extLst>
              <a:ext uri="{FF2B5EF4-FFF2-40B4-BE49-F238E27FC236}">
                <a16:creationId xmlns:a16="http://schemas.microsoft.com/office/drawing/2014/main" id="{A69808B6-29E7-46F3-8682-25986B24E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Okoli 600 milijonov </a:t>
            </a:r>
          </a:p>
          <a:p>
            <a:r>
              <a:rPr lang="sl-SI" altLang="sl-SI"/>
              <a:t>Neenakomerna poselitev</a:t>
            </a:r>
          </a:p>
          <a:p>
            <a:r>
              <a:rPr lang="sl-SI" altLang="sl-SI"/>
              <a:t>Jeziki - malezijski, tajski, kmerski, vietnamski, filipinski</a:t>
            </a:r>
          </a:p>
          <a:p>
            <a:r>
              <a:rPr lang="sl-SI" altLang="sl-SI"/>
              <a:t>Vera –budizem, islam, hinduizem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770D0B8D-D3C3-49F2-81A7-F427705C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4505325"/>
            <a:ext cx="1343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>
            <a:extLst>
              <a:ext uri="{FF2B5EF4-FFF2-40B4-BE49-F238E27FC236}">
                <a16:creationId xmlns:a16="http://schemas.microsoft.com/office/drawing/2014/main" id="{6A0416D1-97D5-4E73-B746-E95CF661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2443163"/>
            <a:ext cx="1460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>
            <a:extLst>
              <a:ext uri="{FF2B5EF4-FFF2-40B4-BE49-F238E27FC236}">
                <a16:creationId xmlns:a16="http://schemas.microsoft.com/office/drawing/2014/main" id="{3733EE94-11D5-4F87-BDB7-596A4AAD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4"/>
          <a:stretch>
            <a:fillRect/>
          </a:stretch>
        </p:blipFill>
        <p:spPr bwMode="auto">
          <a:xfrm>
            <a:off x="6588125" y="4505325"/>
            <a:ext cx="2108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>
            <a:extLst>
              <a:ext uri="{FF2B5EF4-FFF2-40B4-BE49-F238E27FC236}">
                <a16:creationId xmlns:a16="http://schemas.microsoft.com/office/drawing/2014/main" id="{56D72E93-FBE3-48BA-B583-CF228927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2762" r="2031" b="2728"/>
          <a:stretch>
            <a:fillRect/>
          </a:stretch>
        </p:blipFill>
        <p:spPr bwMode="auto">
          <a:xfrm>
            <a:off x="1009650" y="4221163"/>
            <a:ext cx="29257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A9BFB3-072B-4BB0-AA74-A61AEB68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OBLAČILA</a:t>
            </a:r>
          </a:p>
        </p:txBody>
      </p:sp>
      <p:sp>
        <p:nvSpPr>
          <p:cNvPr id="25603" name="Ograda vsebine 2">
            <a:extLst>
              <a:ext uri="{FF2B5EF4-FFF2-40B4-BE49-F238E27FC236}">
                <a16:creationId xmlns:a16="http://schemas.microsoft.com/office/drawing/2014/main" id="{74C8A02B-8866-41B8-A398-E8381B021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Sarong: preprosto preklopno krilo </a:t>
            </a:r>
          </a:p>
          <a:p>
            <a:r>
              <a:rPr lang="sl-SI" altLang="sl-SI"/>
              <a:t>Širok pas iz potiskanega bombažnega blaga - nosijo ga moški in ženske</a:t>
            </a:r>
          </a:p>
          <a:p>
            <a:endParaRPr lang="sl-SI" altLang="sl-SI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7652A6EA-9C4D-43CA-A731-08F1B4ED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39751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3">
            <a:extLst>
              <a:ext uri="{FF2B5EF4-FFF2-40B4-BE49-F238E27FC236}">
                <a16:creationId xmlns:a16="http://schemas.microsoft.com/office/drawing/2014/main" id="{65728BAD-A42E-48BC-AE7A-1A27DC70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103563"/>
            <a:ext cx="234315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1EBDB-5950-410D-BCA6-1321956E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BIVALIŠČA</a:t>
            </a:r>
          </a:p>
        </p:txBody>
      </p:sp>
      <p:sp>
        <p:nvSpPr>
          <p:cNvPr id="26627" name="Ograda vsebine 2">
            <a:extLst>
              <a:ext uri="{FF2B5EF4-FFF2-40B4-BE49-F238E27FC236}">
                <a16:creationId xmlns:a16="http://schemas.microsoft.com/office/drawing/2014/main" id="{53B1577C-9E85-4C2E-A6AC-63A8978D3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3000"/>
              <a:t>Namesto stekel polkna (kroženje zraka)</a:t>
            </a:r>
          </a:p>
          <a:p>
            <a:r>
              <a:rPr lang="sl-SI" altLang="sl-SI" sz="3000"/>
              <a:t>Vaške hiše so pogosto dvignjene na kole da jih ob močnem deževju ne poplavi </a:t>
            </a:r>
          </a:p>
          <a:p>
            <a:r>
              <a:rPr lang="sl-SI" altLang="sl-SI" sz="3000"/>
              <a:t>Kanali med hišami - ulice </a:t>
            </a:r>
          </a:p>
          <a:p>
            <a:r>
              <a:rPr lang="sl-SI" altLang="sl-SI" sz="3000"/>
              <a:t>Prevozno sredstvo je čoln </a:t>
            </a:r>
          </a:p>
          <a:p>
            <a:r>
              <a:rPr lang="sl-SI" altLang="sl-SI" sz="3000"/>
              <a:t>Plavajoče tržnice (zelenjava, gospodinjske potrebščine)</a:t>
            </a:r>
          </a:p>
          <a:p>
            <a:endParaRPr lang="sl-SI" altLang="sl-SI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51B4EBB-C087-482A-8707-D0DD366B0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565" t="10619"/>
          <a:stretch/>
        </p:blipFill>
        <p:spPr bwMode="auto">
          <a:xfrm>
            <a:off x="1573213" y="4956175"/>
            <a:ext cx="2678112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E710DD27-EEA9-4C12-B4DF-1EE35EAAD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973638"/>
            <a:ext cx="30051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91A42D-CDBC-418C-8584-63B6129F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KMETIJSTVO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98DBDA8-820E-4422-AEF6-1C76F5F0E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000" dirty="0"/>
              <a:t>V nižinah pridelujejo kavčuk, kakav, kokosove orehe in sladkorni trst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000" dirty="0"/>
              <a:t>Na višjih območjih pridelujejo kavo in čaj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000" dirty="0"/>
              <a:t>Riž – najbolj razširjena kulturna rastlina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000" dirty="0"/>
              <a:t>Živinoreja – govedo, vodni bivoli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  <p:pic>
        <p:nvPicPr>
          <p:cNvPr id="4" name="Picture 7" descr="C:\Users\Urška\Downloads\Riževe terase na Filipinih.jpg">
            <a:extLst>
              <a:ext uri="{FF2B5EF4-FFF2-40B4-BE49-F238E27FC236}">
                <a16:creationId xmlns:a16="http://schemas.microsoft.com/office/drawing/2014/main" id="{61C21205-72C1-4AC5-8D93-AAB68FDE2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907" t="8767" r="3900"/>
          <a:stretch/>
        </p:blipFill>
        <p:spPr bwMode="auto">
          <a:xfrm>
            <a:off x="2700338" y="4375150"/>
            <a:ext cx="29210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www.zirafasophie.si/uploads/images/NaturalRubber.jpg">
            <a:extLst>
              <a:ext uri="{FF2B5EF4-FFF2-40B4-BE49-F238E27FC236}">
                <a16:creationId xmlns:a16="http://schemas.microsoft.com/office/drawing/2014/main" id="{163ACCCB-F7B7-4F30-8D89-443142D3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352925"/>
            <a:ext cx="1979612" cy="19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http://m4.i.pbase.com/o6/37/763237/1/82762414.wStBeOKA.PICT00382.jpg">
            <a:extLst>
              <a:ext uri="{FF2B5EF4-FFF2-40B4-BE49-F238E27FC236}">
                <a16:creationId xmlns:a16="http://schemas.microsoft.com/office/drawing/2014/main" id="{81B3EC26-798E-4E9F-9CD8-BA8CF2861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8844"/>
          <a:stretch/>
        </p:blipFill>
        <p:spPr bwMode="auto">
          <a:xfrm>
            <a:off x="5867400" y="4381500"/>
            <a:ext cx="2717800" cy="19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2F003C-ED8A-43E0-892F-5866C4C8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GOSPODARSTVO</a:t>
            </a:r>
          </a:p>
        </p:txBody>
      </p:sp>
      <p:sp>
        <p:nvSpPr>
          <p:cNvPr id="28675" name="Ograda vsebine 2">
            <a:extLst>
              <a:ext uri="{FF2B5EF4-FFF2-40B4-BE49-F238E27FC236}">
                <a16:creationId xmlns:a16="http://schemas.microsoft.com/office/drawing/2014/main" id="{3201B621-664D-41A0-84EF-6471A168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Najbolj razvito (čeprav najmanjše) mesto je Singapur – industrijsko, finančno in storitveno središče – mali azijski tiger </a:t>
            </a:r>
          </a:p>
          <a:p>
            <a:r>
              <a:rPr lang="sl-SI" altLang="sl-SI"/>
              <a:t>Sledita mu Malezija in Tajska</a:t>
            </a:r>
          </a:p>
          <a:p>
            <a:r>
              <a:rPr lang="sl-SI" altLang="sl-SI"/>
              <a:t>Ostale države so slabše razvite</a:t>
            </a:r>
          </a:p>
          <a:p>
            <a:endParaRPr lang="sl-SI" altLang="sl-S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08CAFF-9290-4A98-A69D-B5472926F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235450"/>
            <a:ext cx="3582987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B65162D-BF14-4F00-8336-E04DA5C84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179888"/>
            <a:ext cx="195262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7F4F-6963-490E-8CBE-88C9F1D3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LEGA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9210-8740-4385-9B5C-55C692781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S, J in V polobla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Vroči (tropski) pas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Obsega: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l-SI" dirty="0"/>
              <a:t>    Indokitajski polotok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l-SI" dirty="0"/>
              <a:t>    Indonezijsko otočje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l-SI" dirty="0"/>
              <a:t>    Filipinsko otočje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1CB2232C-C68D-40D2-935A-0FE4D904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3900487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3C6CBD-D63B-4D88-AB6C-807BB307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ŠPORT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3295F04-1AAD-4FB3-89C9-430A63136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2950" dirty="0"/>
              <a:t>Indonezija- badminton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2950" dirty="0"/>
              <a:t>Filipini- bejzbol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2950" dirty="0"/>
              <a:t>Tradicionalen šport: </a:t>
            </a:r>
            <a:r>
              <a:rPr lang="sl-SI" sz="2950" dirty="0" err="1"/>
              <a:t>takraw</a:t>
            </a:r>
            <a:r>
              <a:rPr lang="sl-SI" sz="2950" dirty="0"/>
              <a:t> oz. čin </a:t>
            </a:r>
            <a:r>
              <a:rPr lang="sl-SI" sz="2950" dirty="0" err="1"/>
              <a:t>lon</a:t>
            </a:r>
            <a:r>
              <a:rPr lang="sl-SI" sz="2950" dirty="0"/>
              <a:t> (podoben nogometu, žoga iz ratana)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2950" dirty="0"/>
              <a:t>Tajski boks - dovoljene brce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2950" dirty="0"/>
              <a:t>Spuščanje zmajev (poskušajo presekati vrvice svojih nasprotnikov)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335EF74-2595-498E-B95F-7A2D3CB4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832350"/>
            <a:ext cx="18081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1F85F22-A593-4208-B3BD-FCBDBB515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9202"/>
          <a:stretch/>
        </p:blipFill>
        <p:spPr bwMode="auto">
          <a:xfrm>
            <a:off x="3203575" y="4832350"/>
            <a:ext cx="24717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67B6110-C4DB-47CB-BA8F-87B789BB3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4540" r="5077"/>
          <a:stretch/>
        </p:blipFill>
        <p:spPr bwMode="auto">
          <a:xfrm>
            <a:off x="6084888" y="4826000"/>
            <a:ext cx="21717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2F729C-0588-49CB-8A16-410FA4DB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LUTKE, PLES, UMETNOST</a:t>
            </a:r>
          </a:p>
        </p:txBody>
      </p:sp>
      <p:sp>
        <p:nvSpPr>
          <p:cNvPr id="30723" name="Ograda vsebine 2">
            <a:extLst>
              <a:ext uri="{FF2B5EF4-FFF2-40B4-BE49-F238E27FC236}">
                <a16:creationId xmlns:a16="http://schemas.microsoft.com/office/drawing/2014/main" id="{34C9FE93-9BA9-4699-A8E6-6F131BA6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Plesi posvečeni hinduističnim bogovom </a:t>
            </a:r>
          </a:p>
          <a:p>
            <a:r>
              <a:rPr lang="sl-SI" altLang="sl-SI"/>
              <a:t>Plesalce spremljajo gamelani- orkestri, sestavljeni iz večino ksilofonov </a:t>
            </a:r>
          </a:p>
          <a:p>
            <a:r>
              <a:rPr lang="sl-SI" altLang="sl-SI"/>
              <a:t>Lutke- prikazovanje hindujskih epov</a:t>
            </a:r>
          </a:p>
          <a:p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BCE21E-DBF0-4A66-AC36-0CD1DDD7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484688"/>
            <a:ext cx="2809875" cy="143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D19E317-EC2D-413D-B8F3-BDB5695A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513" y="3759200"/>
            <a:ext cx="2517775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09EB33C-9F66-4A7E-89A7-F9204DD3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0763" y="3940175"/>
            <a:ext cx="1890712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CB38-723F-44E4-8471-C98AD139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VIRI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FC504-DA3B-4944-8E4C-BB1B6A7C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Jugovzhodna in južna Azija, Slovenska izd. Ljubljana: Mladinska knjiga, 1992 [knjiga]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Jugovzhodna Azija, Avstralija, Oceanija, Antarktika, Slovenska izd. Ljubljana : Mladinska knjiga, 1993 [knjiga]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Geografski atlas Azije, Ljubljana: DZS, 2010 [knjiga]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Ljudje z vsega sveta, </a:t>
            </a:r>
            <a:r>
              <a:rPr lang="sl-SI" dirty="0" err="1"/>
              <a:t>Antony</a:t>
            </a:r>
            <a:r>
              <a:rPr lang="sl-SI" dirty="0"/>
              <a:t> Mason, Tržič: Učila </a:t>
            </a:r>
            <a:r>
              <a:rPr lang="sl-SI" dirty="0" err="1"/>
              <a:t>International</a:t>
            </a:r>
            <a:r>
              <a:rPr lang="sl-SI" dirty="0"/>
              <a:t>, 2004 [knjiga]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http://mss.svarog.si/geografija/index.php?page_id=11023 , 14. 5. 2013 [spletna stran]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http://www2.</a:t>
            </a:r>
            <a:r>
              <a:rPr lang="sl-SI" dirty="0" err="1"/>
              <a:t>arnes</a:t>
            </a:r>
            <a:r>
              <a:rPr lang="sl-SI" dirty="0"/>
              <a:t>.si/~osljjk6/geografija/</a:t>
            </a:r>
            <a:r>
              <a:rPr lang="sl-SI" dirty="0" err="1"/>
              <a:t>azija</a:t>
            </a:r>
            <a:r>
              <a:rPr lang="sl-SI" dirty="0"/>
              <a:t>/</a:t>
            </a:r>
            <a:r>
              <a:rPr lang="sl-SI" dirty="0" err="1"/>
              <a:t>juzna</a:t>
            </a:r>
            <a:r>
              <a:rPr lang="sl-SI" dirty="0"/>
              <a:t>_jugovzhodna_</a:t>
            </a:r>
            <a:r>
              <a:rPr lang="sl-SI" dirty="0" err="1"/>
              <a:t>azija.htm</a:t>
            </a:r>
            <a:r>
              <a:rPr lang="sl-SI" dirty="0"/>
              <a:t> , 14. 5. 2013 [spletna stran]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http://sl.wikipedia.org/wiki/Jugovzhodna_Azija , 14. 5. 2013 [spletna stran]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C35DE3-BBED-4781-8008-335F8466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DRŽAVE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D065E124-2AE5-4691-A7AF-1BC9B18F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 </a:t>
            </a:r>
            <a:r>
              <a:rPr lang="sl-SI" sz="3500" dirty="0"/>
              <a:t>Brunej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Filipini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Indonezija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Kambodža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Laos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Malezija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Mjanmar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Singapur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Tajska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sz="3500" dirty="0"/>
              <a:t> Vietnam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sl-SI" sz="3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  <p:pic>
        <p:nvPicPr>
          <p:cNvPr id="1026" name="Picture 2" descr="C:\Users\Anja\Desktop\jv\Flag_of_Brunei.svg.png">
            <a:extLst>
              <a:ext uri="{FF2B5EF4-FFF2-40B4-BE49-F238E27FC236}">
                <a16:creationId xmlns:a16="http://schemas.microsoft.com/office/drawing/2014/main" id="{1C100692-6438-452B-B7A2-CEEA1DD6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52738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nja\Desktop\jv\Flag_of_the_Philippines.svg.png">
            <a:extLst>
              <a:ext uri="{FF2B5EF4-FFF2-40B4-BE49-F238E27FC236}">
                <a16:creationId xmlns:a16="http://schemas.microsoft.com/office/drawing/2014/main" id="{A68C5AED-1F84-4724-9A13-FBC2F818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65438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Anja\Desktop\jv\Flag_of_Indonesia.svg.png">
            <a:extLst>
              <a:ext uri="{FF2B5EF4-FFF2-40B4-BE49-F238E27FC236}">
                <a16:creationId xmlns:a16="http://schemas.microsoft.com/office/drawing/2014/main" id="{0F0AE62C-A3D1-40A1-9EB9-E1A88B57D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47975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nja\Desktop\jv\Flag_of_Cambodia.svg.png">
            <a:extLst>
              <a:ext uri="{FF2B5EF4-FFF2-40B4-BE49-F238E27FC236}">
                <a16:creationId xmlns:a16="http://schemas.microsoft.com/office/drawing/2014/main" id="{1C2EE912-BF14-46BB-B82B-C8D0A003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60675"/>
            <a:ext cx="3382962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nja\Desktop\jv\Flag_of_Laos.svg.png">
            <a:extLst>
              <a:ext uri="{FF2B5EF4-FFF2-40B4-BE49-F238E27FC236}">
                <a16:creationId xmlns:a16="http://schemas.microsoft.com/office/drawing/2014/main" id="{6169C698-866B-470C-8E06-C7CF77E4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60675"/>
            <a:ext cx="3382962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nja\Desktop\jv\Flag_of_Malaysia.svg.png">
            <a:extLst>
              <a:ext uri="{FF2B5EF4-FFF2-40B4-BE49-F238E27FC236}">
                <a16:creationId xmlns:a16="http://schemas.microsoft.com/office/drawing/2014/main" id="{ED48C867-9605-473D-8502-7738705B0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60675"/>
            <a:ext cx="3382962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nja\Desktop\jv\Flag_of_Myanmar.svg.png">
            <a:extLst>
              <a:ext uri="{FF2B5EF4-FFF2-40B4-BE49-F238E27FC236}">
                <a16:creationId xmlns:a16="http://schemas.microsoft.com/office/drawing/2014/main" id="{C2B6E12C-7B06-4E6E-84EA-99A6DEDA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47975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nja\Desktop\jv\Singapore-Flag.jpg.gif">
            <a:extLst>
              <a:ext uri="{FF2B5EF4-FFF2-40B4-BE49-F238E27FC236}">
                <a16:creationId xmlns:a16="http://schemas.microsoft.com/office/drawing/2014/main" id="{6A8692D9-7531-4850-B12C-FB1142DF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47975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nja\Desktop\jv\Flag_of_Thailand.svg.png">
            <a:extLst>
              <a:ext uri="{FF2B5EF4-FFF2-40B4-BE49-F238E27FC236}">
                <a16:creationId xmlns:a16="http://schemas.microsoft.com/office/drawing/2014/main" id="{15AF150D-C1B6-42AC-AA3D-468C29EC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86075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nja\Desktop\jv\2Flag_of_Vietnam.svg.png">
            <a:extLst>
              <a:ext uri="{FF2B5EF4-FFF2-40B4-BE49-F238E27FC236}">
                <a16:creationId xmlns:a16="http://schemas.microsoft.com/office/drawing/2014/main" id="{ECEC9AD5-0D59-468A-A4FB-D231BE01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41625"/>
            <a:ext cx="3382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C:\Users\Anja\Desktop\jv\asean-701163.gif">
            <a:extLst>
              <a:ext uri="{FF2B5EF4-FFF2-40B4-BE49-F238E27FC236}">
                <a16:creationId xmlns:a16="http://schemas.microsoft.com/office/drawing/2014/main" id="{3D29C145-F10C-4599-9A24-4FF591FD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214563"/>
            <a:ext cx="467995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B6FB9A-8264-4F5C-A095-57107270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POLOTOKI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1425F471-6165-4891-B692-D97EFC0A1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Indokitajski</a:t>
            </a:r>
          </a:p>
          <a:p>
            <a:r>
              <a:rPr lang="sl-SI" altLang="sl-SI"/>
              <a:t>Malajski</a:t>
            </a:r>
          </a:p>
          <a:p>
            <a:r>
              <a:rPr lang="sl-SI" altLang="sl-SI"/>
              <a:t>Doberai</a:t>
            </a:r>
          </a:p>
          <a:p>
            <a:r>
              <a:rPr lang="sl-SI" altLang="sl-SI"/>
              <a:t>…</a:t>
            </a:r>
          </a:p>
        </p:txBody>
      </p:sp>
      <p:pic>
        <p:nvPicPr>
          <p:cNvPr id="2051" name="Picture 3" descr="C:\Users\Anja\Desktop\earth-map (2).jpg">
            <a:extLst>
              <a:ext uri="{FF2B5EF4-FFF2-40B4-BE49-F238E27FC236}">
                <a16:creationId xmlns:a16="http://schemas.microsoft.com/office/drawing/2014/main" id="{EB747B2D-E338-44FB-94B4-CD24F57E2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620" t="17206" r="8645"/>
          <a:stretch/>
        </p:blipFill>
        <p:spPr bwMode="auto">
          <a:xfrm>
            <a:off x="3598863" y="2565400"/>
            <a:ext cx="4695825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4B461C-EDBE-4055-B253-E47E03EE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OTOČJA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EC24999-4B2A-471F-93A2-1B068635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Filipinsko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Indonezijsko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b="1" dirty="0"/>
          </a:p>
        </p:txBody>
      </p:sp>
      <p:pic>
        <p:nvPicPr>
          <p:cNvPr id="3075" name="Picture 3" descr="C:\Users\Anja\Desktop\earth-map (3).jpg">
            <a:extLst>
              <a:ext uri="{FF2B5EF4-FFF2-40B4-BE49-F238E27FC236}">
                <a16:creationId xmlns:a16="http://schemas.microsoft.com/office/drawing/2014/main" id="{A9BA7387-5273-402C-84FA-1DCE0BB81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984" t="39483" r="18254" b="5555"/>
          <a:stretch/>
        </p:blipFill>
        <p:spPr bwMode="auto">
          <a:xfrm>
            <a:off x="3730625" y="2997200"/>
            <a:ext cx="4548188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539B7E-CA31-4B9F-9FB8-8FF4FD63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ZALIVI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CA20E09-59E6-4360-8AEE-93957FB29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 err="1"/>
              <a:t>Martabanski</a:t>
            </a: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Tajski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 err="1"/>
              <a:t>Tonkinški</a:t>
            </a:r>
            <a:r>
              <a:rPr lang="sl-SI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  <p:pic>
        <p:nvPicPr>
          <p:cNvPr id="4099" name="Picture 3" descr="C:\Users\Anja\Desktop\earth-map (4).jpg">
            <a:extLst>
              <a:ext uri="{FF2B5EF4-FFF2-40B4-BE49-F238E27FC236}">
                <a16:creationId xmlns:a16="http://schemas.microsoft.com/office/drawing/2014/main" id="{1993EAE5-C7ED-43BF-99A1-3931CBE01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419" t="19214" r="32914" b="19214"/>
          <a:stretch/>
        </p:blipFill>
        <p:spPr bwMode="auto">
          <a:xfrm>
            <a:off x="4067175" y="2565400"/>
            <a:ext cx="4151313" cy="318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64A49D-7728-4CFE-83AD-96CFFB46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MORJA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45553903-A478-4490-BF04-98A3AE3D7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Andamansko</a:t>
            </a:r>
          </a:p>
          <a:p>
            <a:r>
              <a:rPr lang="sl-SI" altLang="sl-SI"/>
              <a:t>Južnokitajsko</a:t>
            </a:r>
          </a:p>
          <a:p>
            <a:r>
              <a:rPr lang="sl-SI" altLang="sl-SI"/>
              <a:t>Celebeško</a:t>
            </a:r>
          </a:p>
          <a:p>
            <a:r>
              <a:rPr lang="sl-SI" altLang="sl-SI"/>
              <a:t>Javansko</a:t>
            </a:r>
          </a:p>
          <a:p>
            <a:r>
              <a:rPr lang="sl-SI" altLang="sl-SI"/>
              <a:t>…</a:t>
            </a:r>
          </a:p>
          <a:p>
            <a:endParaRPr lang="sl-SI" altLang="sl-SI"/>
          </a:p>
        </p:txBody>
      </p:sp>
      <p:pic>
        <p:nvPicPr>
          <p:cNvPr id="5122" name="Picture 2" descr="C:\Users\Anja\Desktop\earth-map (3).jpg">
            <a:extLst>
              <a:ext uri="{FF2B5EF4-FFF2-40B4-BE49-F238E27FC236}">
                <a16:creationId xmlns:a16="http://schemas.microsoft.com/office/drawing/2014/main" id="{65BA6D78-C68F-4DB7-AC36-FDEBF06C9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285" t="37731" r="16285" b="-1"/>
          <a:stretch/>
        </p:blipFill>
        <p:spPr bwMode="auto">
          <a:xfrm>
            <a:off x="3692525" y="2997200"/>
            <a:ext cx="4787900" cy="30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AB29E-C032-40B0-BDC2-92252BEE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REKE</a:t>
            </a:r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18A81D99-A85A-4288-B47F-025E4B4D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Iravadi</a:t>
            </a:r>
          </a:p>
          <a:p>
            <a:r>
              <a:rPr lang="sl-SI" altLang="sl-SI"/>
              <a:t>Mekong</a:t>
            </a:r>
          </a:p>
          <a:p>
            <a:r>
              <a:rPr lang="sl-SI" altLang="sl-SI"/>
              <a:t>Salween</a:t>
            </a:r>
          </a:p>
          <a:p>
            <a:r>
              <a:rPr lang="sl-SI" altLang="sl-SI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9B320-64DE-43B9-B137-E9688067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0" y="4076700"/>
            <a:ext cx="398938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885C668-9BF2-411E-A93F-1B542D9D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916113"/>
            <a:ext cx="28956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B91F8C81-41BB-47F8-825D-8528E65E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920875"/>
            <a:ext cx="269081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4886CF-C49B-4B49-A5BF-CE4D8DD2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GORE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B4D2B0D-5EFE-4A59-85F3-AB038B99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 err="1"/>
              <a:t>Puncak</a:t>
            </a:r>
            <a:r>
              <a:rPr lang="sl-SI" dirty="0"/>
              <a:t> </a:t>
            </a:r>
            <a:r>
              <a:rPr lang="sl-SI" dirty="0" err="1"/>
              <a:t>Jaya</a:t>
            </a: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 err="1"/>
              <a:t>Kinabalu</a:t>
            </a: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 err="1"/>
              <a:t>Kerinci</a:t>
            </a: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sl-SI" dirty="0"/>
              <a:t>…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sl-SI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8CD0AA-37BF-4A2A-B3BE-2A0F8E3D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4184650"/>
            <a:ext cx="3230563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EF5170E-E145-485E-B4D5-9B32F7B9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90713"/>
            <a:ext cx="33369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0D3BDC2C-57FC-40E6-BEAC-4257228D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6450" y="4183063"/>
            <a:ext cx="3221038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arna">
  <a:themeElements>
    <a:clrScheme name="Livarn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varn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ar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481</Words>
  <Application>Microsoft Office PowerPoint</Application>
  <PresentationFormat>On-screen Show (4:3)</PresentationFormat>
  <Paragraphs>105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Rockwell</vt:lpstr>
      <vt:lpstr>Wingdings 2</vt:lpstr>
      <vt:lpstr>Livarna</vt:lpstr>
      <vt:lpstr>JUGOVZHODNA AZIJA   </vt:lpstr>
      <vt:lpstr>LEGA</vt:lpstr>
      <vt:lpstr>DRŽAVE</vt:lpstr>
      <vt:lpstr>POLOTOKI</vt:lpstr>
      <vt:lpstr>OTOČJA</vt:lpstr>
      <vt:lpstr>ZALIVI</vt:lpstr>
      <vt:lpstr>MORJA</vt:lpstr>
      <vt:lpstr>REKE</vt:lpstr>
      <vt:lpstr>GORE</vt:lpstr>
      <vt:lpstr>PODNEBJE</vt:lpstr>
      <vt:lpstr>RASTJE</vt:lpstr>
      <vt:lpstr>PRST</vt:lpstr>
      <vt:lpstr>NARAVNE KATASTROFE</vt:lpstr>
      <vt:lpstr>PowerPoint Presentation</vt:lpstr>
      <vt:lpstr>PREBIVALSTVO</vt:lpstr>
      <vt:lpstr>OBLAČILA</vt:lpstr>
      <vt:lpstr>BIVALIŠČA</vt:lpstr>
      <vt:lpstr>KMETIJSTVO</vt:lpstr>
      <vt:lpstr>GOSPODARSTVO</vt:lpstr>
      <vt:lpstr>ŠPORT</vt:lpstr>
      <vt:lpstr>LUTKE, PLES, UMETNOST</vt:lpstr>
      <vt:lpstr>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2019-05-31T08:40:00Z</dcterms:created>
  <dcterms:modified xsi:type="dcterms:W3CDTF">2019-05-31T08:40:00Z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