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7" r:id="rId8"/>
    <p:sldId id="264" r:id="rId9"/>
    <p:sldId id="262" r:id="rId10"/>
    <p:sldId id="263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42" autoAdjust="0"/>
    <p:restoredTop sz="94660"/>
  </p:normalViewPr>
  <p:slideViewPr>
    <p:cSldViewPr>
      <p:cViewPr>
        <p:scale>
          <a:sx n="70" d="100"/>
          <a:sy n="70" d="100"/>
        </p:scale>
        <p:origin x="-264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72E29-F36E-4374-9A36-7D5653758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ABB27-36A8-4C06-8950-CA317FCFF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16BCF-7235-47EF-BC87-B61653AE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1323A-E743-4A71-A72B-AF4DA2254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15E23-0382-453C-BE1F-9B3A9FD9E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6D2E5-B842-483C-B0F4-D7D265C8A8C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7928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B48A9-BFAD-41E0-B24B-FFEE02B29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E232B5-0779-44BB-9C67-72D3CC001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C192A-B095-41C8-86F0-DB233C163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E71F2-C5D4-43CA-852F-860F12F17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FCCA5-0A04-4779-905E-40B01F16B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248F2-40DF-4CA2-AE3F-08372F6AAD6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9546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EC3298-1C88-4B01-B303-C7FD62C214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AB150A-BFD3-464B-850C-E86FA8839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8F46D-09FC-44E9-A083-AB2C615B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C932E-A518-4297-9374-9065742E3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07DD0-E8FE-485A-9F3B-2FE4DC484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A8126-63E5-4A72-9D8F-1AB14ED7E10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674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162F1-13E3-4C39-AFB6-9B52FF1A3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B7D2E-6BCF-42DD-B44C-0D9B98FFD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4AD9D-872A-4AC3-859F-38D15A617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765B9-6372-4D29-994D-EFD464E32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F20F7-D5C8-4F47-9C17-E54825229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37AEB-FE12-4F5A-98BB-7D4B20E58BB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1183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0D7E0-8791-4DFC-9918-F3C5016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C9367-F078-4232-BF59-F16FAB4B4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69904-C9B6-4971-9FEB-A56EB84FF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82F49-E792-4D04-B15A-1E9A05EE6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3BC0C-93FF-4484-AC22-06ADBCC1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B0856-E9E7-46B6-991B-1D45040D098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2088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D10FB-8406-42E1-8ED7-5B660CF62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F46EA-D03B-4C8D-8276-9AB92BB4DC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15C069-9B43-4315-BA4D-1B5A3CEE2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29463-242D-472F-AF78-D4B53B332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7A9C9-C600-4C2F-9018-007EA528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9F19E-768F-482A-924B-14E9457E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9AA16-B74D-4074-98A3-978785BF9A0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8130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5AF87-D5BE-465B-B052-7CFF12842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C2D7FD-43DD-45A4-9F3E-EC8AE3DB7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D9B714-65CE-434C-B2F6-208978EBE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B8F3A2-D968-42DE-B6B3-AE333091F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2A48D6-5FE0-4E8D-8710-690A28960C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D73D25-0BB7-4244-A64E-AD9FCCC4B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4B059A-5D1B-4207-9E94-5704F7281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5B7384-97F0-483A-AC45-B7C4C520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CD9D9-704A-4826-8B2C-DEC275BED7C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9477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A5FB3-B5EB-476E-80A5-FAEA7A913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770B84-43E2-44A6-B03F-0610D1E1A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D9C11-ED2E-4878-88D0-ADD6E82C8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0DF977-A2CE-4EE5-9437-08B7EC332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0CF9C-5955-430B-A27D-C5844CDA7E0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545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60B172-45F6-4546-9F46-0930AD2C3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637A19-B614-4471-B35C-17732161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DCBB38-BA89-4167-BB6F-B117A88A9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F3D63-A58F-4F95-8D23-439D5AAB24F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0697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03C0-F1DF-4200-8511-3C321A6B5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830BF-EB75-4F06-830C-A19C41FED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FCC6D-AF12-4459-A414-5C42BC0EF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14493-AC2F-488E-BEA0-E6122159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7BB35-1B74-4ED3-AAC1-9691F2C3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FC96B4-B016-4FDD-88F8-6F5FE0FA4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DF34D-22D9-42C6-9DFD-614BF0FD5F3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0101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169BB-ACE9-4592-BA87-16CB6A596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659A84-C581-431C-8920-94344692B9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82567E-3DA5-4ABE-B54C-5E62A04F4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BFCCC-8FBD-407D-B19C-CA5DD6FBD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C0237-7FE2-4CDC-BADB-55A3F00A2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BFBB9-6242-49E2-9BFD-E3BDF505A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8D084-EA7C-4B17-87A5-15FD9AF4C4F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1048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3F18DDF-A6A9-4EDB-8962-65666336A6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B106BEF-9E3F-42AB-9EEB-E6CA39BCE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F3525E-0D94-406D-B000-6779289B4A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B9712BD-AA8E-4931-A3BC-23583D97E3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5E15B86-EB21-4EA7-9D16-DB07DF5E98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A4EF71-B006-435F-9F6A-B1B192B5DAB5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sl.wikipedia.org/wiki/Peru" TargetMode="External"/><Relationship Id="rId13" Type="http://schemas.openxmlformats.org/officeDocument/2006/relationships/image" Target="../media/image9.png"/><Relationship Id="rId3" Type="http://schemas.openxmlformats.org/officeDocument/2006/relationships/hyperlink" Target="http://sl.wikipedia.org/wiki/Ju%C5%BEna_Amerika" TargetMode="External"/><Relationship Id="rId7" Type="http://schemas.openxmlformats.org/officeDocument/2006/relationships/hyperlink" Target="http://sl.wikipedia.org/wiki/Ekvador" TargetMode="External"/><Relationship Id="rId12" Type="http://schemas.openxmlformats.org/officeDocument/2006/relationships/hyperlink" Target="http://sl.wikipedia.org/w/index.php?title=Amazonije&amp;action=edit" TargetMode="External"/><Relationship Id="rId2" Type="http://schemas.openxmlformats.org/officeDocument/2006/relationships/hyperlink" Target="http://sl.wikipedia.org/w/index.php?title=Avtohtoni&amp;action=ed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.wikipedia.org/wiki/Kolumbija" TargetMode="External"/><Relationship Id="rId11" Type="http://schemas.openxmlformats.org/officeDocument/2006/relationships/hyperlink" Target="http://sl.wikipedia.org/wiki/%C4%8Cile" TargetMode="External"/><Relationship Id="rId5" Type="http://schemas.openxmlformats.org/officeDocument/2006/relationships/hyperlink" Target="http://sl.wikipedia.org/wiki/Ajmar%C5%A1%C4%8Dina" TargetMode="External"/><Relationship Id="rId10" Type="http://schemas.openxmlformats.org/officeDocument/2006/relationships/hyperlink" Target="http://sl.wikipedia.org/wiki/Argentina" TargetMode="External"/><Relationship Id="rId4" Type="http://schemas.openxmlformats.org/officeDocument/2006/relationships/hyperlink" Target="http://sl.wikipedia.org/wiki/Titikaka" TargetMode="External"/><Relationship Id="rId9" Type="http://schemas.openxmlformats.org/officeDocument/2006/relationships/hyperlink" Target="http://sl.wikipedia.org/wiki/Bolivij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>
            <a:extLst>
              <a:ext uri="{FF2B5EF4-FFF2-40B4-BE49-F238E27FC236}">
                <a16:creationId xmlns:a16="http://schemas.microsoft.com/office/drawing/2014/main" id="{1742B725-ECA8-4BD5-9B22-5C7B99DCF5A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87450" y="836613"/>
            <a:ext cx="6769100" cy="2917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DRUŽBENE ZNAČILNOSTI</a:t>
            </a:r>
          </a:p>
          <a:p>
            <a:pPr algn="ctr"/>
            <a:r>
              <a:rPr lang="sl-SI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 JUŽNE AMERIKE </a:t>
            </a:r>
          </a:p>
          <a:p>
            <a:pPr algn="ctr"/>
            <a:r>
              <a:rPr lang="sl-SI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IN </a:t>
            </a:r>
          </a:p>
          <a:p>
            <a:pPr algn="ctr"/>
            <a:r>
              <a:rPr lang="sl-SI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PREBIVALSTVO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DE406CCB-FB18-4775-AE50-5A49B06A8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291512" cy="62642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Inki - kečuanščina kot državni jezik , razširili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 po celotnem ozemlju svoje države, čeprav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ni bila njihov prvotni jezik</a:t>
            </a:r>
            <a:endParaRPr lang="sl-SI" altLang="sl-SI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 b="1"/>
              <a:t>Kečuanščina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Je najbolj govorjen </a:t>
            </a:r>
            <a:r>
              <a:rPr lang="sl-SI" altLang="sl-SI" sz="2400">
                <a:hlinkClick r:id="rId2" tooltip="Avtohtoni"/>
              </a:rPr>
              <a:t>avtohtoni</a:t>
            </a:r>
            <a:r>
              <a:rPr lang="sl-SI" altLang="sl-SI" sz="2400"/>
              <a:t> jezik v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>
                <a:hlinkClick r:id="rId3" tooltip="Južna Amerika"/>
              </a:rPr>
              <a:t>Južni Ameriki</a:t>
            </a:r>
            <a:r>
              <a:rPr lang="sl-SI" altLang="sl-SI" sz="2400"/>
              <a:t>.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RAZŠIRILI POVSOD, razen območja okoli jezera </a:t>
            </a:r>
            <a:r>
              <a:rPr lang="sl-SI" altLang="sl-SI" sz="2400">
                <a:hlinkClick r:id="rId4" tooltip="Titikaka"/>
              </a:rPr>
              <a:t>Titikaka</a:t>
            </a:r>
            <a:r>
              <a:rPr lang="sl-SI" altLang="sl-SI" sz="2400"/>
              <a:t>, kjer še do danes govorijo </a:t>
            </a:r>
            <a:r>
              <a:rPr lang="sl-SI" altLang="sl-SI" sz="2400">
                <a:hlinkClick r:id="rId5" tooltip="Ajmarščina"/>
              </a:rPr>
              <a:t>ajmarščino</a:t>
            </a:r>
            <a:r>
              <a:rPr lang="sl-SI" altLang="sl-SI" sz="2400"/>
              <a:t>.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Danes jo govori približno 7 do 14 milijonov ljudi na obmojču južne </a:t>
            </a:r>
            <a:r>
              <a:rPr lang="sl-SI" altLang="sl-SI" sz="2400">
                <a:hlinkClick r:id="rId6" tooltip="Kolumbija"/>
              </a:rPr>
              <a:t>Kolumbije</a:t>
            </a:r>
            <a:r>
              <a:rPr lang="sl-SI" altLang="sl-SI" sz="2400"/>
              <a:t>, </a:t>
            </a:r>
            <a:r>
              <a:rPr lang="sl-SI" altLang="sl-SI" sz="2400">
                <a:hlinkClick r:id="rId7" tooltip="Ekvador"/>
              </a:rPr>
              <a:t>Ekvadorja</a:t>
            </a:r>
            <a:r>
              <a:rPr lang="sl-SI" altLang="sl-SI" sz="2400"/>
              <a:t>, </a:t>
            </a:r>
            <a:r>
              <a:rPr lang="sl-SI" altLang="sl-SI" sz="2400">
                <a:hlinkClick r:id="rId8" tooltip="Peru"/>
              </a:rPr>
              <a:t>Peruja</a:t>
            </a:r>
            <a:r>
              <a:rPr lang="sl-SI" altLang="sl-SI" sz="2400"/>
              <a:t>, </a:t>
            </a:r>
            <a:r>
              <a:rPr lang="sl-SI" altLang="sl-SI" sz="2400">
                <a:hlinkClick r:id="rId9" tooltip="Bolivija"/>
              </a:rPr>
              <a:t>Bolivije</a:t>
            </a:r>
            <a:r>
              <a:rPr lang="sl-SI" altLang="sl-SI" sz="2400"/>
              <a:t>, severozahodne </a:t>
            </a:r>
            <a:r>
              <a:rPr lang="sl-SI" altLang="sl-SI" sz="2400">
                <a:hlinkClick r:id="rId10" tooltip="Argentina"/>
              </a:rPr>
              <a:t>Argentine</a:t>
            </a:r>
            <a:r>
              <a:rPr lang="sl-SI" altLang="sl-SI" sz="2400"/>
              <a:t> in severnega </a:t>
            </a:r>
            <a:r>
              <a:rPr lang="sl-SI" altLang="sl-SI" sz="2400">
                <a:hlinkClick r:id="rId11" tooltip="Čile"/>
              </a:rPr>
              <a:t>Čileja</a:t>
            </a:r>
            <a:r>
              <a:rPr lang="sl-SI" altLang="sl-SI" sz="2400"/>
              <a:t>.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v podeželskih predelih južnega Peruja in Bolivije ter v nekaterih krajih Ekvadorja in </a:t>
            </a:r>
            <a:r>
              <a:rPr lang="sl-SI" altLang="sl-SI" sz="2400">
                <a:hlinkClick r:id="rId12" tooltip="Amazonije"/>
              </a:rPr>
              <a:t>Amazonije</a:t>
            </a:r>
            <a:r>
              <a:rPr lang="sl-SI" altLang="sl-SI" sz="2400"/>
              <a:t> še zelo živa(otroci se je učijo kot prvi jezik)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 narečja drugje so ogrožena, posebej pa v osrednjem in severnem Peruju, kjer se le še del otrok, če sploh, uči jezika prednikov poleg španščine.</a:t>
            </a:r>
            <a:endParaRPr lang="en-US" altLang="sl-SI" sz="2400"/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B344AC76-6F79-4CE8-A57D-34EBE3724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15888"/>
            <a:ext cx="2368550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86F8E29-7E01-4F74-BF71-D1AD09F202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sl-SI" altLang="sl-SI" sz="4800"/>
              <a:t>VPLIV KOLONIZATORJEV</a:t>
            </a:r>
            <a:endParaRPr lang="en-US" altLang="sl-SI" sz="48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F508B59-1268-4F13-B77C-7468F8E02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435975" cy="55451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AutoNum type="arabicPeriod"/>
            </a:pPr>
            <a:r>
              <a:rPr lang="en-US" altLang="sl-SI" sz="2400" b="1"/>
              <a:t>Drastično znižanje števila prebivalstva </a:t>
            </a:r>
            <a:br>
              <a:rPr lang="en-US" altLang="sl-SI" sz="2400" b="1"/>
            </a:br>
            <a:r>
              <a:rPr lang="sl-SI" altLang="sl-SI" sz="2100"/>
              <a:t>-iztrebili avtohtono prebivalstvo</a:t>
            </a:r>
            <a:r>
              <a:rPr lang="en-US" altLang="sl-SI" sz="2100"/>
              <a:t> </a:t>
            </a:r>
            <a:endParaRPr lang="sl-SI" altLang="sl-SI" sz="210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altLang="sl-SI" sz="2400" b="1"/>
              <a:t>Rasno mešanje </a:t>
            </a:r>
            <a:br>
              <a:rPr lang="en-US" altLang="sl-SI" sz="2400" b="1"/>
            </a:br>
            <a:r>
              <a:rPr lang="sl-SI" altLang="sl-SI" sz="2100"/>
              <a:t>-</a:t>
            </a:r>
            <a:r>
              <a:rPr lang="en-US" altLang="sl-SI" sz="2100"/>
              <a:t>množično doseljevanje moških iz Španije in Portugalske</a:t>
            </a:r>
            <a:endParaRPr lang="sl-SI" altLang="sl-SI" sz="210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altLang="sl-SI" sz="2400" b="1"/>
              <a:t>Jezik in vera </a:t>
            </a:r>
            <a:br>
              <a:rPr lang="en-US" altLang="sl-SI" sz="2400" b="1"/>
            </a:br>
            <a:r>
              <a:rPr lang="en-US" altLang="sl-SI" sz="1900"/>
              <a:t>Dominantna postaneta španski in portugalski jezik. V javnosti in izobraževalnem sistemu je pomanjkljiva dvojezičnost. </a:t>
            </a:r>
            <a:endParaRPr lang="sl-SI" altLang="sl-SI" sz="1900"/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900"/>
              <a:t>	</a:t>
            </a:r>
            <a:r>
              <a:rPr lang="en-US" altLang="sl-SI" sz="1900"/>
              <a:t>Uradna vera postane rimskokatoliška</a:t>
            </a:r>
            <a:endParaRPr lang="sl-SI" altLang="sl-SI" sz="1900"/>
          </a:p>
          <a:p>
            <a:pPr>
              <a:lnSpc>
                <a:spcPct val="80000"/>
              </a:lnSpc>
              <a:buFontTx/>
              <a:buAutoNum type="arabicPeriod" startAt="4"/>
            </a:pPr>
            <a:r>
              <a:rPr lang="en-US" altLang="sl-SI" sz="2400" b="1"/>
              <a:t>Socialne razlike</a:t>
            </a:r>
            <a:r>
              <a:rPr lang="en-US" altLang="sl-SI" sz="2400"/>
              <a:t> </a:t>
            </a:r>
            <a:br>
              <a:rPr lang="en-US" altLang="sl-SI" sz="2400"/>
            </a:br>
            <a:br>
              <a:rPr lang="en-US" altLang="sl-SI" sz="1400"/>
            </a:br>
            <a:r>
              <a:rPr lang="en-US" altLang="sl-SI" sz="2100"/>
              <a:t>Socialno razlikovanje in razslojevanje je temeljijo in še vedno temelji na barvi kože. Vladala je usmerjenost: bolj bel, bolj bogat. </a:t>
            </a:r>
            <a:endParaRPr lang="sl-SI" altLang="sl-SI" sz="2100"/>
          </a:p>
          <a:p>
            <a:pPr>
              <a:lnSpc>
                <a:spcPct val="80000"/>
              </a:lnSpc>
              <a:buFontTx/>
              <a:buAutoNum type="arabicPeriod" startAt="5"/>
            </a:pPr>
            <a:r>
              <a:rPr lang="en-US" altLang="sl-SI" sz="2400" b="1"/>
              <a:t>Kolonialni sistem trgovanja in kolonialno gospodarstvo</a:t>
            </a:r>
            <a:r>
              <a:rPr lang="en-US" altLang="sl-SI" sz="2400"/>
              <a:t> </a:t>
            </a:r>
            <a:br>
              <a:rPr lang="en-US" altLang="sl-SI" sz="2400"/>
            </a:br>
            <a:r>
              <a:rPr lang="en-US" altLang="sl-SI" sz="2100"/>
              <a:t>Prevladujoč način trgovanja postane: izvoz surovin iz Južne Amerike v Evropo (poceni surovine) in uvoz končnih izdelkov (visoke cene). </a:t>
            </a:r>
            <a:br>
              <a:rPr lang="en-US" altLang="sl-SI" sz="2100"/>
            </a:br>
            <a:r>
              <a:rPr lang="sl-SI" altLang="sl-SI" sz="2100"/>
              <a:t>	</a:t>
            </a:r>
            <a:r>
              <a:rPr lang="en-US" altLang="sl-SI" sz="2100"/>
              <a:t>V kmetijstvu so se ohranile prvotne oblike pridelave hrane. V bližini rudnikov pa se je povečala potreba po hrani. Kolonizatorji so uvajali tudi nove evropske kulturne rastline (pšenica, trta, oljke, sladkorni trs), živali (ovce, konji, mule) ter tehnologijo.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>
            <a:extLst>
              <a:ext uri="{FF2B5EF4-FFF2-40B4-BE49-F238E27FC236}">
                <a16:creationId xmlns:a16="http://schemas.microsoft.com/office/drawing/2014/main" id="{8A5817FD-E6EA-48CF-A908-FB6573863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5363" name="Picture 3">
            <a:extLst>
              <a:ext uri="{FF2B5EF4-FFF2-40B4-BE49-F238E27FC236}">
                <a16:creationId xmlns:a16="http://schemas.microsoft.com/office/drawing/2014/main" id="{5E4D9992-1ED0-4F57-9444-E937C3E7FF65}"/>
              </a:ext>
            </a:extLst>
          </p:cNvPr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8913"/>
            <a:ext cx="4770438" cy="6335712"/>
          </a:xfrm>
        </p:spPr>
      </p:pic>
      <p:sp>
        <p:nvSpPr>
          <p:cNvPr id="15365" name="Rectangle 5">
            <a:extLst>
              <a:ext uri="{FF2B5EF4-FFF2-40B4-BE49-F238E27FC236}">
                <a16:creationId xmlns:a16="http://schemas.microsoft.com/office/drawing/2014/main" id="{DA8A7858-0262-4B0B-B4B0-7B639054C35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sl-SI" sz="2800"/>
              <a:t>Površina : 17.716.530 km²</a:t>
            </a:r>
          </a:p>
          <a:p>
            <a:r>
              <a:rPr lang="en-GB" altLang="sl-SI" sz="2800"/>
              <a:t>Najve</a:t>
            </a:r>
            <a:r>
              <a:rPr lang="sl-SI" altLang="sl-SI" sz="2800"/>
              <a:t>čj</a:t>
            </a:r>
            <a:r>
              <a:rPr lang="en-GB" altLang="sl-SI" sz="2800"/>
              <a:t>a : Brazil</a:t>
            </a:r>
            <a:r>
              <a:rPr lang="sl-SI" altLang="sl-SI" sz="2800"/>
              <a:t>ija</a:t>
            </a:r>
            <a:r>
              <a:rPr lang="en-GB" altLang="sl-SI" sz="2800"/>
              <a:t> , 8.511.970 km²   </a:t>
            </a:r>
          </a:p>
          <a:p>
            <a:r>
              <a:rPr lang="en-GB" altLang="sl-SI" sz="2800"/>
              <a:t>Najmanj</a:t>
            </a:r>
            <a:r>
              <a:rPr lang="sl-SI" altLang="sl-SI" sz="2800"/>
              <a:t>š</a:t>
            </a:r>
            <a:r>
              <a:rPr lang="en-GB" altLang="sl-SI" sz="2800"/>
              <a:t>a : Surinam , 163.270 km²   </a:t>
            </a:r>
          </a:p>
          <a:p>
            <a:r>
              <a:rPr lang="sl-SI" altLang="sl-SI" sz="2800"/>
              <a:t>Prebivalstvo </a:t>
            </a:r>
            <a:r>
              <a:rPr lang="en-GB" altLang="sl-SI" sz="2800"/>
              <a:t> : 305.074.803   </a:t>
            </a:r>
          </a:p>
          <a:p>
            <a:pPr>
              <a:buFontTx/>
              <a:buNone/>
            </a:pPr>
            <a:r>
              <a:rPr lang="en-GB" altLang="sl-SI" sz="2800"/>
              <a:t> </a:t>
            </a:r>
            <a:endParaRPr lang="en-US" altLang="sl-SI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AC4BF465-4EBE-435D-A17F-877F88EBAD4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546600" cy="4525963"/>
          </a:xfrm>
        </p:spPr>
        <p:txBody>
          <a:bodyPr/>
          <a:lstStyle/>
          <a:p>
            <a:r>
              <a:rPr lang="sl-SI" altLang="sl-SI" sz="3600" b="1"/>
              <a:t>Vzroki za selitev:</a:t>
            </a:r>
          </a:p>
          <a:p>
            <a:pPr lvl="1"/>
            <a:r>
              <a:rPr lang="sl-SI" altLang="sl-SI" sz="3200" b="1"/>
              <a:t>gospodarski, </a:t>
            </a:r>
          </a:p>
          <a:p>
            <a:pPr lvl="1"/>
            <a:r>
              <a:rPr lang="sl-SI" altLang="sl-SI" sz="3200" b="1"/>
              <a:t>družinski, </a:t>
            </a:r>
          </a:p>
          <a:p>
            <a:pPr lvl="1"/>
            <a:r>
              <a:rPr lang="sl-SI" altLang="sl-SI" sz="3200" b="1"/>
              <a:t>verski, </a:t>
            </a:r>
          </a:p>
          <a:p>
            <a:pPr lvl="1"/>
            <a:r>
              <a:rPr lang="sl-SI" altLang="sl-SI" sz="3200" b="1"/>
              <a:t>politični, </a:t>
            </a:r>
          </a:p>
          <a:p>
            <a:pPr lvl="1"/>
            <a:r>
              <a:rPr lang="sl-SI" altLang="sl-SI" sz="3200" b="1"/>
              <a:t>zdravstveni, </a:t>
            </a:r>
          </a:p>
          <a:p>
            <a:pPr lvl="1"/>
            <a:r>
              <a:rPr lang="sl-SI" altLang="sl-SI" sz="3200" b="1"/>
              <a:t>klimatski…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B3015B19-7A4C-4198-91DE-194E05F22A7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 algn="ctr">
              <a:buFontTx/>
              <a:buNone/>
            </a:pPr>
            <a:endParaRPr lang="sl-SI" altLang="sl-SI" sz="3600"/>
          </a:p>
          <a:p>
            <a:pPr lvl="1" algn="ctr">
              <a:buFontTx/>
              <a:buNone/>
            </a:pPr>
            <a:endParaRPr lang="sl-SI" altLang="sl-SI" sz="3600"/>
          </a:p>
          <a:p>
            <a:pPr lvl="1" algn="ctr">
              <a:buFontTx/>
              <a:buNone/>
            </a:pPr>
            <a:r>
              <a:rPr lang="sl-SI" altLang="sl-SI" sz="3600"/>
              <a:t>Beg z dežele</a:t>
            </a:r>
          </a:p>
          <a:p>
            <a:pPr lvl="1" algn="ctr">
              <a:buFontTx/>
              <a:buNone/>
            </a:pPr>
            <a:r>
              <a:rPr lang="sl-SI" altLang="sl-SI" sz="3600"/>
              <a:t>Beg z gora</a:t>
            </a:r>
          </a:p>
          <a:p>
            <a:pPr lvl="1" algn="ctr">
              <a:buFontTx/>
              <a:buNone/>
            </a:pPr>
            <a:r>
              <a:rPr lang="sl-SI" altLang="sl-SI" sz="3600"/>
              <a:t>Beg možganov</a:t>
            </a:r>
            <a:endParaRPr lang="en-US" altLang="sl-SI" sz="3600"/>
          </a:p>
          <a:p>
            <a:endParaRPr lang="en-US" altLang="sl-SI" sz="2800"/>
          </a:p>
        </p:txBody>
      </p:sp>
      <p:sp>
        <p:nvSpPr>
          <p:cNvPr id="5124" name="WordArt 4">
            <a:extLst>
              <a:ext uri="{FF2B5EF4-FFF2-40B4-BE49-F238E27FC236}">
                <a16:creationId xmlns:a16="http://schemas.microsoft.com/office/drawing/2014/main" id="{480692B6-7573-4883-B1EC-CC7E3009F1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5650" y="260350"/>
            <a:ext cx="7391400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Splošne značilnosti</a:t>
            </a:r>
          </a:p>
          <a:p>
            <a:pPr algn="ctr"/>
            <a:r>
              <a:rPr lang="sl-SI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 prebivalstva in gospodarstva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3D8A3044-C219-4CB9-8D7D-D27655FC4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18487" cy="564991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sl-SI" altLang="sl-SI" sz="3600" b="1"/>
              <a:t>BIOLOŠKA SESTAVA PREBIVALSTVA</a:t>
            </a:r>
          </a:p>
          <a:p>
            <a:pPr marL="609600" indent="-609600"/>
            <a:r>
              <a:rPr lang="sl-SI" altLang="sl-SI" sz="3600"/>
              <a:t>rasna, spolna in starostna</a:t>
            </a:r>
          </a:p>
          <a:p>
            <a:pPr marL="609600" indent="-609600"/>
            <a:endParaRPr lang="sl-SI" altLang="sl-SI" sz="3600"/>
          </a:p>
          <a:p>
            <a:pPr marL="609600" indent="-609600"/>
            <a:endParaRPr lang="sl-SI" altLang="sl-SI" sz="3600"/>
          </a:p>
          <a:p>
            <a:pPr marL="609600" indent="-609600">
              <a:buFontTx/>
              <a:buNone/>
            </a:pPr>
            <a:r>
              <a:rPr lang="sl-SI" altLang="sl-SI" sz="3600" b="1"/>
              <a:t>DRUŽBENA SESTAVA</a:t>
            </a:r>
          </a:p>
          <a:p>
            <a:pPr marL="609600" indent="-609600"/>
            <a:r>
              <a:rPr lang="sl-SI" altLang="sl-SI" sz="3600"/>
              <a:t>ekonomska, verska, narodna, jezikovna in izobrazbena</a:t>
            </a:r>
          </a:p>
          <a:p>
            <a:pPr marL="609600" indent="-609600">
              <a:buFontTx/>
              <a:buNone/>
            </a:pPr>
            <a:endParaRPr lang="en-US" altLang="sl-SI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C6B3BB1-C3EE-4335-98DF-B0FBC7EB18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DC08D03-07CB-4AFC-9DD2-2B1598955E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r>
              <a:rPr lang="sl-SI" altLang="sl-SI" b="1"/>
              <a:t>Indijanska ljudstva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17. stoletje črnci iz Afrike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19.-20. stoletje priseljevanje vseh ras</a:t>
            </a:r>
            <a:endParaRPr lang="en-US" altLang="sl-SI" b="1"/>
          </a:p>
        </p:txBody>
      </p:sp>
      <p:pic>
        <p:nvPicPr>
          <p:cNvPr id="6148" name="Picture 4" descr="gefa3">
            <a:extLst>
              <a:ext uri="{FF2B5EF4-FFF2-40B4-BE49-F238E27FC236}">
                <a16:creationId xmlns:a16="http://schemas.microsoft.com/office/drawing/2014/main" id="{EB6A6EF1-2196-4903-8076-26A80E4A8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80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F5E198A-935C-409E-9847-474CC3C0B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VELEPOSESTI</a:t>
            </a:r>
            <a:endParaRPr lang="en-US" altLang="sl-S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5E2CA64-D2C4-41A6-82A6-24CBC45B8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Tropski deževni gozd</a:t>
            </a:r>
          </a:p>
          <a:p>
            <a:r>
              <a:rPr lang="sl-SI" altLang="sl-SI"/>
              <a:t>Rodovitna prst</a:t>
            </a:r>
          </a:p>
          <a:p>
            <a:r>
              <a:rPr lang="sl-SI" altLang="sl-SI"/>
              <a:t>Travnate ravnine – les</a:t>
            </a:r>
          </a:p>
          <a:p>
            <a:r>
              <a:rPr lang="sl-SI" altLang="sl-SI"/>
              <a:t>Plantaže</a:t>
            </a:r>
          </a:p>
          <a:p>
            <a:r>
              <a:rPr lang="sl-SI" altLang="sl-SI"/>
              <a:t>Tržno usmerjena živinoreja</a:t>
            </a:r>
            <a:endParaRPr lang="en-US" altLang="sl-SI"/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45948A4B-779B-4F88-A1A5-42326D6BF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652963"/>
            <a:ext cx="3644900" cy="177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>
            <a:extLst>
              <a:ext uri="{FF2B5EF4-FFF2-40B4-BE49-F238E27FC236}">
                <a16:creationId xmlns:a16="http://schemas.microsoft.com/office/drawing/2014/main" id="{CFC99545-A303-4E2F-8C96-1FCC16B50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196975"/>
            <a:ext cx="2219325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8B18C475-23D2-497D-9EC0-9A61C3EB5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362950" cy="5865813"/>
          </a:xfrm>
        </p:spPr>
        <p:txBody>
          <a:bodyPr/>
          <a:lstStyle/>
          <a:p>
            <a:r>
              <a:rPr lang="sl-SI" altLang="sl-SI"/>
              <a:t>Značilne velike razlike med bogatimi in revnimi</a:t>
            </a:r>
          </a:p>
          <a:p>
            <a:r>
              <a:rPr lang="sl-SI" altLang="sl-SI"/>
              <a:t>Srednjega sloja je zelo malo</a:t>
            </a:r>
          </a:p>
          <a:p>
            <a:endParaRPr lang="sl-SI" altLang="sl-SI"/>
          </a:p>
          <a:p>
            <a:pPr>
              <a:buFontTx/>
              <a:buNone/>
            </a:pPr>
            <a:r>
              <a:rPr lang="sl-SI" altLang="sl-SI" sz="3600" b="1"/>
              <a:t>RAZVOJ MEST</a:t>
            </a:r>
          </a:p>
          <a:p>
            <a:pPr>
              <a:buFontTx/>
              <a:buNone/>
            </a:pPr>
            <a:r>
              <a:rPr lang="sl-SI" altLang="sl-SI" sz="2800"/>
              <a:t>1.) pristanišča ob Atlantiku ter</a:t>
            </a:r>
          </a:p>
          <a:p>
            <a:pPr>
              <a:buFontTx/>
              <a:buNone/>
            </a:pPr>
            <a:r>
              <a:rPr lang="sl-SI" altLang="sl-SI" sz="2800"/>
              <a:t> Tihem oceanu</a:t>
            </a:r>
          </a:p>
          <a:p>
            <a:pPr>
              <a:buFontTx/>
              <a:buNone/>
            </a:pPr>
            <a:r>
              <a:rPr lang="sl-SI" altLang="sl-SI" sz="2800"/>
              <a:t>2.) večanje prebivalstva, hitrejši razvoj</a:t>
            </a:r>
          </a:p>
          <a:p>
            <a:pPr>
              <a:buFontTx/>
              <a:buNone/>
            </a:pPr>
            <a:r>
              <a:rPr lang="sl-SI" altLang="sl-SI" sz="2800"/>
              <a:t>3.)velemesta</a:t>
            </a:r>
          </a:p>
          <a:p>
            <a:pPr>
              <a:buFontTx/>
              <a:buNone/>
            </a:pPr>
            <a:r>
              <a:rPr lang="sl-SI" altLang="sl-SI" sz="2800"/>
              <a:t>favele</a:t>
            </a:r>
          </a:p>
          <a:p>
            <a:endParaRPr lang="en-US" altLang="sl-SI"/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BE0DB1ED-955B-4AEE-B73B-5F7A03410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652963"/>
            <a:ext cx="3048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>
            <a:extLst>
              <a:ext uri="{FF2B5EF4-FFF2-40B4-BE49-F238E27FC236}">
                <a16:creationId xmlns:a16="http://schemas.microsoft.com/office/drawing/2014/main" id="{7F32D101-5AF3-4F05-847E-07A82E849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349500"/>
            <a:ext cx="2570162" cy="334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61594D5-F0E2-4E92-9511-356FE1D51F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CB8751A-201A-43DB-AEEB-259E9507BC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8436" name="Picture 4" descr="gefa4">
            <a:extLst>
              <a:ext uri="{FF2B5EF4-FFF2-40B4-BE49-F238E27FC236}">
                <a16:creationId xmlns:a16="http://schemas.microsoft.com/office/drawing/2014/main" id="{C3FB9BAC-FAF3-4D9F-9022-BFBB5CFC6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620713"/>
            <a:ext cx="9194800" cy="496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3C1796E4-639A-4209-9026-34A147029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18487" cy="5721350"/>
          </a:xfrm>
        </p:spPr>
        <p:txBody>
          <a:bodyPr/>
          <a:lstStyle/>
          <a:p>
            <a:r>
              <a:rPr lang="en-US" altLang="sl-SI" sz="2800"/>
              <a:t>nekatere države dosegajo </a:t>
            </a:r>
            <a:r>
              <a:rPr lang="en-US" altLang="sl-SI" sz="2800" b="1"/>
              <a:t>85 do 90 % stopnjo urbaniziranosti</a:t>
            </a:r>
            <a:r>
              <a:rPr lang="en-US" altLang="sl-SI" sz="2800"/>
              <a:t>, medtem ko je v afriških in azijskih državah le tretjina celotnega prebivalstva urbana (oz. 35 do 45 %). </a:t>
            </a:r>
          </a:p>
          <a:p>
            <a:r>
              <a:rPr lang="en-US" altLang="sl-SI" sz="2800"/>
              <a:t>Največja dinamika urbanizacije je danes prisotna v deželah v razvoju. </a:t>
            </a:r>
            <a:endParaRPr lang="sl-SI" altLang="sl-SI" sz="2800"/>
          </a:p>
          <a:p>
            <a:pPr>
              <a:buFontTx/>
              <a:buNone/>
            </a:pPr>
            <a:r>
              <a:rPr lang="en-US" altLang="sl-SI" sz="2800" b="1"/>
              <a:t>rastoč</a:t>
            </a:r>
            <a:r>
              <a:rPr lang="sl-SI" altLang="sl-SI" sz="2800" b="1"/>
              <a:t>a</a:t>
            </a:r>
            <a:r>
              <a:rPr lang="en-US" altLang="sl-SI" sz="2800" b="1"/>
              <a:t> urbanizacij</a:t>
            </a:r>
            <a:r>
              <a:rPr lang="sl-SI" altLang="sl-SI" sz="2800" b="1"/>
              <a:t>a</a:t>
            </a:r>
            <a:r>
              <a:rPr lang="en-US" altLang="sl-SI" sz="2800"/>
              <a:t> </a:t>
            </a:r>
            <a:r>
              <a:rPr lang="sl-SI" altLang="sl-SI" sz="2800">
                <a:sym typeface="Wingdings" panose="05000000000000000000" pitchFamily="2" charset="2"/>
              </a:rPr>
              <a:t></a:t>
            </a:r>
            <a:r>
              <a:rPr lang="en-US" altLang="sl-SI" sz="2800"/>
              <a:t> težišče problemov globalne revščine seli v mesta in urbana naselja, ki se v skrajni obliki odražajo v širjenju ilegalnih, divjih naseljih, revnih četrti in slumov, zlasti v mestih Afrike, Azije in </a:t>
            </a:r>
            <a:r>
              <a:rPr lang="en-US" altLang="sl-SI" b="1"/>
              <a:t>Latinske Amerike</a:t>
            </a:r>
            <a:r>
              <a:rPr lang="en-US" altLang="sl-SI" sz="2800"/>
              <a:t>, toda tudi v mestih bogatih držav.</a:t>
            </a:r>
            <a:endParaRPr lang="sl-SI" altLang="sl-SI" sz="280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1BDB93C0-C96B-4E22-BB1C-92187FC59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URBANIZACIJA</a:t>
            </a:r>
            <a:br>
              <a:rPr lang="sl-SI" altLang="sl-SI" sz="4000"/>
            </a:br>
            <a:endParaRPr lang="en-US" altLang="sl-SI"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116CBA1-6A58-417A-8A89-F1CDE568C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800"/>
              <a:t>JEZIKI</a:t>
            </a:r>
            <a:endParaRPr lang="en-US" altLang="sl-SI" sz="48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7A9F545-FC5D-4C98-8898-B828D52661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l-SI"/>
              <a:t>Južna Amerika ima 7 različnih jezikov, kar je malo več od Severne in Srednje Amerike. </a:t>
            </a:r>
            <a:endParaRPr lang="sl-SI" altLang="sl-SI"/>
          </a:p>
          <a:p>
            <a:r>
              <a:rPr lang="en-US" altLang="sl-SI"/>
              <a:t>Ti jeziki so: </a:t>
            </a:r>
            <a:br>
              <a:rPr lang="en-US" altLang="sl-SI"/>
            </a:br>
            <a:r>
              <a:rPr lang="sl-SI" altLang="sl-SI"/>
              <a:t>a</a:t>
            </a:r>
            <a:r>
              <a:rPr lang="en-US" altLang="sl-SI"/>
              <a:t>jmarski, </a:t>
            </a:r>
            <a:r>
              <a:rPr lang="sl-SI" altLang="sl-SI"/>
              <a:t>a</a:t>
            </a:r>
            <a:r>
              <a:rPr lang="en-US" altLang="sl-SI"/>
              <a:t>ngleški, </a:t>
            </a:r>
            <a:r>
              <a:rPr lang="sl-SI" altLang="sl-SI"/>
              <a:t>g</a:t>
            </a:r>
            <a:r>
              <a:rPr lang="en-US" altLang="sl-SI"/>
              <a:t>varanijski, </a:t>
            </a:r>
            <a:r>
              <a:rPr lang="sl-SI" altLang="sl-SI"/>
              <a:t>k</a:t>
            </a:r>
            <a:r>
              <a:rPr lang="en-US" altLang="sl-SI"/>
              <a:t>ečujski, </a:t>
            </a:r>
            <a:r>
              <a:rPr lang="sl-SI" altLang="sl-SI"/>
              <a:t>n</a:t>
            </a:r>
            <a:r>
              <a:rPr lang="en-US" altLang="sl-SI"/>
              <a:t>izozemski, </a:t>
            </a:r>
            <a:r>
              <a:rPr lang="sl-SI" altLang="sl-SI"/>
              <a:t>p</a:t>
            </a:r>
            <a:r>
              <a:rPr lang="en-US" altLang="sl-SI"/>
              <a:t>ortugalski in </a:t>
            </a:r>
            <a:r>
              <a:rPr lang="sl-SI" altLang="sl-SI"/>
              <a:t>š</a:t>
            </a:r>
            <a:r>
              <a:rPr lang="en-US" altLang="sl-SI"/>
              <a:t>panski.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383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Arial Black</vt:lpstr>
      <vt:lpstr>Privzeti načrt</vt:lpstr>
      <vt:lpstr>PowerPoint Presentation</vt:lpstr>
      <vt:lpstr>PowerPoint Presentation</vt:lpstr>
      <vt:lpstr>PowerPoint Presentation</vt:lpstr>
      <vt:lpstr>PowerPoint Presentation</vt:lpstr>
      <vt:lpstr>VELEPOSESTI</vt:lpstr>
      <vt:lpstr>PowerPoint Presentation</vt:lpstr>
      <vt:lpstr>PowerPoint Presentation</vt:lpstr>
      <vt:lpstr>URBANIZACIJA </vt:lpstr>
      <vt:lpstr>JEZIKI</vt:lpstr>
      <vt:lpstr>PowerPoint Presentation</vt:lpstr>
      <vt:lpstr>VPLIV KOLONIZATORJEV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2019-05-31T08:40:02Z</dcterms:created>
  <dcterms:modified xsi:type="dcterms:W3CDTF">2019-05-31T08:40:02Z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