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44" autoAdjust="0"/>
    <p:restoredTop sz="94717" autoAdjust="0"/>
  </p:normalViewPr>
  <p:slideViewPr>
    <p:cSldViewPr>
      <p:cViewPr varScale="1">
        <p:scale>
          <a:sx n="104" d="100"/>
          <a:sy n="104" d="100"/>
        </p:scale>
        <p:origin x="-11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Prostoročno 6">
            <a:extLst>
              <a:ext uri="{FF2B5EF4-FFF2-40B4-BE49-F238E27FC236}">
                <a16:creationId xmlns:a16="http://schemas.microsoft.com/office/drawing/2014/main" id="{F36C50F8-58E5-49DE-8D0C-20C802E95B77}"/>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Prostoročno 7">
            <a:extLst>
              <a:ext uri="{FF2B5EF4-FFF2-40B4-BE49-F238E27FC236}">
                <a16:creationId xmlns:a16="http://schemas.microsoft.com/office/drawing/2014/main" id="{9AD424EC-BFFE-4CEC-8C5D-B950DF73D124}"/>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Naslov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sl-SI"/>
              <a:t>Kliknite, če želite urediti slog naslova matrice</a:t>
            </a:r>
            <a:endParaRPr lang="en-US"/>
          </a:p>
        </p:txBody>
      </p:sp>
      <p:sp>
        <p:nvSpPr>
          <p:cNvPr id="17" name="Podnaslov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6" name="Ograda datuma 29">
            <a:extLst>
              <a:ext uri="{FF2B5EF4-FFF2-40B4-BE49-F238E27FC236}">
                <a16:creationId xmlns:a16="http://schemas.microsoft.com/office/drawing/2014/main" id="{AC86CFE8-0AF6-47C1-A01F-15D9A6D854AF}"/>
              </a:ext>
            </a:extLst>
          </p:cNvPr>
          <p:cNvSpPr>
            <a:spLocks noGrp="1"/>
          </p:cNvSpPr>
          <p:nvPr>
            <p:ph type="dt" sz="half" idx="10"/>
          </p:nvPr>
        </p:nvSpPr>
        <p:spPr/>
        <p:txBody>
          <a:bodyPr/>
          <a:lstStyle>
            <a:lvl1pPr>
              <a:defRPr/>
            </a:lvl1pPr>
          </a:lstStyle>
          <a:p>
            <a:pPr>
              <a:defRPr/>
            </a:pPr>
            <a:fld id="{77A0B352-63EA-4897-B611-A6ABCB89BE6A}" type="datetimeFigureOut">
              <a:rPr lang="en-US"/>
              <a:pPr>
                <a:defRPr/>
              </a:pPr>
              <a:t>5/31/2019</a:t>
            </a:fld>
            <a:endParaRPr lang="en-US"/>
          </a:p>
        </p:txBody>
      </p:sp>
      <p:sp>
        <p:nvSpPr>
          <p:cNvPr id="7" name="Ograda noge 18">
            <a:extLst>
              <a:ext uri="{FF2B5EF4-FFF2-40B4-BE49-F238E27FC236}">
                <a16:creationId xmlns:a16="http://schemas.microsoft.com/office/drawing/2014/main" id="{D7132C63-C2A8-4456-B78D-F1B066C3798F}"/>
              </a:ext>
            </a:extLst>
          </p:cNvPr>
          <p:cNvSpPr>
            <a:spLocks noGrp="1"/>
          </p:cNvSpPr>
          <p:nvPr>
            <p:ph type="ftr" sz="quarter" idx="11"/>
          </p:nvPr>
        </p:nvSpPr>
        <p:spPr/>
        <p:txBody>
          <a:bodyPr/>
          <a:lstStyle>
            <a:lvl1pPr>
              <a:defRPr/>
            </a:lvl1pPr>
          </a:lstStyle>
          <a:p>
            <a:pPr>
              <a:defRPr/>
            </a:pPr>
            <a:endParaRPr lang="en-US"/>
          </a:p>
        </p:txBody>
      </p:sp>
      <p:sp>
        <p:nvSpPr>
          <p:cNvPr id="8" name="Ograda številke diapozitiva 26">
            <a:extLst>
              <a:ext uri="{FF2B5EF4-FFF2-40B4-BE49-F238E27FC236}">
                <a16:creationId xmlns:a16="http://schemas.microsoft.com/office/drawing/2014/main" id="{59A474B6-CFC3-4308-9F02-B804EBA98C6D}"/>
              </a:ext>
            </a:extLst>
          </p:cNvPr>
          <p:cNvSpPr>
            <a:spLocks noGrp="1"/>
          </p:cNvSpPr>
          <p:nvPr>
            <p:ph type="sldNum" sz="quarter" idx="12"/>
          </p:nvPr>
        </p:nvSpPr>
        <p:spPr/>
        <p:txBody>
          <a:bodyPr/>
          <a:lstStyle>
            <a:lvl1pPr>
              <a:defRPr/>
            </a:lvl1pPr>
          </a:lstStyle>
          <a:p>
            <a:fld id="{4E0C7076-BDA6-47FA-BDFD-B80EDF8E29F2}" type="slidenum">
              <a:rPr lang="en-US" altLang="sl-SI"/>
              <a:pPr/>
              <a:t>‹#›</a:t>
            </a:fld>
            <a:endParaRPr lang="en-US" altLang="sl-SI"/>
          </a:p>
        </p:txBody>
      </p:sp>
    </p:spTree>
    <p:extLst>
      <p:ext uri="{BB962C8B-B14F-4D97-AF65-F5344CB8AC3E}">
        <p14:creationId xmlns:p14="http://schemas.microsoft.com/office/powerpoint/2010/main" val="1245738910"/>
      </p:ext>
    </p:extLst>
  </p:cSld>
  <p:clrMapOvr>
    <a:overrideClrMapping bg1="dk1" tx1="lt1" bg2="dk2" tx2="lt2" accent1="accent1" accent2="accent2" accent3="accent3" accent4="accent4" accent5="accent5" accent6="accent6" hlink="hlink" folHlink="folHlink"/>
  </p:clrMapOvr>
  <p:transition>
    <p:wheel spokes="8"/>
    <p:sndAc>
      <p:stSnd>
        <p:snd r:embed="rId1" name="typ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E1D7C4E4-1378-45D9-A549-6B0AE11A10A8}"/>
              </a:ext>
            </a:extLst>
          </p:cNvPr>
          <p:cNvSpPr>
            <a:spLocks noGrp="1"/>
          </p:cNvSpPr>
          <p:nvPr>
            <p:ph type="dt" sz="half" idx="10"/>
          </p:nvPr>
        </p:nvSpPr>
        <p:spPr/>
        <p:txBody>
          <a:bodyPr/>
          <a:lstStyle>
            <a:lvl1pPr>
              <a:defRPr/>
            </a:lvl1pPr>
          </a:lstStyle>
          <a:p>
            <a:pPr>
              <a:defRPr/>
            </a:pPr>
            <a:fld id="{4F296983-0EF8-46BB-9019-A5F9FBA22E12}" type="datetimeFigureOut">
              <a:rPr lang="en-US"/>
              <a:pPr>
                <a:defRPr/>
              </a:pPr>
              <a:t>5/31/2019</a:t>
            </a:fld>
            <a:endParaRPr lang="en-US"/>
          </a:p>
        </p:txBody>
      </p:sp>
      <p:sp>
        <p:nvSpPr>
          <p:cNvPr id="5" name="Ograda noge 21">
            <a:extLst>
              <a:ext uri="{FF2B5EF4-FFF2-40B4-BE49-F238E27FC236}">
                <a16:creationId xmlns:a16="http://schemas.microsoft.com/office/drawing/2014/main" id="{BFE39B20-AEE5-4D8E-9787-0BA356A8FFF8}"/>
              </a:ext>
            </a:extLst>
          </p:cNvPr>
          <p:cNvSpPr>
            <a:spLocks noGrp="1"/>
          </p:cNvSpPr>
          <p:nvPr>
            <p:ph type="ftr" sz="quarter" idx="11"/>
          </p:nvPr>
        </p:nvSpPr>
        <p:spPr/>
        <p:txBody>
          <a:bodyPr/>
          <a:lstStyle>
            <a:lvl1pPr>
              <a:defRPr/>
            </a:lvl1pPr>
          </a:lstStyle>
          <a:p>
            <a:pPr>
              <a:defRPr/>
            </a:pPr>
            <a:endParaRPr lang="en-US"/>
          </a:p>
        </p:txBody>
      </p:sp>
      <p:sp>
        <p:nvSpPr>
          <p:cNvPr id="6" name="Ograda številke diapozitiva 17">
            <a:extLst>
              <a:ext uri="{FF2B5EF4-FFF2-40B4-BE49-F238E27FC236}">
                <a16:creationId xmlns:a16="http://schemas.microsoft.com/office/drawing/2014/main" id="{6CAF0BE0-A1AA-492A-90F0-FE66CC8F44B8}"/>
              </a:ext>
            </a:extLst>
          </p:cNvPr>
          <p:cNvSpPr>
            <a:spLocks noGrp="1"/>
          </p:cNvSpPr>
          <p:nvPr>
            <p:ph type="sldNum" sz="quarter" idx="12"/>
          </p:nvPr>
        </p:nvSpPr>
        <p:spPr/>
        <p:txBody>
          <a:bodyPr/>
          <a:lstStyle>
            <a:lvl1pPr>
              <a:defRPr/>
            </a:lvl1pPr>
          </a:lstStyle>
          <a:p>
            <a:fld id="{D3B2EC0F-7F7B-45EA-BDC4-6BF95BC0DE3E}" type="slidenum">
              <a:rPr lang="en-US" altLang="sl-SI"/>
              <a:pPr/>
              <a:t>‹#›</a:t>
            </a:fld>
            <a:endParaRPr lang="en-US" altLang="sl-SI"/>
          </a:p>
        </p:txBody>
      </p:sp>
    </p:spTree>
    <p:extLst>
      <p:ext uri="{BB962C8B-B14F-4D97-AF65-F5344CB8AC3E}">
        <p14:creationId xmlns:p14="http://schemas.microsoft.com/office/powerpoint/2010/main" val="3074965211"/>
      </p:ext>
    </p:extLst>
  </p:cSld>
  <p:clrMapOvr>
    <a:masterClrMapping/>
  </p:clrMapOvr>
  <p:transition>
    <p:wheel spokes="8"/>
    <p:sndAc>
      <p:stSnd>
        <p:snd r:embed="rId1" name="typ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A3D7B166-CE50-4E37-8DC9-5A4C34A2F821}"/>
              </a:ext>
            </a:extLst>
          </p:cNvPr>
          <p:cNvSpPr>
            <a:spLocks noGrp="1"/>
          </p:cNvSpPr>
          <p:nvPr>
            <p:ph type="dt" sz="half" idx="10"/>
          </p:nvPr>
        </p:nvSpPr>
        <p:spPr/>
        <p:txBody>
          <a:bodyPr/>
          <a:lstStyle>
            <a:lvl1pPr>
              <a:defRPr/>
            </a:lvl1pPr>
          </a:lstStyle>
          <a:p>
            <a:pPr>
              <a:defRPr/>
            </a:pPr>
            <a:fld id="{4F7FBE0F-12DC-43C2-BB41-6E4C44988C07}" type="datetimeFigureOut">
              <a:rPr lang="en-US"/>
              <a:pPr>
                <a:defRPr/>
              </a:pPr>
              <a:t>5/31/2019</a:t>
            </a:fld>
            <a:endParaRPr lang="en-US"/>
          </a:p>
        </p:txBody>
      </p:sp>
      <p:sp>
        <p:nvSpPr>
          <p:cNvPr id="5" name="Ograda noge 21">
            <a:extLst>
              <a:ext uri="{FF2B5EF4-FFF2-40B4-BE49-F238E27FC236}">
                <a16:creationId xmlns:a16="http://schemas.microsoft.com/office/drawing/2014/main" id="{2399CEB2-074A-4293-8111-2C411EED25A6}"/>
              </a:ext>
            </a:extLst>
          </p:cNvPr>
          <p:cNvSpPr>
            <a:spLocks noGrp="1"/>
          </p:cNvSpPr>
          <p:nvPr>
            <p:ph type="ftr" sz="quarter" idx="11"/>
          </p:nvPr>
        </p:nvSpPr>
        <p:spPr/>
        <p:txBody>
          <a:bodyPr/>
          <a:lstStyle>
            <a:lvl1pPr>
              <a:defRPr/>
            </a:lvl1pPr>
          </a:lstStyle>
          <a:p>
            <a:pPr>
              <a:defRPr/>
            </a:pPr>
            <a:endParaRPr lang="en-US"/>
          </a:p>
        </p:txBody>
      </p:sp>
      <p:sp>
        <p:nvSpPr>
          <p:cNvPr id="6" name="Ograda številke diapozitiva 17">
            <a:extLst>
              <a:ext uri="{FF2B5EF4-FFF2-40B4-BE49-F238E27FC236}">
                <a16:creationId xmlns:a16="http://schemas.microsoft.com/office/drawing/2014/main" id="{833D8B4D-B083-4870-875A-B8309F1CF0CF}"/>
              </a:ext>
            </a:extLst>
          </p:cNvPr>
          <p:cNvSpPr>
            <a:spLocks noGrp="1"/>
          </p:cNvSpPr>
          <p:nvPr>
            <p:ph type="sldNum" sz="quarter" idx="12"/>
          </p:nvPr>
        </p:nvSpPr>
        <p:spPr/>
        <p:txBody>
          <a:bodyPr/>
          <a:lstStyle>
            <a:lvl1pPr>
              <a:defRPr/>
            </a:lvl1pPr>
          </a:lstStyle>
          <a:p>
            <a:fld id="{1C12ED61-F5CA-47E0-BE3F-0843A130EB95}" type="slidenum">
              <a:rPr lang="en-US" altLang="sl-SI"/>
              <a:pPr/>
              <a:t>‹#›</a:t>
            </a:fld>
            <a:endParaRPr lang="en-US" altLang="sl-SI"/>
          </a:p>
        </p:txBody>
      </p:sp>
    </p:spTree>
    <p:extLst>
      <p:ext uri="{BB962C8B-B14F-4D97-AF65-F5344CB8AC3E}">
        <p14:creationId xmlns:p14="http://schemas.microsoft.com/office/powerpoint/2010/main" val="242191480"/>
      </p:ext>
    </p:extLst>
  </p:cSld>
  <p:clrMapOvr>
    <a:masterClrMapping/>
  </p:clrMapOvr>
  <p:transition>
    <p:wheel spokes="8"/>
    <p:sndAc>
      <p:stSnd>
        <p:snd r:embed="rId1" name="typ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lgn="l">
              <a:defRPr/>
            </a:lvl1pPr>
          </a:lstStyle>
          <a:p>
            <a:r>
              <a:rPr lang="sl-SI"/>
              <a:t>Kliknite, če želite urediti slog naslova matrice</a:t>
            </a:r>
            <a:endParaRPr lang="en-US"/>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9931FF3C-F466-48F1-B68C-D9C4FBF97148}"/>
              </a:ext>
            </a:extLst>
          </p:cNvPr>
          <p:cNvSpPr>
            <a:spLocks noGrp="1"/>
          </p:cNvSpPr>
          <p:nvPr>
            <p:ph type="dt" sz="half" idx="10"/>
          </p:nvPr>
        </p:nvSpPr>
        <p:spPr/>
        <p:txBody>
          <a:bodyPr/>
          <a:lstStyle>
            <a:lvl1pPr>
              <a:defRPr/>
            </a:lvl1pPr>
          </a:lstStyle>
          <a:p>
            <a:pPr>
              <a:defRPr/>
            </a:pPr>
            <a:fld id="{C6B06008-BBB2-4D75-B4CB-F46CA472B925}" type="datetimeFigureOut">
              <a:rPr lang="en-US"/>
              <a:pPr>
                <a:defRPr/>
              </a:pPr>
              <a:t>5/31/2019</a:t>
            </a:fld>
            <a:endParaRPr lang="en-US"/>
          </a:p>
        </p:txBody>
      </p:sp>
      <p:sp>
        <p:nvSpPr>
          <p:cNvPr id="5" name="Ograda noge 21">
            <a:extLst>
              <a:ext uri="{FF2B5EF4-FFF2-40B4-BE49-F238E27FC236}">
                <a16:creationId xmlns:a16="http://schemas.microsoft.com/office/drawing/2014/main" id="{855C0C53-11BE-4526-865E-5DEDA4B44D0F}"/>
              </a:ext>
            </a:extLst>
          </p:cNvPr>
          <p:cNvSpPr>
            <a:spLocks noGrp="1"/>
          </p:cNvSpPr>
          <p:nvPr>
            <p:ph type="ftr" sz="quarter" idx="11"/>
          </p:nvPr>
        </p:nvSpPr>
        <p:spPr/>
        <p:txBody>
          <a:bodyPr/>
          <a:lstStyle>
            <a:lvl1pPr>
              <a:defRPr/>
            </a:lvl1pPr>
          </a:lstStyle>
          <a:p>
            <a:pPr>
              <a:defRPr/>
            </a:pPr>
            <a:endParaRPr lang="en-US"/>
          </a:p>
        </p:txBody>
      </p:sp>
      <p:sp>
        <p:nvSpPr>
          <p:cNvPr id="6" name="Ograda številke diapozitiva 17">
            <a:extLst>
              <a:ext uri="{FF2B5EF4-FFF2-40B4-BE49-F238E27FC236}">
                <a16:creationId xmlns:a16="http://schemas.microsoft.com/office/drawing/2014/main" id="{F9616572-0801-4377-919F-6C3B7B3F3547}"/>
              </a:ext>
            </a:extLst>
          </p:cNvPr>
          <p:cNvSpPr>
            <a:spLocks noGrp="1"/>
          </p:cNvSpPr>
          <p:nvPr>
            <p:ph type="sldNum" sz="quarter" idx="12"/>
          </p:nvPr>
        </p:nvSpPr>
        <p:spPr/>
        <p:txBody>
          <a:bodyPr/>
          <a:lstStyle>
            <a:lvl1pPr>
              <a:defRPr/>
            </a:lvl1pPr>
          </a:lstStyle>
          <a:p>
            <a:fld id="{AEDBA0E4-A57C-4E49-A811-26DE657C6741}" type="slidenum">
              <a:rPr lang="en-US" altLang="sl-SI"/>
              <a:pPr/>
              <a:t>‹#›</a:t>
            </a:fld>
            <a:endParaRPr lang="en-US" altLang="sl-SI"/>
          </a:p>
        </p:txBody>
      </p:sp>
    </p:spTree>
    <p:extLst>
      <p:ext uri="{BB962C8B-B14F-4D97-AF65-F5344CB8AC3E}">
        <p14:creationId xmlns:p14="http://schemas.microsoft.com/office/powerpoint/2010/main" val="1134798067"/>
      </p:ext>
    </p:extLst>
  </p:cSld>
  <p:clrMapOvr>
    <a:masterClrMapping/>
  </p:clrMapOvr>
  <p:transition>
    <p:wheel spokes="8"/>
    <p:sndAc>
      <p:stSnd>
        <p:snd r:embed="rId1" name="typ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Prostoročno 6">
            <a:extLst>
              <a:ext uri="{FF2B5EF4-FFF2-40B4-BE49-F238E27FC236}">
                <a16:creationId xmlns:a16="http://schemas.microsoft.com/office/drawing/2014/main" id="{499716F7-8C05-4A1B-8BFA-CB46FF1CEB30}"/>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Prostoročno 8">
            <a:extLst>
              <a:ext uri="{FF2B5EF4-FFF2-40B4-BE49-F238E27FC236}">
                <a16:creationId xmlns:a16="http://schemas.microsoft.com/office/drawing/2014/main" id="{542292D7-A1CF-4BCD-B0EF-323CED078C60}"/>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Naslov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sl-SI"/>
              <a:t>Kliknite, če želite urediti slog naslova matrice</a:t>
            </a:r>
            <a:endParaRPr lang="en-US"/>
          </a:p>
        </p:txBody>
      </p:sp>
      <p:sp>
        <p:nvSpPr>
          <p:cNvPr id="3" name="Ograda besedila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6" name="Ograda datuma 3">
            <a:extLst>
              <a:ext uri="{FF2B5EF4-FFF2-40B4-BE49-F238E27FC236}">
                <a16:creationId xmlns:a16="http://schemas.microsoft.com/office/drawing/2014/main" id="{DDFDAD98-E70A-446D-86A9-87975EF32648}"/>
              </a:ext>
            </a:extLst>
          </p:cNvPr>
          <p:cNvSpPr>
            <a:spLocks noGrp="1"/>
          </p:cNvSpPr>
          <p:nvPr>
            <p:ph type="dt" sz="half" idx="10"/>
          </p:nvPr>
        </p:nvSpPr>
        <p:spPr/>
        <p:txBody>
          <a:bodyPr/>
          <a:lstStyle>
            <a:lvl1pPr>
              <a:defRPr/>
            </a:lvl1pPr>
          </a:lstStyle>
          <a:p>
            <a:pPr>
              <a:defRPr/>
            </a:pPr>
            <a:fld id="{511AC17F-919C-46FB-9508-F1EAD573430D}" type="datetimeFigureOut">
              <a:rPr lang="en-US"/>
              <a:pPr>
                <a:defRPr/>
              </a:pPr>
              <a:t>5/31/2019</a:t>
            </a:fld>
            <a:endParaRPr lang="en-US"/>
          </a:p>
        </p:txBody>
      </p:sp>
      <p:sp>
        <p:nvSpPr>
          <p:cNvPr id="7" name="Ograda noge 4">
            <a:extLst>
              <a:ext uri="{FF2B5EF4-FFF2-40B4-BE49-F238E27FC236}">
                <a16:creationId xmlns:a16="http://schemas.microsoft.com/office/drawing/2014/main" id="{AA0F0402-0699-422C-ABD3-E84069EFC8F5}"/>
              </a:ext>
            </a:extLst>
          </p:cNvPr>
          <p:cNvSpPr>
            <a:spLocks noGrp="1"/>
          </p:cNvSpPr>
          <p:nvPr>
            <p:ph type="ftr" sz="quarter" idx="11"/>
          </p:nvPr>
        </p:nvSpPr>
        <p:spPr/>
        <p:txBody>
          <a:bodyPr/>
          <a:lstStyle>
            <a:lvl1pPr>
              <a:defRPr/>
            </a:lvl1pPr>
          </a:lstStyle>
          <a:p>
            <a:pPr>
              <a:defRPr/>
            </a:pPr>
            <a:endParaRPr lang="en-US"/>
          </a:p>
        </p:txBody>
      </p:sp>
      <p:sp>
        <p:nvSpPr>
          <p:cNvPr id="8" name="Ograda številke diapozitiva 5">
            <a:extLst>
              <a:ext uri="{FF2B5EF4-FFF2-40B4-BE49-F238E27FC236}">
                <a16:creationId xmlns:a16="http://schemas.microsoft.com/office/drawing/2014/main" id="{E4BE6D43-2A72-4E97-BEFD-C23FA4090513}"/>
              </a:ext>
            </a:extLst>
          </p:cNvPr>
          <p:cNvSpPr>
            <a:spLocks noGrp="1"/>
          </p:cNvSpPr>
          <p:nvPr>
            <p:ph type="sldNum" sz="quarter" idx="12"/>
          </p:nvPr>
        </p:nvSpPr>
        <p:spPr/>
        <p:txBody>
          <a:bodyPr/>
          <a:lstStyle>
            <a:lvl1pPr>
              <a:defRPr/>
            </a:lvl1pPr>
          </a:lstStyle>
          <a:p>
            <a:fld id="{13259BD3-757B-4EF6-AF13-6B650AF430DA}" type="slidenum">
              <a:rPr lang="en-US" altLang="sl-SI"/>
              <a:pPr/>
              <a:t>‹#›</a:t>
            </a:fld>
            <a:endParaRPr lang="en-US" altLang="sl-SI"/>
          </a:p>
        </p:txBody>
      </p:sp>
    </p:spTree>
    <p:extLst>
      <p:ext uri="{BB962C8B-B14F-4D97-AF65-F5344CB8AC3E}">
        <p14:creationId xmlns:p14="http://schemas.microsoft.com/office/powerpoint/2010/main" val="1232855892"/>
      </p:ext>
    </p:extLst>
  </p:cSld>
  <p:clrMapOvr>
    <a:overrideClrMapping bg1="dk1" tx1="lt1" bg2="dk2" tx2="lt2" accent1="accent1" accent2="accent2" accent3="accent3" accent4="accent4" accent5="accent5" accent6="accent6" hlink="hlink" folHlink="folHlink"/>
  </p:clrMapOvr>
  <p:transition>
    <p:wheel spokes="8"/>
    <p:sndAc>
      <p:stSnd>
        <p:snd r:embed="rId1" name="typ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1143000"/>
          </a:xfrm>
        </p:spPr>
        <p:txBody>
          <a:bodyPr/>
          <a:lstStyle/>
          <a:p>
            <a:r>
              <a:rPr lang="sl-SI"/>
              <a:t>Kliknite, če želite urediti slog naslova matrice</a:t>
            </a:r>
            <a:endParaRPr lang="en-US"/>
          </a:p>
        </p:txBody>
      </p:sp>
      <p:sp>
        <p:nvSpPr>
          <p:cNvPr id="3" name="Ograda vsebine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9">
            <a:extLst>
              <a:ext uri="{FF2B5EF4-FFF2-40B4-BE49-F238E27FC236}">
                <a16:creationId xmlns:a16="http://schemas.microsoft.com/office/drawing/2014/main" id="{305CC6A1-EABE-44D4-97AB-FB5293722FA3}"/>
              </a:ext>
            </a:extLst>
          </p:cNvPr>
          <p:cNvSpPr>
            <a:spLocks noGrp="1"/>
          </p:cNvSpPr>
          <p:nvPr>
            <p:ph type="dt" sz="half" idx="10"/>
          </p:nvPr>
        </p:nvSpPr>
        <p:spPr/>
        <p:txBody>
          <a:bodyPr/>
          <a:lstStyle>
            <a:lvl1pPr>
              <a:defRPr/>
            </a:lvl1pPr>
          </a:lstStyle>
          <a:p>
            <a:pPr>
              <a:defRPr/>
            </a:pPr>
            <a:fld id="{AC2F9192-98A1-40E1-9223-C6604B152FA4}" type="datetimeFigureOut">
              <a:rPr lang="en-US"/>
              <a:pPr>
                <a:defRPr/>
              </a:pPr>
              <a:t>5/31/2019</a:t>
            </a:fld>
            <a:endParaRPr lang="en-US"/>
          </a:p>
        </p:txBody>
      </p:sp>
      <p:sp>
        <p:nvSpPr>
          <p:cNvPr id="6" name="Ograda noge 21">
            <a:extLst>
              <a:ext uri="{FF2B5EF4-FFF2-40B4-BE49-F238E27FC236}">
                <a16:creationId xmlns:a16="http://schemas.microsoft.com/office/drawing/2014/main" id="{8B33017D-3038-467A-B3BD-85F1E6589682}"/>
              </a:ext>
            </a:extLst>
          </p:cNvPr>
          <p:cNvSpPr>
            <a:spLocks noGrp="1"/>
          </p:cNvSpPr>
          <p:nvPr>
            <p:ph type="ftr" sz="quarter" idx="11"/>
          </p:nvPr>
        </p:nvSpPr>
        <p:spPr/>
        <p:txBody>
          <a:bodyPr/>
          <a:lstStyle>
            <a:lvl1pPr>
              <a:defRPr/>
            </a:lvl1pPr>
          </a:lstStyle>
          <a:p>
            <a:pPr>
              <a:defRPr/>
            </a:pPr>
            <a:endParaRPr lang="en-US"/>
          </a:p>
        </p:txBody>
      </p:sp>
      <p:sp>
        <p:nvSpPr>
          <p:cNvPr id="7" name="Ograda številke diapozitiva 17">
            <a:extLst>
              <a:ext uri="{FF2B5EF4-FFF2-40B4-BE49-F238E27FC236}">
                <a16:creationId xmlns:a16="http://schemas.microsoft.com/office/drawing/2014/main" id="{786E9076-8B78-45ED-A9F1-8FFB97C90C18}"/>
              </a:ext>
            </a:extLst>
          </p:cNvPr>
          <p:cNvSpPr>
            <a:spLocks noGrp="1"/>
          </p:cNvSpPr>
          <p:nvPr>
            <p:ph type="sldNum" sz="quarter" idx="12"/>
          </p:nvPr>
        </p:nvSpPr>
        <p:spPr/>
        <p:txBody>
          <a:bodyPr/>
          <a:lstStyle>
            <a:lvl1pPr>
              <a:defRPr/>
            </a:lvl1pPr>
          </a:lstStyle>
          <a:p>
            <a:fld id="{E6C812E9-8E7B-45D6-B764-B600967D9AEE}" type="slidenum">
              <a:rPr lang="en-US" altLang="sl-SI"/>
              <a:pPr/>
              <a:t>‹#›</a:t>
            </a:fld>
            <a:endParaRPr lang="en-US" altLang="sl-SI"/>
          </a:p>
        </p:txBody>
      </p:sp>
    </p:spTree>
    <p:extLst>
      <p:ext uri="{BB962C8B-B14F-4D97-AF65-F5344CB8AC3E}">
        <p14:creationId xmlns:p14="http://schemas.microsoft.com/office/powerpoint/2010/main" val="2323753544"/>
      </p:ext>
    </p:extLst>
  </p:cSld>
  <p:clrMapOvr>
    <a:masterClrMapping/>
  </p:clrMapOvr>
  <p:transition>
    <p:wheel spokes="8"/>
    <p:sndAc>
      <p:stSnd>
        <p:snd r:embed="rId1" name="typ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lstStyle>
            <a:lvl1pPr>
              <a:defRPr/>
            </a:lvl1pPr>
          </a:lstStyle>
          <a:p>
            <a:r>
              <a:rPr lang="sl-SI"/>
              <a:t>Kliknite, če želite urediti slog naslova matrice</a:t>
            </a:r>
            <a:endParaRPr lang="en-US"/>
          </a:p>
        </p:txBody>
      </p:sp>
      <p:sp>
        <p:nvSpPr>
          <p:cNvPr id="3" name="Ograda besedila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4" name="Ograda besedila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5" name="Ograda vsebine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6">
            <a:extLst>
              <a:ext uri="{FF2B5EF4-FFF2-40B4-BE49-F238E27FC236}">
                <a16:creationId xmlns:a16="http://schemas.microsoft.com/office/drawing/2014/main" id="{54E6CB40-DB03-438D-BAA3-ABD750076768}"/>
              </a:ext>
            </a:extLst>
          </p:cNvPr>
          <p:cNvSpPr>
            <a:spLocks noGrp="1"/>
          </p:cNvSpPr>
          <p:nvPr>
            <p:ph type="dt" sz="half" idx="10"/>
          </p:nvPr>
        </p:nvSpPr>
        <p:spPr/>
        <p:txBody>
          <a:bodyPr/>
          <a:lstStyle>
            <a:lvl1pPr>
              <a:defRPr/>
            </a:lvl1pPr>
          </a:lstStyle>
          <a:p>
            <a:pPr>
              <a:defRPr/>
            </a:pPr>
            <a:fld id="{F761D7ED-919C-4E56-9D3B-4689D7FCBC24}" type="datetimeFigureOut">
              <a:rPr lang="en-US"/>
              <a:pPr>
                <a:defRPr/>
              </a:pPr>
              <a:t>5/31/2019</a:t>
            </a:fld>
            <a:endParaRPr lang="en-US"/>
          </a:p>
        </p:txBody>
      </p:sp>
      <p:sp>
        <p:nvSpPr>
          <p:cNvPr id="8" name="Ograda noge 7">
            <a:extLst>
              <a:ext uri="{FF2B5EF4-FFF2-40B4-BE49-F238E27FC236}">
                <a16:creationId xmlns:a16="http://schemas.microsoft.com/office/drawing/2014/main" id="{E1915C75-86AE-49F2-AD60-47D041D34205}"/>
              </a:ext>
            </a:extLst>
          </p:cNvPr>
          <p:cNvSpPr>
            <a:spLocks noGrp="1"/>
          </p:cNvSpPr>
          <p:nvPr>
            <p:ph type="ftr" sz="quarter" idx="11"/>
          </p:nvPr>
        </p:nvSpPr>
        <p:spPr/>
        <p:txBody>
          <a:bodyPr/>
          <a:lstStyle>
            <a:lvl1pPr>
              <a:defRPr/>
            </a:lvl1pPr>
          </a:lstStyle>
          <a:p>
            <a:pPr>
              <a:defRPr/>
            </a:pPr>
            <a:endParaRPr lang="en-US"/>
          </a:p>
        </p:txBody>
      </p:sp>
      <p:sp>
        <p:nvSpPr>
          <p:cNvPr id="9" name="Ograda številke diapozitiva 8">
            <a:extLst>
              <a:ext uri="{FF2B5EF4-FFF2-40B4-BE49-F238E27FC236}">
                <a16:creationId xmlns:a16="http://schemas.microsoft.com/office/drawing/2014/main" id="{6B1F5A24-021E-4060-9261-EE7F21AF5347}"/>
              </a:ext>
            </a:extLst>
          </p:cNvPr>
          <p:cNvSpPr>
            <a:spLocks noGrp="1"/>
          </p:cNvSpPr>
          <p:nvPr>
            <p:ph type="sldNum" sz="quarter" idx="12"/>
          </p:nvPr>
        </p:nvSpPr>
        <p:spPr/>
        <p:txBody>
          <a:bodyPr/>
          <a:lstStyle>
            <a:lvl1pPr>
              <a:defRPr/>
            </a:lvl1pPr>
          </a:lstStyle>
          <a:p>
            <a:fld id="{60A9DE70-3B6C-43D1-B0F0-A7DC20792901}" type="slidenum">
              <a:rPr lang="en-US" altLang="sl-SI"/>
              <a:pPr/>
              <a:t>‹#›</a:t>
            </a:fld>
            <a:endParaRPr lang="en-US" altLang="sl-SI"/>
          </a:p>
        </p:txBody>
      </p:sp>
    </p:spTree>
    <p:extLst>
      <p:ext uri="{BB962C8B-B14F-4D97-AF65-F5344CB8AC3E}">
        <p14:creationId xmlns:p14="http://schemas.microsoft.com/office/powerpoint/2010/main" val="3062630070"/>
      </p:ext>
    </p:extLst>
  </p:cSld>
  <p:clrMapOvr>
    <a:masterClrMapping/>
  </p:clrMapOvr>
  <p:transition>
    <p:wheel spokes="8"/>
    <p:sndAc>
      <p:stSnd>
        <p:snd r:embed="rId1" name="typ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320"/>
            <a:ext cx="7470648" cy="1143000"/>
          </a:xfrm>
        </p:spPr>
        <p:txBody>
          <a:bodyPr/>
          <a:lstStyle>
            <a:lvl1pPr algn="l">
              <a:defRPr sz="4600"/>
            </a:lvl1pPr>
          </a:lstStyle>
          <a:p>
            <a:r>
              <a:rPr lang="sl-SI"/>
              <a:t>Kliknite, če želite urediti slog naslova matrice</a:t>
            </a:r>
            <a:endParaRPr lang="en-US"/>
          </a:p>
        </p:txBody>
      </p:sp>
      <p:sp>
        <p:nvSpPr>
          <p:cNvPr id="3" name="Ograda datuma 9">
            <a:extLst>
              <a:ext uri="{FF2B5EF4-FFF2-40B4-BE49-F238E27FC236}">
                <a16:creationId xmlns:a16="http://schemas.microsoft.com/office/drawing/2014/main" id="{F8A01DFC-0B0D-40CC-9025-DEEFFDD6FAFF}"/>
              </a:ext>
            </a:extLst>
          </p:cNvPr>
          <p:cNvSpPr>
            <a:spLocks noGrp="1"/>
          </p:cNvSpPr>
          <p:nvPr>
            <p:ph type="dt" sz="half" idx="10"/>
          </p:nvPr>
        </p:nvSpPr>
        <p:spPr/>
        <p:txBody>
          <a:bodyPr/>
          <a:lstStyle>
            <a:lvl1pPr>
              <a:defRPr/>
            </a:lvl1pPr>
          </a:lstStyle>
          <a:p>
            <a:pPr>
              <a:defRPr/>
            </a:pPr>
            <a:fld id="{ED015772-BF45-4889-B8B4-8B8CD1D975FA}" type="datetimeFigureOut">
              <a:rPr lang="en-US"/>
              <a:pPr>
                <a:defRPr/>
              </a:pPr>
              <a:t>5/31/2019</a:t>
            </a:fld>
            <a:endParaRPr lang="en-US"/>
          </a:p>
        </p:txBody>
      </p:sp>
      <p:sp>
        <p:nvSpPr>
          <p:cNvPr id="4" name="Ograda noge 21">
            <a:extLst>
              <a:ext uri="{FF2B5EF4-FFF2-40B4-BE49-F238E27FC236}">
                <a16:creationId xmlns:a16="http://schemas.microsoft.com/office/drawing/2014/main" id="{B150A8E0-D486-46EC-A60A-EE149628A091}"/>
              </a:ext>
            </a:extLst>
          </p:cNvPr>
          <p:cNvSpPr>
            <a:spLocks noGrp="1"/>
          </p:cNvSpPr>
          <p:nvPr>
            <p:ph type="ftr" sz="quarter" idx="11"/>
          </p:nvPr>
        </p:nvSpPr>
        <p:spPr/>
        <p:txBody>
          <a:bodyPr/>
          <a:lstStyle>
            <a:lvl1pPr>
              <a:defRPr/>
            </a:lvl1pPr>
          </a:lstStyle>
          <a:p>
            <a:pPr>
              <a:defRPr/>
            </a:pPr>
            <a:endParaRPr lang="en-US"/>
          </a:p>
        </p:txBody>
      </p:sp>
      <p:sp>
        <p:nvSpPr>
          <p:cNvPr id="5" name="Ograda številke diapozitiva 17">
            <a:extLst>
              <a:ext uri="{FF2B5EF4-FFF2-40B4-BE49-F238E27FC236}">
                <a16:creationId xmlns:a16="http://schemas.microsoft.com/office/drawing/2014/main" id="{2C0ED633-02E9-4493-8D0A-91569050C8D6}"/>
              </a:ext>
            </a:extLst>
          </p:cNvPr>
          <p:cNvSpPr>
            <a:spLocks noGrp="1"/>
          </p:cNvSpPr>
          <p:nvPr>
            <p:ph type="sldNum" sz="quarter" idx="12"/>
          </p:nvPr>
        </p:nvSpPr>
        <p:spPr/>
        <p:txBody>
          <a:bodyPr/>
          <a:lstStyle>
            <a:lvl1pPr>
              <a:defRPr/>
            </a:lvl1pPr>
          </a:lstStyle>
          <a:p>
            <a:fld id="{2DFF9CCB-4DC5-41DA-A057-A4EB0F14F126}" type="slidenum">
              <a:rPr lang="en-US" altLang="sl-SI"/>
              <a:pPr/>
              <a:t>‹#›</a:t>
            </a:fld>
            <a:endParaRPr lang="en-US" altLang="sl-SI"/>
          </a:p>
        </p:txBody>
      </p:sp>
    </p:spTree>
    <p:extLst>
      <p:ext uri="{BB962C8B-B14F-4D97-AF65-F5344CB8AC3E}">
        <p14:creationId xmlns:p14="http://schemas.microsoft.com/office/powerpoint/2010/main" val="1947041076"/>
      </p:ext>
    </p:extLst>
  </p:cSld>
  <p:clrMapOvr>
    <a:masterClrMapping/>
  </p:clrMapOvr>
  <p:transition>
    <p:wheel spokes="8"/>
    <p:sndAc>
      <p:stSnd>
        <p:snd r:embed="rId1" name="typ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9">
            <a:extLst>
              <a:ext uri="{FF2B5EF4-FFF2-40B4-BE49-F238E27FC236}">
                <a16:creationId xmlns:a16="http://schemas.microsoft.com/office/drawing/2014/main" id="{746CC6FB-32B4-46FC-AC2A-79010197131E}"/>
              </a:ext>
            </a:extLst>
          </p:cNvPr>
          <p:cNvSpPr>
            <a:spLocks noGrp="1"/>
          </p:cNvSpPr>
          <p:nvPr>
            <p:ph type="dt" sz="half" idx="10"/>
          </p:nvPr>
        </p:nvSpPr>
        <p:spPr/>
        <p:txBody>
          <a:bodyPr/>
          <a:lstStyle>
            <a:lvl1pPr>
              <a:defRPr/>
            </a:lvl1pPr>
          </a:lstStyle>
          <a:p>
            <a:pPr>
              <a:defRPr/>
            </a:pPr>
            <a:fld id="{812C79C6-4E86-413B-B23B-9C60DFE3DDA3}" type="datetimeFigureOut">
              <a:rPr lang="en-US"/>
              <a:pPr>
                <a:defRPr/>
              </a:pPr>
              <a:t>5/31/2019</a:t>
            </a:fld>
            <a:endParaRPr lang="en-US"/>
          </a:p>
        </p:txBody>
      </p:sp>
      <p:sp>
        <p:nvSpPr>
          <p:cNvPr id="3" name="Ograda noge 21">
            <a:extLst>
              <a:ext uri="{FF2B5EF4-FFF2-40B4-BE49-F238E27FC236}">
                <a16:creationId xmlns:a16="http://schemas.microsoft.com/office/drawing/2014/main" id="{2AA88C0B-ED33-478B-A9F5-6F4434E74BB5}"/>
              </a:ext>
            </a:extLst>
          </p:cNvPr>
          <p:cNvSpPr>
            <a:spLocks noGrp="1"/>
          </p:cNvSpPr>
          <p:nvPr>
            <p:ph type="ftr" sz="quarter" idx="11"/>
          </p:nvPr>
        </p:nvSpPr>
        <p:spPr/>
        <p:txBody>
          <a:bodyPr/>
          <a:lstStyle>
            <a:lvl1pPr>
              <a:defRPr/>
            </a:lvl1pPr>
          </a:lstStyle>
          <a:p>
            <a:pPr>
              <a:defRPr/>
            </a:pPr>
            <a:endParaRPr lang="en-US"/>
          </a:p>
        </p:txBody>
      </p:sp>
      <p:sp>
        <p:nvSpPr>
          <p:cNvPr id="4" name="Ograda številke diapozitiva 17">
            <a:extLst>
              <a:ext uri="{FF2B5EF4-FFF2-40B4-BE49-F238E27FC236}">
                <a16:creationId xmlns:a16="http://schemas.microsoft.com/office/drawing/2014/main" id="{BECB4456-C0D2-439C-A6EF-F5F174466539}"/>
              </a:ext>
            </a:extLst>
          </p:cNvPr>
          <p:cNvSpPr>
            <a:spLocks noGrp="1"/>
          </p:cNvSpPr>
          <p:nvPr>
            <p:ph type="sldNum" sz="quarter" idx="12"/>
          </p:nvPr>
        </p:nvSpPr>
        <p:spPr/>
        <p:txBody>
          <a:bodyPr/>
          <a:lstStyle>
            <a:lvl1pPr>
              <a:defRPr/>
            </a:lvl1pPr>
          </a:lstStyle>
          <a:p>
            <a:fld id="{FC90E6FC-2DFE-4F0C-A377-1EC46A43958D}" type="slidenum">
              <a:rPr lang="en-US" altLang="sl-SI"/>
              <a:pPr/>
              <a:t>‹#›</a:t>
            </a:fld>
            <a:endParaRPr lang="en-US" altLang="sl-SI"/>
          </a:p>
        </p:txBody>
      </p:sp>
    </p:spTree>
    <p:extLst>
      <p:ext uri="{BB962C8B-B14F-4D97-AF65-F5344CB8AC3E}">
        <p14:creationId xmlns:p14="http://schemas.microsoft.com/office/powerpoint/2010/main" val="722567163"/>
      </p:ext>
    </p:extLst>
  </p:cSld>
  <p:clrMapOvr>
    <a:masterClrMapping/>
  </p:clrMapOvr>
  <p:transition>
    <p:wheel spokes="8"/>
    <p:sndAc>
      <p:stSnd>
        <p:snd r:embed="rId1" name="typ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sl-SI"/>
              <a:t>Kliknite, če želite urediti slog naslova matrice</a:t>
            </a:r>
            <a:endParaRPr lang="en-US"/>
          </a:p>
        </p:txBody>
      </p:sp>
      <p:sp>
        <p:nvSpPr>
          <p:cNvPr id="3" name="Ograda besedila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sl-SI"/>
              <a:t>Kliknite, če želite urediti sloge besedila matrice</a:t>
            </a:r>
          </a:p>
        </p:txBody>
      </p:sp>
      <p:sp>
        <p:nvSpPr>
          <p:cNvPr id="4" name="Ograda vsebine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4">
            <a:extLst>
              <a:ext uri="{FF2B5EF4-FFF2-40B4-BE49-F238E27FC236}">
                <a16:creationId xmlns:a16="http://schemas.microsoft.com/office/drawing/2014/main" id="{2585C0AB-4439-4988-9D34-A0538C3441F3}"/>
              </a:ext>
            </a:extLst>
          </p:cNvPr>
          <p:cNvSpPr>
            <a:spLocks noGrp="1"/>
          </p:cNvSpPr>
          <p:nvPr>
            <p:ph type="dt" sz="half" idx="10"/>
          </p:nvPr>
        </p:nvSpPr>
        <p:spPr/>
        <p:txBody>
          <a:bodyPr/>
          <a:lstStyle>
            <a:lvl1pPr>
              <a:defRPr/>
            </a:lvl1pPr>
          </a:lstStyle>
          <a:p>
            <a:pPr>
              <a:defRPr/>
            </a:pPr>
            <a:fld id="{2FC04CE3-AEDB-495F-8DAB-236FE641DF13}" type="datetimeFigureOut">
              <a:rPr lang="en-US"/>
              <a:pPr>
                <a:defRPr/>
              </a:pPr>
              <a:t>5/31/2019</a:t>
            </a:fld>
            <a:endParaRPr lang="en-US"/>
          </a:p>
        </p:txBody>
      </p:sp>
      <p:sp>
        <p:nvSpPr>
          <p:cNvPr id="6" name="Ograda noge 5">
            <a:extLst>
              <a:ext uri="{FF2B5EF4-FFF2-40B4-BE49-F238E27FC236}">
                <a16:creationId xmlns:a16="http://schemas.microsoft.com/office/drawing/2014/main" id="{21F29AD3-E818-4BBE-8B43-558B2C66783A}"/>
              </a:ext>
            </a:extLst>
          </p:cNvPr>
          <p:cNvSpPr>
            <a:spLocks noGrp="1"/>
          </p:cNvSpPr>
          <p:nvPr>
            <p:ph type="ftr" sz="quarter" idx="11"/>
          </p:nvPr>
        </p:nvSpPr>
        <p:spPr/>
        <p:txBody>
          <a:bodyPr/>
          <a:lstStyle>
            <a:lvl1pPr>
              <a:defRPr/>
            </a:lvl1pPr>
          </a:lstStyle>
          <a:p>
            <a:pPr>
              <a:defRPr/>
            </a:pPr>
            <a:endParaRPr lang="en-US"/>
          </a:p>
        </p:txBody>
      </p:sp>
      <p:sp>
        <p:nvSpPr>
          <p:cNvPr id="7" name="Ograda številke diapozitiva 6">
            <a:extLst>
              <a:ext uri="{FF2B5EF4-FFF2-40B4-BE49-F238E27FC236}">
                <a16:creationId xmlns:a16="http://schemas.microsoft.com/office/drawing/2014/main" id="{98D815F6-30EB-4997-AA3D-E3AFACDEA0AE}"/>
              </a:ext>
            </a:extLst>
          </p:cNvPr>
          <p:cNvSpPr>
            <a:spLocks noGrp="1"/>
          </p:cNvSpPr>
          <p:nvPr>
            <p:ph type="sldNum" sz="quarter" idx="12"/>
          </p:nvPr>
        </p:nvSpPr>
        <p:spPr>
          <a:xfrm>
            <a:off x="8156575" y="6421438"/>
            <a:ext cx="762000" cy="365125"/>
          </a:xfrm>
        </p:spPr>
        <p:txBody>
          <a:bodyPr/>
          <a:lstStyle>
            <a:lvl1pPr>
              <a:defRPr/>
            </a:lvl1pPr>
          </a:lstStyle>
          <a:p>
            <a:fld id="{743AD899-FAE8-407D-8411-78C993D6F19A}" type="slidenum">
              <a:rPr lang="en-US" altLang="sl-SI"/>
              <a:pPr/>
              <a:t>‹#›</a:t>
            </a:fld>
            <a:endParaRPr lang="en-US" altLang="sl-SI"/>
          </a:p>
        </p:txBody>
      </p:sp>
    </p:spTree>
    <p:extLst>
      <p:ext uri="{BB962C8B-B14F-4D97-AF65-F5344CB8AC3E}">
        <p14:creationId xmlns:p14="http://schemas.microsoft.com/office/powerpoint/2010/main" val="3093197663"/>
      </p:ext>
    </p:extLst>
  </p:cSld>
  <p:clrMapOvr>
    <a:masterClrMapping/>
  </p:clrMapOvr>
  <p:transition>
    <p:wheel spokes="8"/>
    <p:sndAc>
      <p:stSnd>
        <p:snd r:embed="rId1" name="typ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sl-SI"/>
              <a:t>Kliknite, če želite urediti slog naslova matrice</a:t>
            </a:r>
            <a:endParaRPr lang="en-US"/>
          </a:p>
        </p:txBody>
      </p:sp>
      <p:sp>
        <p:nvSpPr>
          <p:cNvPr id="3" name="Ograda slik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sl-SI" noProof="0"/>
              <a:t>Kliknite ikono, če želite dodati sliko</a:t>
            </a:r>
            <a:endParaRPr lang="en-US" noProof="0" dirty="0"/>
          </a:p>
        </p:txBody>
      </p:sp>
      <p:sp>
        <p:nvSpPr>
          <p:cNvPr id="4" name="Ograda besedila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sl-SI"/>
              <a:t>Kliknite, če želite urediti sloge besedila matrice</a:t>
            </a:r>
          </a:p>
        </p:txBody>
      </p:sp>
      <p:sp>
        <p:nvSpPr>
          <p:cNvPr id="5" name="Ograda datuma 4">
            <a:extLst>
              <a:ext uri="{FF2B5EF4-FFF2-40B4-BE49-F238E27FC236}">
                <a16:creationId xmlns:a16="http://schemas.microsoft.com/office/drawing/2014/main" id="{485C698C-59B0-4791-95E4-DFBFF33654EA}"/>
              </a:ext>
            </a:extLst>
          </p:cNvPr>
          <p:cNvSpPr>
            <a:spLocks noGrp="1"/>
          </p:cNvSpPr>
          <p:nvPr>
            <p:ph type="dt" sz="half" idx="10"/>
          </p:nvPr>
        </p:nvSpPr>
        <p:spPr/>
        <p:txBody>
          <a:bodyPr/>
          <a:lstStyle>
            <a:lvl1pPr>
              <a:defRPr/>
            </a:lvl1pPr>
          </a:lstStyle>
          <a:p>
            <a:pPr>
              <a:defRPr/>
            </a:pPr>
            <a:fld id="{94243385-B97E-4104-ADC7-739145DAAC0A}" type="datetimeFigureOut">
              <a:rPr lang="en-US"/>
              <a:pPr>
                <a:defRPr/>
              </a:pPr>
              <a:t>5/31/2019</a:t>
            </a:fld>
            <a:endParaRPr lang="en-US"/>
          </a:p>
        </p:txBody>
      </p:sp>
      <p:sp>
        <p:nvSpPr>
          <p:cNvPr id="6" name="Ograda noge 5">
            <a:extLst>
              <a:ext uri="{FF2B5EF4-FFF2-40B4-BE49-F238E27FC236}">
                <a16:creationId xmlns:a16="http://schemas.microsoft.com/office/drawing/2014/main" id="{C4C6F069-5C5E-4F76-8135-69FC482A9CC2}"/>
              </a:ext>
            </a:extLst>
          </p:cNvPr>
          <p:cNvSpPr>
            <a:spLocks noGrp="1"/>
          </p:cNvSpPr>
          <p:nvPr>
            <p:ph type="ftr" sz="quarter" idx="11"/>
          </p:nvPr>
        </p:nvSpPr>
        <p:spPr/>
        <p:txBody>
          <a:bodyPr/>
          <a:lstStyle>
            <a:lvl1pPr>
              <a:defRPr/>
            </a:lvl1pPr>
          </a:lstStyle>
          <a:p>
            <a:pPr>
              <a:defRPr/>
            </a:pPr>
            <a:endParaRPr lang="en-US"/>
          </a:p>
        </p:txBody>
      </p:sp>
      <p:sp>
        <p:nvSpPr>
          <p:cNvPr id="7" name="Ograda številke diapozitiva 6">
            <a:extLst>
              <a:ext uri="{FF2B5EF4-FFF2-40B4-BE49-F238E27FC236}">
                <a16:creationId xmlns:a16="http://schemas.microsoft.com/office/drawing/2014/main" id="{D147FBFA-ECE1-4444-969A-9FB4A9C65759}"/>
              </a:ext>
            </a:extLst>
          </p:cNvPr>
          <p:cNvSpPr>
            <a:spLocks noGrp="1"/>
          </p:cNvSpPr>
          <p:nvPr>
            <p:ph type="sldNum" sz="quarter" idx="12"/>
          </p:nvPr>
        </p:nvSpPr>
        <p:spPr/>
        <p:txBody>
          <a:bodyPr/>
          <a:lstStyle>
            <a:lvl1pPr>
              <a:defRPr/>
            </a:lvl1pPr>
          </a:lstStyle>
          <a:p>
            <a:fld id="{E6DD7D13-6347-4F8A-A72F-A250BBFD7F75}" type="slidenum">
              <a:rPr lang="en-US" altLang="sl-SI"/>
              <a:pPr/>
              <a:t>‹#›</a:t>
            </a:fld>
            <a:endParaRPr lang="en-US" altLang="sl-SI"/>
          </a:p>
        </p:txBody>
      </p:sp>
    </p:spTree>
    <p:extLst>
      <p:ext uri="{BB962C8B-B14F-4D97-AF65-F5344CB8AC3E}">
        <p14:creationId xmlns:p14="http://schemas.microsoft.com/office/powerpoint/2010/main" val="2861386114"/>
      </p:ext>
    </p:extLst>
  </p:cSld>
  <p:clrMapOvr>
    <a:masterClrMapping/>
  </p:clrMapOvr>
  <p:transition>
    <p:wheel spokes="8"/>
    <p:sndAc>
      <p:stSnd>
        <p:snd r:embed="rId1" name="typ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Prostoročno 11">
            <a:extLst>
              <a:ext uri="{FF2B5EF4-FFF2-40B4-BE49-F238E27FC236}">
                <a16:creationId xmlns:a16="http://schemas.microsoft.com/office/drawing/2014/main" id="{94E6A9B0-A06C-4AA7-A1A3-F2B33E26BAF4}"/>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Prostoročno 15">
            <a:extLst>
              <a:ext uri="{FF2B5EF4-FFF2-40B4-BE49-F238E27FC236}">
                <a16:creationId xmlns:a16="http://schemas.microsoft.com/office/drawing/2014/main" id="{5427D3C1-8839-4EFB-9E6C-7C7C92709027}"/>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Ograda naslova 8">
            <a:extLst>
              <a:ext uri="{FF2B5EF4-FFF2-40B4-BE49-F238E27FC236}">
                <a16:creationId xmlns:a16="http://schemas.microsoft.com/office/drawing/2014/main" id="{3007455D-D72D-4B64-B14D-08E30252733F}"/>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sl-SI" altLang="sl-SI"/>
              <a:t>Kliknite, če želite urediti slog naslova matrice</a:t>
            </a:r>
            <a:endParaRPr lang="en-US" altLang="sl-SI"/>
          </a:p>
        </p:txBody>
      </p:sp>
      <p:sp>
        <p:nvSpPr>
          <p:cNvPr id="1029" name="Ograda besedila 29">
            <a:extLst>
              <a:ext uri="{FF2B5EF4-FFF2-40B4-BE49-F238E27FC236}">
                <a16:creationId xmlns:a16="http://schemas.microsoft.com/office/drawing/2014/main" id="{FCFECCF5-E059-412F-A6CC-561E3AAD7A1A}"/>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0" name="Ograda datuma 9">
            <a:extLst>
              <a:ext uri="{FF2B5EF4-FFF2-40B4-BE49-F238E27FC236}">
                <a16:creationId xmlns:a16="http://schemas.microsoft.com/office/drawing/2014/main" id="{C9D4F039-B85B-4382-9A2B-E2376C69151F}"/>
              </a:ext>
            </a:extLst>
          </p:cNvPr>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1FC83CF8-4C5C-42B0-8DC5-DB0CB8E8800D}" type="datetimeFigureOut">
              <a:rPr lang="en-US"/>
              <a:pPr>
                <a:defRPr/>
              </a:pPr>
              <a:t>5/31/2019</a:t>
            </a:fld>
            <a:endParaRPr lang="en-US"/>
          </a:p>
        </p:txBody>
      </p:sp>
      <p:sp>
        <p:nvSpPr>
          <p:cNvPr id="22" name="Ograda noge 21">
            <a:extLst>
              <a:ext uri="{FF2B5EF4-FFF2-40B4-BE49-F238E27FC236}">
                <a16:creationId xmlns:a16="http://schemas.microsoft.com/office/drawing/2014/main" id="{DC35A225-EC65-446B-8AC0-152D185D1FE3}"/>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en-US"/>
          </a:p>
        </p:txBody>
      </p:sp>
      <p:sp>
        <p:nvSpPr>
          <p:cNvPr id="18" name="Ograda številke diapozitiva 17">
            <a:extLst>
              <a:ext uri="{FF2B5EF4-FFF2-40B4-BE49-F238E27FC236}">
                <a16:creationId xmlns:a16="http://schemas.microsoft.com/office/drawing/2014/main" id="{E922323B-3DE0-4FEE-96BD-A9F45734A561}"/>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a:defRPr sz="1000">
                <a:solidFill>
                  <a:srgbClr val="9B9A98"/>
                </a:solidFill>
              </a:defRPr>
            </a:lvl1pPr>
          </a:lstStyle>
          <a:p>
            <a:fld id="{C6A03AF0-18E2-4802-8B33-B627305D8B8D}" type="slidenum">
              <a:rPr lang="en-US" altLang="sl-SI"/>
              <a:pPr/>
              <a:t>‹#›</a:t>
            </a:fld>
            <a:endParaRPr lang="en-US" altLang="sl-SI"/>
          </a:p>
        </p:txBody>
      </p:sp>
    </p:spTree>
  </p:cSld>
  <p:clrMap bg1="dk1" tx1="lt1" bg2="dk2" tx2="lt2" accent1="accent1" accent2="accent2" accent3="accent3" accent4="accent4" accent5="accent5" accent6="accent6" hlink="hlink" folHlink="folHlink"/>
  <p:sldLayoutIdLst>
    <p:sldLayoutId id="2147483695" r:id="rId1"/>
    <p:sldLayoutId id="2147483689" r:id="rId2"/>
    <p:sldLayoutId id="2147483696" r:id="rId3"/>
    <p:sldLayoutId id="2147483690" r:id="rId4"/>
    <p:sldLayoutId id="2147483697" r:id="rId5"/>
    <p:sldLayoutId id="2147483691" r:id="rId6"/>
    <p:sldLayoutId id="2147483692" r:id="rId7"/>
    <p:sldLayoutId id="2147483698" r:id="rId8"/>
    <p:sldLayoutId id="2147483699" r:id="rId9"/>
    <p:sldLayoutId id="2147483693" r:id="rId10"/>
    <p:sldLayoutId id="2147483694" r:id="rId11"/>
  </p:sldLayoutIdLst>
  <p:transition>
    <p:wheel spokes="8"/>
    <p:sndAc>
      <p:stSnd>
        <p:snd r:embed="rId13" name="type.wav"/>
      </p:stSnd>
    </p:sndAc>
  </p:transition>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anose="020B0503020102020204" pitchFamily="34" charset="0"/>
        </a:defRPr>
      </a:lvl2pPr>
      <a:lvl3pPr algn="l" rtl="0" fontAlgn="base">
        <a:spcBef>
          <a:spcPct val="0"/>
        </a:spcBef>
        <a:spcAft>
          <a:spcPct val="0"/>
        </a:spcAft>
        <a:defRPr sz="4600">
          <a:solidFill>
            <a:schemeClr val="tx1"/>
          </a:solidFill>
          <a:latin typeface="Franklin Gothic Book" panose="020B0503020102020204" pitchFamily="34" charset="0"/>
        </a:defRPr>
      </a:lvl3pPr>
      <a:lvl4pPr algn="l" rtl="0" fontAlgn="base">
        <a:spcBef>
          <a:spcPct val="0"/>
        </a:spcBef>
        <a:spcAft>
          <a:spcPct val="0"/>
        </a:spcAft>
        <a:defRPr sz="4600">
          <a:solidFill>
            <a:schemeClr val="tx1"/>
          </a:solidFill>
          <a:latin typeface="Franklin Gothic Book" panose="020B0503020102020204" pitchFamily="34" charset="0"/>
        </a:defRPr>
      </a:lvl4pPr>
      <a:lvl5pPr algn="l" rtl="0" fontAlgn="base">
        <a:spcBef>
          <a:spcPct val="0"/>
        </a:spcBef>
        <a:spcAft>
          <a:spcPct val="0"/>
        </a:spcAft>
        <a:defRPr sz="4600">
          <a:solidFill>
            <a:schemeClr val="tx1"/>
          </a:solidFill>
          <a:latin typeface="Franklin Gothic Book" panose="020B0503020102020204" pitchFamily="34" charset="0"/>
        </a:defRPr>
      </a:lvl5pPr>
      <a:lvl6pPr marL="457200" algn="l" rtl="0" fontAlgn="base">
        <a:spcBef>
          <a:spcPct val="0"/>
        </a:spcBef>
        <a:spcAft>
          <a:spcPct val="0"/>
        </a:spcAft>
        <a:defRPr sz="4600">
          <a:solidFill>
            <a:schemeClr val="tx1"/>
          </a:solidFill>
          <a:latin typeface="Franklin Gothic Book" panose="020B0503020102020204" pitchFamily="34" charset="0"/>
        </a:defRPr>
      </a:lvl6pPr>
      <a:lvl7pPr marL="914400" algn="l" rtl="0" fontAlgn="base">
        <a:spcBef>
          <a:spcPct val="0"/>
        </a:spcBef>
        <a:spcAft>
          <a:spcPct val="0"/>
        </a:spcAft>
        <a:defRPr sz="4600">
          <a:solidFill>
            <a:schemeClr val="tx1"/>
          </a:solidFill>
          <a:latin typeface="Franklin Gothic Book" panose="020B0503020102020204" pitchFamily="34" charset="0"/>
        </a:defRPr>
      </a:lvl7pPr>
      <a:lvl8pPr marL="1371600" algn="l" rtl="0" fontAlgn="base">
        <a:spcBef>
          <a:spcPct val="0"/>
        </a:spcBef>
        <a:spcAft>
          <a:spcPct val="0"/>
        </a:spcAft>
        <a:defRPr sz="4600">
          <a:solidFill>
            <a:schemeClr val="tx1"/>
          </a:solidFill>
          <a:latin typeface="Franklin Gothic Book" panose="020B0503020102020204" pitchFamily="34" charset="0"/>
        </a:defRPr>
      </a:lvl8pPr>
      <a:lvl9pPr marL="1828800" algn="l" rtl="0" fontAlgn="base">
        <a:spcBef>
          <a:spcPct val="0"/>
        </a:spcBef>
        <a:spcAft>
          <a:spcPct val="0"/>
        </a:spcAft>
        <a:defRPr sz="4600">
          <a:solidFill>
            <a:schemeClr val="tx1"/>
          </a:solidFill>
          <a:latin typeface="Franklin Gothic Book" panose="020B0503020102020204" pitchFamily="34" charset="0"/>
        </a:defRPr>
      </a:lvl9pPr>
    </p:titleStyle>
    <p:bodyStyle>
      <a:lvl1pPr marL="419100" indent="-382588" algn="l" rtl="0" fontAlgn="base">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l.wikipedia.org/wiki/Ju%C5%BEna_Koreja"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www.zdravinapot.si/destinacije/azija/juzna-koreja" TargetMode="Externa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B4DB93A-4F97-4CC5-9B95-64F7C26A43F5}"/>
              </a:ext>
            </a:extLst>
          </p:cNvPr>
          <p:cNvSpPr>
            <a:spLocks noGrp="1"/>
          </p:cNvSpPr>
          <p:nvPr>
            <p:ph type="ctrTitle"/>
          </p:nvPr>
        </p:nvSpPr>
        <p:spPr/>
        <p:txBody>
          <a:bodyPr>
            <a:normAutofit/>
          </a:bodyPr>
          <a:lstStyle/>
          <a:p>
            <a:pPr fontAlgn="auto">
              <a:spcAft>
                <a:spcPts val="0"/>
              </a:spcAft>
              <a:defRPr/>
            </a:pPr>
            <a:br>
              <a:rPr lang="sl-SI"/>
            </a:br>
            <a:endParaRPr/>
          </a:p>
        </p:txBody>
      </p:sp>
      <p:sp>
        <p:nvSpPr>
          <p:cNvPr id="3" name="Podnaslov 2">
            <a:extLst>
              <a:ext uri="{FF2B5EF4-FFF2-40B4-BE49-F238E27FC236}">
                <a16:creationId xmlns:a16="http://schemas.microsoft.com/office/drawing/2014/main" id="{C8263777-5E28-495F-9A54-145AD8E3E46B}"/>
              </a:ext>
            </a:extLst>
          </p:cNvPr>
          <p:cNvSpPr>
            <a:spLocks noGrp="1"/>
          </p:cNvSpPr>
          <p:nvPr>
            <p:ph type="subTitle" idx="1"/>
          </p:nvPr>
        </p:nvSpPr>
        <p:spPr>
          <a:xfrm>
            <a:off x="2071688" y="1785938"/>
            <a:ext cx="4071937" cy="3098800"/>
          </a:xfrm>
        </p:spPr>
        <p:txBody>
          <a:bodyPr/>
          <a:lstStyle/>
          <a:p>
            <a:pPr fontAlgn="auto">
              <a:spcAft>
                <a:spcPts val="0"/>
              </a:spcAft>
              <a:buFont typeface="Wingdings 2"/>
              <a:buNone/>
              <a:defRPr/>
            </a:pPr>
            <a:endParaRPr lang="sl-SI" sz="2860" dirty="0"/>
          </a:p>
          <a:p>
            <a:pPr fontAlgn="auto">
              <a:spcAft>
                <a:spcPts val="0"/>
              </a:spcAft>
              <a:buFont typeface="Wingdings 2"/>
              <a:buNone/>
              <a:defRPr/>
            </a:pPr>
            <a:endParaRPr lang="sl-SI" dirty="0"/>
          </a:p>
          <a:p>
            <a:pPr fontAlgn="auto">
              <a:spcAft>
                <a:spcPts val="0"/>
              </a:spcAft>
              <a:buFont typeface="Wingdings 2"/>
              <a:buNone/>
              <a:defRPr/>
            </a:pPr>
            <a:endParaRPr lang="sl-SI" dirty="0"/>
          </a:p>
          <a:p>
            <a:pPr fontAlgn="auto">
              <a:spcAft>
                <a:spcPts val="0"/>
              </a:spcAft>
              <a:buFont typeface="Wingdings 2"/>
              <a:buNone/>
              <a:defRPr/>
            </a:pPr>
            <a:endParaRPr lang="sl-SI" dirty="0"/>
          </a:p>
          <a:p>
            <a:pPr fontAlgn="auto">
              <a:spcAft>
                <a:spcPts val="0"/>
              </a:spcAft>
              <a:buFont typeface="Wingdings 2"/>
              <a:buNone/>
              <a:defRPr/>
            </a:pPr>
            <a:endParaRPr lang="en-US" dirty="0"/>
          </a:p>
        </p:txBody>
      </p:sp>
      <p:sp>
        <p:nvSpPr>
          <p:cNvPr id="4" name="Pravokotnik 3">
            <a:extLst>
              <a:ext uri="{FF2B5EF4-FFF2-40B4-BE49-F238E27FC236}">
                <a16:creationId xmlns:a16="http://schemas.microsoft.com/office/drawing/2014/main" id="{6FF00F26-14F8-444C-A3F4-DEC5AF068200}"/>
              </a:ext>
            </a:extLst>
          </p:cNvPr>
          <p:cNvSpPr/>
          <p:nvPr/>
        </p:nvSpPr>
        <p:spPr>
          <a:xfrm>
            <a:off x="2148772" y="2967335"/>
            <a:ext cx="5820761" cy="175432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sl-SI"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JUŽNA  KOREJA</a:t>
            </a:r>
          </a:p>
          <a:p>
            <a:pPr algn="ctr" fontAlgn="auto">
              <a:spcBef>
                <a:spcPts val="0"/>
              </a:spcBef>
              <a:spcAft>
                <a:spcPts val="0"/>
              </a:spcAft>
              <a:defRPr/>
            </a:pPr>
            <a:endParaRPr lang="sl-SI"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Tree>
  </p:cSld>
  <p:clrMapOvr>
    <a:masterClrMapping/>
  </p:clrMapOvr>
  <p:transition>
    <p:wheel spokes="8"/>
    <p:sndAc>
      <p:stSnd>
        <p:snd r:embed="rId2" name="type.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slov 1">
            <a:extLst>
              <a:ext uri="{FF2B5EF4-FFF2-40B4-BE49-F238E27FC236}">
                <a16:creationId xmlns:a16="http://schemas.microsoft.com/office/drawing/2014/main" id="{79B9A2D7-F23D-46AE-A6B9-80CA802F6243}"/>
              </a:ext>
            </a:extLst>
          </p:cNvPr>
          <p:cNvSpPr>
            <a:spLocks noGrp="1"/>
          </p:cNvSpPr>
          <p:nvPr>
            <p:ph type="title"/>
          </p:nvPr>
        </p:nvSpPr>
        <p:spPr/>
        <p:txBody>
          <a:bodyPr/>
          <a:lstStyle/>
          <a:p>
            <a:endParaRPr lang="sl-SI" altLang="sl-SI"/>
          </a:p>
        </p:txBody>
      </p:sp>
      <p:sp>
        <p:nvSpPr>
          <p:cNvPr id="3" name="Ograda vsebine 2">
            <a:extLst>
              <a:ext uri="{FF2B5EF4-FFF2-40B4-BE49-F238E27FC236}">
                <a16:creationId xmlns:a16="http://schemas.microsoft.com/office/drawing/2014/main" id="{26B85ED4-CA4F-4D53-B494-C411553D9DA6}"/>
              </a:ext>
            </a:extLst>
          </p:cNvPr>
          <p:cNvSpPr>
            <a:spLocks noGrp="1"/>
          </p:cNvSpPr>
          <p:nvPr>
            <p:ph idx="1"/>
          </p:nvPr>
        </p:nvSpPr>
        <p:spPr/>
        <p:txBody>
          <a:bodyPr>
            <a:normAutofit fontScale="92500" lnSpcReduction="10000"/>
          </a:bodyPr>
          <a:lstStyle/>
          <a:p>
            <a:pPr marL="420624" indent="-384048" fontAlgn="auto">
              <a:spcAft>
                <a:spcPts val="0"/>
              </a:spcAft>
              <a:buFont typeface="Wingdings 2"/>
              <a:buChar char=""/>
              <a:defRPr/>
            </a:pPr>
            <a:r>
              <a:rPr lang="sl-SI" dirty="0"/>
              <a:t>A) -KMETIJSTVO</a:t>
            </a:r>
          </a:p>
          <a:p>
            <a:pPr marL="420624" indent="-384048" fontAlgn="auto">
              <a:spcAft>
                <a:spcPts val="0"/>
              </a:spcAft>
              <a:buFont typeface="Wingdings 2"/>
              <a:buChar char=""/>
              <a:defRPr/>
            </a:pPr>
            <a:endParaRPr lang="sl-SI" dirty="0"/>
          </a:p>
          <a:p>
            <a:pPr marL="420624" indent="-384048" fontAlgn="auto">
              <a:spcAft>
                <a:spcPts val="0"/>
              </a:spcAft>
              <a:buFont typeface="Wingdings 2"/>
              <a:buChar char=""/>
              <a:defRPr/>
            </a:pPr>
            <a:r>
              <a:rPr lang="sl-SI" dirty="0"/>
              <a:t>B)-RIBIŠTVO</a:t>
            </a:r>
          </a:p>
          <a:p>
            <a:pPr marL="420624" indent="-384048" fontAlgn="auto">
              <a:spcAft>
                <a:spcPts val="0"/>
              </a:spcAft>
              <a:buFont typeface="Wingdings 2"/>
              <a:buChar char=""/>
              <a:defRPr/>
            </a:pPr>
            <a:endParaRPr lang="sl-SI" dirty="0"/>
          </a:p>
          <a:p>
            <a:pPr marL="420624" indent="-384048" fontAlgn="auto">
              <a:spcAft>
                <a:spcPts val="0"/>
              </a:spcAft>
              <a:buFont typeface="Wingdings 2"/>
              <a:buChar char=""/>
              <a:defRPr/>
            </a:pPr>
            <a:r>
              <a:rPr lang="sl-SI" dirty="0"/>
              <a:t>C)-ŽIVINOREJA</a:t>
            </a:r>
          </a:p>
          <a:p>
            <a:pPr marL="420624" indent="-384048" fontAlgn="auto">
              <a:spcAft>
                <a:spcPts val="0"/>
              </a:spcAft>
              <a:buFont typeface="Wingdings 2"/>
              <a:buChar char=""/>
              <a:defRPr/>
            </a:pPr>
            <a:endParaRPr lang="sl-SI" dirty="0"/>
          </a:p>
          <a:p>
            <a:pPr marL="420624" indent="-384048" fontAlgn="auto">
              <a:spcAft>
                <a:spcPts val="0"/>
              </a:spcAft>
              <a:buFont typeface="Wingdings 2"/>
              <a:buChar char=""/>
              <a:defRPr/>
            </a:pPr>
            <a:r>
              <a:rPr lang="sl-SI" dirty="0"/>
              <a:t>Č)-POLJEDELSTVO</a:t>
            </a:r>
          </a:p>
          <a:p>
            <a:pPr marL="420624" indent="-384048" fontAlgn="auto">
              <a:spcAft>
                <a:spcPts val="0"/>
              </a:spcAft>
              <a:buFont typeface="Wingdings 2"/>
              <a:buChar char=""/>
              <a:defRPr/>
            </a:pPr>
            <a:endParaRPr lang="sl-SI" dirty="0"/>
          </a:p>
          <a:p>
            <a:pPr marL="420624" indent="-384048" fontAlgn="auto">
              <a:spcAft>
                <a:spcPts val="0"/>
              </a:spcAft>
              <a:buFont typeface="Wingdings 2"/>
              <a:buChar char=""/>
              <a:defRPr/>
            </a:pPr>
            <a:r>
              <a:rPr lang="sl-SI" dirty="0"/>
              <a:t>D).GOZDARSTVO</a:t>
            </a:r>
          </a:p>
        </p:txBody>
      </p:sp>
    </p:spTree>
  </p:cSld>
  <p:clrMapOvr>
    <a:masterClrMapping/>
  </p:clrMapOvr>
  <p:transition>
    <p:wheel spokes="8"/>
    <p:sndAc>
      <p:stSnd>
        <p:snd r:embed="rId2" name="type.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slov 1">
            <a:extLst>
              <a:ext uri="{FF2B5EF4-FFF2-40B4-BE49-F238E27FC236}">
                <a16:creationId xmlns:a16="http://schemas.microsoft.com/office/drawing/2014/main" id="{10997C9B-22B8-46B4-BFF0-E422BEE5D2F4}"/>
              </a:ext>
            </a:extLst>
          </p:cNvPr>
          <p:cNvSpPr>
            <a:spLocks noGrp="1"/>
          </p:cNvSpPr>
          <p:nvPr>
            <p:ph type="title"/>
          </p:nvPr>
        </p:nvSpPr>
        <p:spPr/>
        <p:txBody>
          <a:bodyPr/>
          <a:lstStyle/>
          <a:p>
            <a:r>
              <a:rPr lang="sl-SI" altLang="sl-SI"/>
              <a:t>INDUSTRIJA:</a:t>
            </a:r>
            <a:endParaRPr lang="en-US" altLang="sl-SI"/>
          </a:p>
        </p:txBody>
      </p:sp>
      <p:sp>
        <p:nvSpPr>
          <p:cNvPr id="3" name="Ograda vsebine 2">
            <a:extLst>
              <a:ext uri="{FF2B5EF4-FFF2-40B4-BE49-F238E27FC236}">
                <a16:creationId xmlns:a16="http://schemas.microsoft.com/office/drawing/2014/main" id="{5F4A3C10-4859-4917-948E-00DEEABDEAE8}"/>
              </a:ext>
            </a:extLst>
          </p:cNvPr>
          <p:cNvSpPr>
            <a:spLocks noGrp="1"/>
          </p:cNvSpPr>
          <p:nvPr>
            <p:ph idx="1"/>
          </p:nvPr>
        </p:nvSpPr>
        <p:spPr/>
        <p:txBody>
          <a:bodyPr>
            <a:normAutofit fontScale="85000" lnSpcReduction="10000"/>
          </a:bodyPr>
          <a:lstStyle/>
          <a:p>
            <a:pPr marL="420624" indent="-384048" fontAlgn="auto">
              <a:spcAft>
                <a:spcPts val="0"/>
              </a:spcAft>
              <a:buFont typeface="Wingdings 2"/>
              <a:buChar char=""/>
              <a:defRPr/>
            </a:pPr>
            <a:r>
              <a:rPr lang="sl-SI" dirty="0"/>
              <a:t>Južnokorejska industrija sodi med najhitreje se razvijajoče na svetu, čeprav se je po vrhuncu v 80. letih razvoj upočasnil (1986: rast industrijske proizvodnje za 18,8%, l. 1995: 10,8%, l. 2002: 8,4 %). S petletnimi plani so sprva spodbujali razvoj delovno intenzivnih panog lahke industrije za domači trg, se je v 70. letih preusmerili v kapitalsko intenzivne panoge (strojna, elektronska, avtomobilska, petrokemična in oborožitvena), od začetka 80. let je vse večji poudarek na industriji visokih tehnologij.</a:t>
            </a:r>
            <a:endParaRPr lang="en-US" dirty="0"/>
          </a:p>
        </p:txBody>
      </p:sp>
    </p:spTree>
  </p:cSld>
  <p:clrMapOvr>
    <a:masterClrMapping/>
  </p:clrMapOvr>
  <p:transition>
    <p:wheel spokes="8"/>
    <p:sndAc>
      <p:stSnd>
        <p:snd r:embed="rId2" name="type.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slov 1">
            <a:extLst>
              <a:ext uri="{FF2B5EF4-FFF2-40B4-BE49-F238E27FC236}">
                <a16:creationId xmlns:a16="http://schemas.microsoft.com/office/drawing/2014/main" id="{EE2F9B86-DF1E-4C11-B64B-BDDB085B103B}"/>
              </a:ext>
            </a:extLst>
          </p:cNvPr>
          <p:cNvSpPr>
            <a:spLocks noGrp="1"/>
          </p:cNvSpPr>
          <p:nvPr>
            <p:ph type="title"/>
          </p:nvPr>
        </p:nvSpPr>
        <p:spPr/>
        <p:txBody>
          <a:bodyPr/>
          <a:lstStyle/>
          <a:p>
            <a:r>
              <a:rPr lang="sl-SI" altLang="sl-SI"/>
              <a:t>TURIZEM:</a:t>
            </a:r>
            <a:endParaRPr lang="en-US" altLang="sl-SI"/>
          </a:p>
        </p:txBody>
      </p:sp>
      <p:sp>
        <p:nvSpPr>
          <p:cNvPr id="18435" name="Ograda vsebine 2">
            <a:extLst>
              <a:ext uri="{FF2B5EF4-FFF2-40B4-BE49-F238E27FC236}">
                <a16:creationId xmlns:a16="http://schemas.microsoft.com/office/drawing/2014/main" id="{FC4B6320-239F-480B-A4E7-F0A774F7B62D}"/>
              </a:ext>
            </a:extLst>
          </p:cNvPr>
          <p:cNvSpPr>
            <a:spLocks noGrp="1"/>
          </p:cNvSpPr>
          <p:nvPr>
            <p:ph idx="1"/>
          </p:nvPr>
        </p:nvSpPr>
        <p:spPr/>
        <p:txBody>
          <a:bodyPr/>
          <a:lstStyle/>
          <a:p>
            <a:r>
              <a:rPr lang="sl-SI" altLang="sl-SI"/>
              <a:t>Glavne turistične privlačnosti so narodni parki in številni kulturni spomeniki, katere je l. 2003 obiskalo 4, 84 milijona turistov, predvsem iz Japonske.</a:t>
            </a:r>
            <a:endParaRPr lang="en-US" altLang="sl-SI"/>
          </a:p>
          <a:p>
            <a:endParaRPr lang="en-US" altLang="sl-SI"/>
          </a:p>
        </p:txBody>
      </p:sp>
    </p:spTree>
  </p:cSld>
  <p:clrMapOvr>
    <a:masterClrMapping/>
  </p:clrMapOvr>
  <p:transition>
    <p:wheel spokes="8"/>
    <p:sndAc>
      <p:stSnd>
        <p:snd r:embed="rId2" name="type.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slov 1">
            <a:extLst>
              <a:ext uri="{FF2B5EF4-FFF2-40B4-BE49-F238E27FC236}">
                <a16:creationId xmlns:a16="http://schemas.microsoft.com/office/drawing/2014/main" id="{77E231E2-E948-4F43-ABE4-6E21DA700E37}"/>
              </a:ext>
            </a:extLst>
          </p:cNvPr>
          <p:cNvSpPr>
            <a:spLocks noGrp="1"/>
          </p:cNvSpPr>
          <p:nvPr>
            <p:ph type="title"/>
          </p:nvPr>
        </p:nvSpPr>
        <p:spPr/>
        <p:txBody>
          <a:bodyPr/>
          <a:lstStyle/>
          <a:p>
            <a:r>
              <a:rPr lang="sl-SI" altLang="sl-SI"/>
              <a:t>PROMET:</a:t>
            </a:r>
            <a:endParaRPr lang="en-US" altLang="sl-SI"/>
          </a:p>
        </p:txBody>
      </p:sp>
      <p:sp>
        <p:nvSpPr>
          <p:cNvPr id="3" name="Ograda vsebine 2">
            <a:extLst>
              <a:ext uri="{FF2B5EF4-FFF2-40B4-BE49-F238E27FC236}">
                <a16:creationId xmlns:a16="http://schemas.microsoft.com/office/drawing/2014/main" id="{D17C68FC-2E20-48C9-8DAE-610CDFDD0C4C}"/>
              </a:ext>
            </a:extLst>
          </p:cNvPr>
          <p:cNvSpPr>
            <a:spLocks noGrp="1"/>
          </p:cNvSpPr>
          <p:nvPr>
            <p:ph idx="1"/>
          </p:nvPr>
        </p:nvSpPr>
        <p:spPr/>
        <p:txBody>
          <a:bodyPr>
            <a:normAutofit fontScale="62500" lnSpcReduction="20000"/>
          </a:bodyPr>
          <a:lstStyle/>
          <a:p>
            <a:pPr marL="420624" indent="-384048" fontAlgn="auto">
              <a:spcAft>
                <a:spcPts val="0"/>
              </a:spcAft>
              <a:buFont typeface="Wingdings 2"/>
              <a:buChar char=""/>
              <a:defRPr/>
            </a:pPr>
            <a:r>
              <a:rPr lang="sl-SI" dirty="0"/>
              <a:t>A) CESTNI: cest je 73.660 km od tega 77% asfaltiranih, 1602 km avtocest, ki povezujejo večja mesta.</a:t>
            </a:r>
            <a:endParaRPr lang="en-US" dirty="0"/>
          </a:p>
          <a:p>
            <a:pPr marL="420624" indent="-384048" fontAlgn="auto">
              <a:spcAft>
                <a:spcPts val="0"/>
              </a:spcAft>
              <a:buFont typeface="Wingdings 2"/>
              <a:buChar char=""/>
              <a:defRPr/>
            </a:pPr>
            <a:r>
              <a:rPr lang="sl-SI" dirty="0"/>
              <a:t> </a:t>
            </a:r>
            <a:endParaRPr lang="en-US" dirty="0"/>
          </a:p>
          <a:p>
            <a:pPr marL="420624" indent="-384048" fontAlgn="auto">
              <a:spcAft>
                <a:spcPts val="0"/>
              </a:spcAft>
              <a:buFont typeface="Wingdings 2"/>
              <a:buChar char=""/>
              <a:defRPr/>
            </a:pPr>
            <a:r>
              <a:rPr lang="sl-SI" dirty="0"/>
              <a:t>B) ŽELEZNIŠKI: imajo 6819 km prog z razmikom med tiri 1435 mm. Aprila 2004 so odprli hitri železniški progi Seul- </a:t>
            </a:r>
            <a:r>
              <a:rPr lang="sl-SI" dirty="0" err="1"/>
              <a:t>Busan</a:t>
            </a:r>
            <a:r>
              <a:rPr lang="sl-SI" dirty="0"/>
              <a:t> z odcepom </a:t>
            </a:r>
            <a:r>
              <a:rPr lang="sl-SI" dirty="0" err="1"/>
              <a:t>Daejon</a:t>
            </a:r>
            <a:r>
              <a:rPr lang="sl-SI" dirty="0"/>
              <a:t>- </a:t>
            </a:r>
            <a:r>
              <a:rPr lang="sl-SI" dirty="0" err="1"/>
              <a:t>Mokpo</a:t>
            </a:r>
            <a:r>
              <a:rPr lang="sl-SI" dirty="0"/>
              <a:t>, po katerih vozijo vlaki s hitrostjo do 300 km/h. Z železnicami opravlja podjetje </a:t>
            </a:r>
            <a:r>
              <a:rPr lang="sl-SI" dirty="0" err="1"/>
              <a:t>Korea</a:t>
            </a:r>
            <a:r>
              <a:rPr lang="sl-SI" dirty="0"/>
              <a:t> </a:t>
            </a:r>
            <a:r>
              <a:rPr lang="sl-SI" dirty="0" err="1"/>
              <a:t>Railroad</a:t>
            </a:r>
            <a:r>
              <a:rPr lang="sl-SI" dirty="0"/>
              <a:t>.</a:t>
            </a:r>
            <a:endParaRPr lang="en-US" dirty="0"/>
          </a:p>
          <a:p>
            <a:pPr marL="420624" indent="-384048" fontAlgn="auto">
              <a:spcAft>
                <a:spcPts val="0"/>
              </a:spcAft>
              <a:buFont typeface="Wingdings 2"/>
              <a:buChar char=""/>
              <a:defRPr/>
            </a:pPr>
            <a:r>
              <a:rPr lang="sl-SI" dirty="0"/>
              <a:t> </a:t>
            </a:r>
            <a:endParaRPr lang="en-US" dirty="0"/>
          </a:p>
          <a:p>
            <a:pPr marL="420624" indent="-384048" fontAlgn="auto">
              <a:spcAft>
                <a:spcPts val="0"/>
              </a:spcAft>
              <a:buFont typeface="Wingdings 2"/>
              <a:buChar char=""/>
              <a:defRPr/>
            </a:pPr>
            <a:r>
              <a:rPr lang="sl-SI" dirty="0"/>
              <a:t>C) LADIJSKI: Trgovsko ladjevje ima 535 ladij s skupno nosilnostjo 9,7 milijonov ton, Koreja ima 28 mednarodnih pristanišč; največji so  </a:t>
            </a:r>
            <a:r>
              <a:rPr lang="sl-SI" dirty="0" err="1"/>
              <a:t>Incheon</a:t>
            </a:r>
            <a:r>
              <a:rPr lang="sl-SI" dirty="0"/>
              <a:t>, </a:t>
            </a:r>
            <a:r>
              <a:rPr lang="sl-SI" dirty="0" err="1"/>
              <a:t>Gunsan</a:t>
            </a:r>
            <a:r>
              <a:rPr lang="sl-SI" dirty="0"/>
              <a:t> in </a:t>
            </a:r>
            <a:r>
              <a:rPr lang="sl-SI" dirty="0" err="1"/>
              <a:t>Mokpo</a:t>
            </a:r>
            <a:r>
              <a:rPr lang="sl-SI" dirty="0"/>
              <a:t> ob Rumenem morju, </a:t>
            </a:r>
            <a:r>
              <a:rPr lang="sl-SI" dirty="0" err="1"/>
              <a:t>Gwangjang</a:t>
            </a:r>
            <a:r>
              <a:rPr lang="sl-SI" dirty="0"/>
              <a:t>, </a:t>
            </a:r>
            <a:r>
              <a:rPr lang="sl-SI" dirty="0" err="1"/>
              <a:t>Busan</a:t>
            </a:r>
            <a:r>
              <a:rPr lang="sl-SI" dirty="0"/>
              <a:t> in </a:t>
            </a:r>
            <a:r>
              <a:rPr lang="sl-SI" dirty="0" err="1"/>
              <a:t>Masan</a:t>
            </a:r>
            <a:r>
              <a:rPr lang="sl-SI" dirty="0"/>
              <a:t> ob Korejskem prelivu ter </a:t>
            </a:r>
            <a:r>
              <a:rPr lang="sl-SI" dirty="0" err="1"/>
              <a:t>Ulsan</a:t>
            </a:r>
            <a:r>
              <a:rPr lang="sl-SI" dirty="0"/>
              <a:t> in </a:t>
            </a:r>
            <a:r>
              <a:rPr lang="sl-SI" dirty="0" err="1"/>
              <a:t>Pohang</a:t>
            </a:r>
            <a:r>
              <a:rPr lang="sl-SI" dirty="0"/>
              <a:t> ob Japonskem morju.</a:t>
            </a:r>
            <a:endParaRPr lang="en-US" dirty="0"/>
          </a:p>
          <a:p>
            <a:pPr marL="420624" indent="-384048" fontAlgn="auto">
              <a:spcAft>
                <a:spcPts val="0"/>
              </a:spcAft>
              <a:buFont typeface="Wingdings 2"/>
              <a:buChar char=""/>
              <a:defRPr/>
            </a:pPr>
            <a:r>
              <a:rPr lang="sl-SI" dirty="0"/>
              <a:t>Č) LETALSKI: letališč z rednim potniškim prometom je 14, modernizirana mednarodna letališča v Seulu, </a:t>
            </a:r>
            <a:r>
              <a:rPr lang="sl-SI" dirty="0" err="1"/>
              <a:t>Busanu</a:t>
            </a:r>
            <a:r>
              <a:rPr lang="sl-SI" dirty="0"/>
              <a:t> in na otoku </a:t>
            </a:r>
            <a:r>
              <a:rPr lang="sl-SI" dirty="0" err="1"/>
              <a:t>Jeju</a:t>
            </a:r>
            <a:r>
              <a:rPr lang="sl-SI" dirty="0"/>
              <a:t>. Letalska prevoznika sta </a:t>
            </a:r>
            <a:r>
              <a:rPr lang="sl-SI" dirty="0" err="1"/>
              <a:t>Korean</a:t>
            </a:r>
            <a:r>
              <a:rPr lang="sl-SI" dirty="0"/>
              <a:t> </a:t>
            </a:r>
            <a:r>
              <a:rPr lang="sl-SI" dirty="0" err="1"/>
              <a:t>Air</a:t>
            </a:r>
            <a:r>
              <a:rPr lang="sl-SI" dirty="0"/>
              <a:t> in </a:t>
            </a:r>
            <a:r>
              <a:rPr lang="sl-SI" dirty="0" err="1"/>
              <a:t>Asian</a:t>
            </a:r>
            <a:r>
              <a:rPr lang="sl-SI" dirty="0"/>
              <a:t> </a:t>
            </a:r>
            <a:r>
              <a:rPr lang="sl-SI" dirty="0" err="1"/>
              <a:t>Airlines</a:t>
            </a:r>
            <a:r>
              <a:rPr lang="sl-SI" dirty="0"/>
              <a:t>.</a:t>
            </a:r>
            <a:endParaRPr lang="en-US" dirty="0"/>
          </a:p>
          <a:p>
            <a:pPr marL="420624" indent="-384048" fontAlgn="auto">
              <a:spcAft>
                <a:spcPts val="0"/>
              </a:spcAft>
              <a:buFont typeface="Wingdings 2"/>
              <a:buChar char=""/>
              <a:defRPr/>
            </a:pPr>
            <a:r>
              <a:rPr lang="sl-SI" dirty="0"/>
              <a:t> </a:t>
            </a:r>
            <a:endParaRPr lang="en-US" dirty="0"/>
          </a:p>
          <a:p>
            <a:pPr marL="420624" indent="-384048" fontAlgn="auto">
              <a:spcAft>
                <a:spcPts val="0"/>
              </a:spcAft>
              <a:buFont typeface="Wingdings 2"/>
              <a:buChar char=""/>
              <a:defRPr/>
            </a:pPr>
            <a:endParaRPr lang="en-US" dirty="0"/>
          </a:p>
        </p:txBody>
      </p:sp>
    </p:spTree>
  </p:cSld>
  <p:clrMapOvr>
    <a:masterClrMapping/>
  </p:clrMapOvr>
  <p:transition>
    <p:wheel spokes="8"/>
    <p:sndAc>
      <p:stSnd>
        <p:snd r:embed="rId2" name="type.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slov 1">
            <a:extLst>
              <a:ext uri="{FF2B5EF4-FFF2-40B4-BE49-F238E27FC236}">
                <a16:creationId xmlns:a16="http://schemas.microsoft.com/office/drawing/2014/main" id="{97839BAD-8385-4282-B671-9CC5A8A7E709}"/>
              </a:ext>
            </a:extLst>
          </p:cNvPr>
          <p:cNvSpPr>
            <a:spLocks noGrp="1"/>
          </p:cNvSpPr>
          <p:nvPr>
            <p:ph type="title"/>
          </p:nvPr>
        </p:nvSpPr>
        <p:spPr/>
        <p:txBody>
          <a:bodyPr/>
          <a:lstStyle/>
          <a:p>
            <a:r>
              <a:rPr lang="sl-SI" altLang="sl-SI"/>
              <a:t>VIRI:</a:t>
            </a:r>
            <a:endParaRPr lang="en-US" altLang="sl-SI"/>
          </a:p>
        </p:txBody>
      </p:sp>
      <p:sp>
        <p:nvSpPr>
          <p:cNvPr id="20483" name="Ograda vsebine 2">
            <a:extLst>
              <a:ext uri="{FF2B5EF4-FFF2-40B4-BE49-F238E27FC236}">
                <a16:creationId xmlns:a16="http://schemas.microsoft.com/office/drawing/2014/main" id="{71D12942-D11F-4264-91F6-0949AE78D42B}"/>
              </a:ext>
            </a:extLst>
          </p:cNvPr>
          <p:cNvSpPr>
            <a:spLocks noGrp="1"/>
          </p:cNvSpPr>
          <p:nvPr>
            <p:ph idx="1"/>
          </p:nvPr>
        </p:nvSpPr>
        <p:spPr/>
        <p:txBody>
          <a:bodyPr/>
          <a:lstStyle/>
          <a:p>
            <a:r>
              <a:rPr lang="en-US" altLang="sl-SI">
                <a:hlinkClick r:id="rId3"/>
              </a:rPr>
              <a:t>http://sl.wikipedia.org/wiki/Ju%C5%BEna_Koreja</a:t>
            </a:r>
            <a:r>
              <a:rPr lang="sl-SI" altLang="sl-SI"/>
              <a:t> </a:t>
            </a:r>
          </a:p>
          <a:p>
            <a:endParaRPr lang="sl-SI" altLang="sl-SI"/>
          </a:p>
          <a:p>
            <a:r>
              <a:rPr lang="en-US" altLang="sl-SI">
                <a:hlinkClick r:id="rId4"/>
              </a:rPr>
              <a:t>http://www.zdravinapot.si/destinacije/azija/juzna-koreja</a:t>
            </a:r>
            <a:r>
              <a:rPr lang="sl-SI" altLang="sl-SI"/>
              <a:t> </a:t>
            </a:r>
            <a:endParaRPr lang="en-US" altLang="sl-SI"/>
          </a:p>
        </p:txBody>
      </p:sp>
    </p:spTree>
  </p:cSld>
  <p:clrMapOvr>
    <a:masterClrMapping/>
  </p:clrMapOvr>
  <p:transition>
    <p:wheel spokes="8"/>
    <p:sndAc>
      <p:stSnd>
        <p:snd r:embed="rId2" name="type.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1">
            <a:extLst>
              <a:ext uri="{FF2B5EF4-FFF2-40B4-BE49-F238E27FC236}">
                <a16:creationId xmlns:a16="http://schemas.microsoft.com/office/drawing/2014/main" id="{2D7DF43F-9AE1-49E2-B550-84D7E0B010F0}"/>
              </a:ext>
            </a:extLst>
          </p:cNvPr>
          <p:cNvSpPr>
            <a:spLocks noGrp="1"/>
          </p:cNvSpPr>
          <p:nvPr>
            <p:ph type="title"/>
          </p:nvPr>
        </p:nvSpPr>
        <p:spPr/>
        <p:txBody>
          <a:bodyPr/>
          <a:lstStyle/>
          <a:p>
            <a:r>
              <a:rPr lang="sl-SI" altLang="sl-SI"/>
              <a:t>      LEGA IN POVRŠJE:</a:t>
            </a:r>
            <a:endParaRPr lang="en-US" altLang="sl-SI"/>
          </a:p>
        </p:txBody>
      </p:sp>
      <p:sp>
        <p:nvSpPr>
          <p:cNvPr id="3" name="Ograda vsebine 2">
            <a:extLst>
              <a:ext uri="{FF2B5EF4-FFF2-40B4-BE49-F238E27FC236}">
                <a16:creationId xmlns:a16="http://schemas.microsoft.com/office/drawing/2014/main" id="{051DB538-9499-4348-AAFB-4C504F2A2AD9}"/>
              </a:ext>
            </a:extLst>
          </p:cNvPr>
          <p:cNvSpPr>
            <a:spLocks noGrp="1"/>
          </p:cNvSpPr>
          <p:nvPr>
            <p:ph idx="1"/>
          </p:nvPr>
        </p:nvSpPr>
        <p:spPr/>
        <p:txBody>
          <a:bodyPr>
            <a:normAutofit fontScale="70000" lnSpcReduction="20000"/>
          </a:bodyPr>
          <a:lstStyle/>
          <a:p>
            <a:pPr marL="420624" indent="-384048" fontAlgn="auto">
              <a:spcAft>
                <a:spcPts val="0"/>
              </a:spcAft>
              <a:buFont typeface="Wingdings 2"/>
              <a:buChar char=""/>
              <a:defRPr/>
            </a:pPr>
            <a:r>
              <a:rPr lang="sl-SI" sz="4000" dirty="0"/>
              <a:t>J Koreja obsega južni del korejskega polotoka v vzhodni Aziji.</a:t>
            </a:r>
            <a:endParaRPr lang="en-US" sz="4000" dirty="0"/>
          </a:p>
          <a:p>
            <a:pPr marL="420624" indent="-384048" fontAlgn="auto">
              <a:spcAft>
                <a:spcPts val="0"/>
              </a:spcAft>
              <a:buFont typeface="Wingdings 2"/>
              <a:buChar char=""/>
              <a:defRPr/>
            </a:pPr>
            <a:r>
              <a:rPr lang="sl-SI" sz="4000" dirty="0"/>
              <a:t>Korejski polotok je geološko obsežna gruda iz kristalastih skrilavcev, granitov in gnajsov, ki so jo tektonske sile poševno dvignile, tako da je površje izrazito asimetrično. Ob obali Japonskega morja je le ozka obalna ravnina, nad njo se strmo dviga hribovje </a:t>
            </a:r>
            <a:r>
              <a:rPr lang="sl-SI" sz="4000" dirty="0" err="1"/>
              <a:t>Taebaek</a:t>
            </a:r>
            <a:r>
              <a:rPr lang="sl-SI" sz="4000" dirty="0"/>
              <a:t> (1638 m), po katerem poteka razvodnica med Japonskim in Rumenim morjem.</a:t>
            </a:r>
            <a:endParaRPr lang="en-US" sz="4000" dirty="0"/>
          </a:p>
        </p:txBody>
      </p:sp>
    </p:spTree>
  </p:cSld>
  <p:clrMapOvr>
    <a:masterClrMapping/>
  </p:clrMapOvr>
  <p:transition>
    <p:wheel spokes="8"/>
    <p:sndAc>
      <p:stSnd>
        <p:snd r:embed="rId2" name="typ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a:extLst>
              <a:ext uri="{FF2B5EF4-FFF2-40B4-BE49-F238E27FC236}">
                <a16:creationId xmlns:a16="http://schemas.microsoft.com/office/drawing/2014/main" id="{0BB092EC-5EEA-408F-B043-61BE459D4997}"/>
              </a:ext>
            </a:extLst>
          </p:cNvPr>
          <p:cNvSpPr>
            <a:spLocks noGrp="1"/>
          </p:cNvSpPr>
          <p:nvPr>
            <p:ph type="title"/>
          </p:nvPr>
        </p:nvSpPr>
        <p:spPr/>
        <p:txBody>
          <a:bodyPr/>
          <a:lstStyle/>
          <a:p>
            <a:r>
              <a:rPr lang="sl-SI" altLang="sl-SI" sz="5400"/>
              <a:t>PODNEBJE:</a:t>
            </a:r>
            <a:endParaRPr lang="en-US" altLang="sl-SI" sz="5400"/>
          </a:p>
        </p:txBody>
      </p:sp>
      <p:sp>
        <p:nvSpPr>
          <p:cNvPr id="9219" name="Ograda vsebine 2">
            <a:extLst>
              <a:ext uri="{FF2B5EF4-FFF2-40B4-BE49-F238E27FC236}">
                <a16:creationId xmlns:a16="http://schemas.microsoft.com/office/drawing/2014/main" id="{C725DD63-10C5-48FF-84E2-0EFE0F35BCA1}"/>
              </a:ext>
            </a:extLst>
          </p:cNvPr>
          <p:cNvSpPr>
            <a:spLocks noGrp="1"/>
          </p:cNvSpPr>
          <p:nvPr>
            <p:ph idx="1"/>
          </p:nvPr>
        </p:nvSpPr>
        <p:spPr/>
        <p:txBody>
          <a:bodyPr/>
          <a:lstStyle/>
          <a:p>
            <a:r>
              <a:rPr lang="sl-SI" altLang="sl-SI"/>
              <a:t>Podnebje je monsunsko, z 900-1500 mm padavin; deževna doba traja od junija do septembra. Ko padejo ¾ letnih padavin. V S delih so zime še precej hladne, v J delu je podnebje že subtropsko.</a:t>
            </a:r>
            <a:endParaRPr lang="en-US" altLang="sl-SI"/>
          </a:p>
          <a:p>
            <a:endParaRPr lang="en-US" altLang="sl-SI"/>
          </a:p>
        </p:txBody>
      </p:sp>
    </p:spTree>
  </p:cSld>
  <p:clrMapOvr>
    <a:masterClrMapping/>
  </p:clrMapOvr>
  <p:transition>
    <p:wheel spokes="8"/>
    <p:sndAc>
      <p:stSnd>
        <p:snd r:embed="rId2" name="type.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3E987F71-A4B4-4D78-AB8E-AA5C63405A1B}"/>
              </a:ext>
            </a:extLst>
          </p:cNvPr>
          <p:cNvSpPr>
            <a:spLocks noGrp="1"/>
          </p:cNvSpPr>
          <p:nvPr>
            <p:ph type="title"/>
          </p:nvPr>
        </p:nvSpPr>
        <p:spPr/>
        <p:txBody>
          <a:bodyPr/>
          <a:lstStyle/>
          <a:p>
            <a:r>
              <a:rPr lang="sl-SI" altLang="sl-SI"/>
              <a:t>VODE:</a:t>
            </a:r>
            <a:endParaRPr lang="en-US" altLang="sl-SI"/>
          </a:p>
        </p:txBody>
      </p:sp>
      <p:sp>
        <p:nvSpPr>
          <p:cNvPr id="10243" name="Ograda vsebine 2">
            <a:extLst>
              <a:ext uri="{FF2B5EF4-FFF2-40B4-BE49-F238E27FC236}">
                <a16:creationId xmlns:a16="http://schemas.microsoft.com/office/drawing/2014/main" id="{5595FFCF-8116-4466-81FF-D8655275CD9D}"/>
              </a:ext>
            </a:extLst>
          </p:cNvPr>
          <p:cNvSpPr>
            <a:spLocks noGrp="1"/>
          </p:cNvSpPr>
          <p:nvPr>
            <p:ph idx="1"/>
          </p:nvPr>
        </p:nvSpPr>
        <p:spPr/>
        <p:txBody>
          <a:bodyPr/>
          <a:lstStyle/>
          <a:p>
            <a:r>
              <a:rPr lang="sl-SI" altLang="sl-SI" b="1"/>
              <a:t>VODE:</a:t>
            </a:r>
            <a:endParaRPr lang="en-US" altLang="sl-SI" b="1"/>
          </a:p>
          <a:p>
            <a:r>
              <a:rPr lang="sl-SI" altLang="sl-SI"/>
              <a:t>Reke na V strani so kratke in imajo velik strmec. Vse večje reke tečejo proti Z (Han-514 km) in J (Naktong- 523 km).</a:t>
            </a:r>
            <a:endParaRPr lang="en-US" altLang="sl-SI"/>
          </a:p>
          <a:p>
            <a:endParaRPr lang="en-US" altLang="sl-SI"/>
          </a:p>
        </p:txBody>
      </p:sp>
    </p:spTree>
  </p:cSld>
  <p:clrMapOvr>
    <a:masterClrMapping/>
  </p:clrMapOvr>
  <p:transition>
    <p:wheel spokes="8"/>
    <p:sndAc>
      <p:stSnd>
        <p:snd r:embed="rId2" name="type.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a:extLst>
              <a:ext uri="{FF2B5EF4-FFF2-40B4-BE49-F238E27FC236}">
                <a16:creationId xmlns:a16="http://schemas.microsoft.com/office/drawing/2014/main" id="{93649CE7-B153-4EFA-BD9B-14CBFE052179}"/>
              </a:ext>
            </a:extLst>
          </p:cNvPr>
          <p:cNvSpPr>
            <a:spLocks noGrp="1"/>
          </p:cNvSpPr>
          <p:nvPr>
            <p:ph type="title"/>
          </p:nvPr>
        </p:nvSpPr>
        <p:spPr/>
        <p:txBody>
          <a:bodyPr/>
          <a:lstStyle/>
          <a:p>
            <a:r>
              <a:rPr lang="sl-SI" altLang="sl-SI"/>
              <a:t>TLA IN RASTJE:</a:t>
            </a:r>
            <a:endParaRPr lang="en-US" altLang="sl-SI"/>
          </a:p>
        </p:txBody>
      </p:sp>
      <p:sp>
        <p:nvSpPr>
          <p:cNvPr id="3" name="Ograda vsebine 2">
            <a:extLst>
              <a:ext uri="{FF2B5EF4-FFF2-40B4-BE49-F238E27FC236}">
                <a16:creationId xmlns:a16="http://schemas.microsoft.com/office/drawing/2014/main" id="{01BDDD52-2474-4CF5-A195-B4508A53D450}"/>
              </a:ext>
            </a:extLst>
          </p:cNvPr>
          <p:cNvSpPr>
            <a:spLocks noGrp="1"/>
          </p:cNvSpPr>
          <p:nvPr>
            <p:ph idx="1"/>
          </p:nvPr>
        </p:nvSpPr>
        <p:spPr/>
        <p:txBody>
          <a:bodyPr>
            <a:normAutofit fontScale="92500" lnSpcReduction="20000"/>
          </a:bodyPr>
          <a:lstStyle/>
          <a:p>
            <a:pPr marL="420624" indent="-384048" fontAlgn="auto">
              <a:spcAft>
                <a:spcPts val="0"/>
              </a:spcAft>
              <a:buFont typeface="Wingdings 2"/>
              <a:buChar char=""/>
              <a:defRPr/>
            </a:pPr>
            <a:r>
              <a:rPr lang="sl-SI" dirty="0"/>
              <a:t>Najrodovitnejša tla so na naplavnih ravninah vzdolž večjih rek, v drugih delih prevladujejo peščena in rjava tla, v višjih legah </a:t>
            </a:r>
            <a:r>
              <a:rPr lang="sl-SI" dirty="0" err="1"/>
              <a:t>podzoli</a:t>
            </a:r>
            <a:r>
              <a:rPr lang="sl-SI" dirty="0"/>
              <a:t>.</a:t>
            </a:r>
            <a:endParaRPr lang="en-US" dirty="0"/>
          </a:p>
          <a:p>
            <a:pPr marL="420624" indent="-384048" fontAlgn="auto">
              <a:spcAft>
                <a:spcPts val="0"/>
              </a:spcAft>
              <a:buFont typeface="Wingdings 2"/>
              <a:buChar char=""/>
              <a:defRPr/>
            </a:pPr>
            <a:r>
              <a:rPr lang="sl-SI" dirty="0"/>
              <a:t>Naravno rastje je evropskemu podoben listnati gozd, le da v njem rastejo številnejše drevesne vrste (hrast, javor, breza); v višjih legah prehaja v mešane in iglaste gozdove (bor, smreka, macesen). V J delih rastejo zimzeleni subtropski gozdovi (lovor, palme). Gozdovi prekrivajo 64% površine.</a:t>
            </a:r>
            <a:endParaRPr lang="en-US" dirty="0"/>
          </a:p>
          <a:p>
            <a:pPr marL="420624" indent="-384048" fontAlgn="auto">
              <a:spcAft>
                <a:spcPts val="0"/>
              </a:spcAft>
              <a:buFont typeface="Wingdings 2"/>
              <a:buChar char=""/>
              <a:defRPr/>
            </a:pPr>
            <a:endParaRPr lang="en-US" dirty="0"/>
          </a:p>
        </p:txBody>
      </p:sp>
    </p:spTree>
  </p:cSld>
  <p:clrMapOvr>
    <a:masterClrMapping/>
  </p:clrMapOvr>
  <p:transition>
    <p:wheel spokes="8"/>
    <p:sndAc>
      <p:stSnd>
        <p:snd r:embed="rId2" name="type.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slov 1">
            <a:extLst>
              <a:ext uri="{FF2B5EF4-FFF2-40B4-BE49-F238E27FC236}">
                <a16:creationId xmlns:a16="http://schemas.microsoft.com/office/drawing/2014/main" id="{55FB71E5-8931-4798-838D-C5252BB161BE}"/>
              </a:ext>
            </a:extLst>
          </p:cNvPr>
          <p:cNvSpPr>
            <a:spLocks noGrp="1"/>
          </p:cNvSpPr>
          <p:nvPr>
            <p:ph type="title"/>
          </p:nvPr>
        </p:nvSpPr>
        <p:spPr/>
        <p:txBody>
          <a:bodyPr/>
          <a:lstStyle/>
          <a:p>
            <a:r>
              <a:rPr lang="sl-SI" altLang="sl-SI"/>
              <a:t>PREBIVALSTVO:</a:t>
            </a:r>
            <a:endParaRPr lang="en-US" altLang="sl-SI"/>
          </a:p>
        </p:txBody>
      </p:sp>
      <p:sp>
        <p:nvSpPr>
          <p:cNvPr id="3" name="Ograda vsebine 2">
            <a:extLst>
              <a:ext uri="{FF2B5EF4-FFF2-40B4-BE49-F238E27FC236}">
                <a16:creationId xmlns:a16="http://schemas.microsoft.com/office/drawing/2014/main" id="{0083BECC-CA15-4054-A36E-63B03FC615B4}"/>
              </a:ext>
            </a:extLst>
          </p:cNvPr>
          <p:cNvSpPr>
            <a:spLocks noGrp="1"/>
          </p:cNvSpPr>
          <p:nvPr>
            <p:ph idx="1"/>
          </p:nvPr>
        </p:nvSpPr>
        <p:spPr/>
        <p:txBody>
          <a:bodyPr>
            <a:normAutofit fontScale="85000" lnSpcReduction="10000"/>
          </a:bodyPr>
          <a:lstStyle/>
          <a:p>
            <a:pPr marL="420624" indent="-384048" fontAlgn="auto">
              <a:spcAft>
                <a:spcPts val="0"/>
              </a:spcAft>
              <a:buFont typeface="Wingdings 2"/>
              <a:buChar char=""/>
              <a:defRPr/>
            </a:pPr>
            <a:r>
              <a:rPr lang="sl-SI" b="1" dirty="0"/>
              <a:t>PREBIVALSTVO:</a:t>
            </a:r>
            <a:endParaRPr lang="en-US" b="1" dirty="0"/>
          </a:p>
          <a:p>
            <a:pPr marL="420624" indent="-384048" fontAlgn="auto">
              <a:spcAft>
                <a:spcPts val="0"/>
              </a:spcAft>
              <a:buFont typeface="Wingdings 2"/>
              <a:buChar char=""/>
              <a:defRPr/>
            </a:pPr>
            <a:r>
              <a:rPr lang="sl-SI" dirty="0"/>
              <a:t>S hitrim gospodarskim razvojem se je v 60. letih rodnost začela naglo zmanjševati, tako da danes prevladujejo evropskim podobne majhne družine( l. 2000-povprečno 3,2 člana). Ker hkrati upada delež mladega prebivalstva (1988:27,3% mlajših od 15 let) in narašča delež starejših (1988: 7,2% starejših od 60 let) bo J Koreja kmalu imel podobne demografske težave kot Japonska ali </a:t>
            </a:r>
            <a:r>
              <a:rPr lang="sl-SI" dirty="0" err="1"/>
              <a:t>Evropa.Prebivalci</a:t>
            </a:r>
            <a:r>
              <a:rPr lang="sl-SI" dirty="0"/>
              <a:t> so Korejci,govorijo korejski jezik pišejo pa v pisavi HANGEUL.</a:t>
            </a:r>
            <a:endParaRPr lang="en-US" dirty="0"/>
          </a:p>
          <a:p>
            <a:pPr marL="420624" indent="-384048" fontAlgn="auto">
              <a:spcAft>
                <a:spcPts val="0"/>
              </a:spcAft>
              <a:buFont typeface="Wingdings 2"/>
              <a:buChar char=""/>
              <a:defRPr/>
            </a:pPr>
            <a:endParaRPr lang="en-US" dirty="0"/>
          </a:p>
        </p:txBody>
      </p:sp>
    </p:spTree>
  </p:cSld>
  <p:clrMapOvr>
    <a:masterClrMapping/>
  </p:clrMapOvr>
  <p:transition>
    <p:wheel spokes="8"/>
    <p:sndAc>
      <p:stSnd>
        <p:snd r:embed="rId2" name="type.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slov 1">
            <a:extLst>
              <a:ext uri="{FF2B5EF4-FFF2-40B4-BE49-F238E27FC236}">
                <a16:creationId xmlns:a16="http://schemas.microsoft.com/office/drawing/2014/main" id="{0A6903E3-2769-4653-86A6-5822651897DF}"/>
              </a:ext>
            </a:extLst>
          </p:cNvPr>
          <p:cNvSpPr>
            <a:spLocks noGrp="1"/>
          </p:cNvSpPr>
          <p:nvPr>
            <p:ph type="title"/>
          </p:nvPr>
        </p:nvSpPr>
        <p:spPr/>
        <p:txBody>
          <a:bodyPr/>
          <a:lstStyle/>
          <a:p>
            <a:r>
              <a:rPr lang="sl-SI" altLang="sl-SI"/>
              <a:t>VERA:</a:t>
            </a:r>
            <a:endParaRPr lang="en-US" altLang="sl-SI"/>
          </a:p>
        </p:txBody>
      </p:sp>
      <p:sp>
        <p:nvSpPr>
          <p:cNvPr id="13315" name="Ograda vsebine 2">
            <a:extLst>
              <a:ext uri="{FF2B5EF4-FFF2-40B4-BE49-F238E27FC236}">
                <a16:creationId xmlns:a16="http://schemas.microsoft.com/office/drawing/2014/main" id="{E76B8C45-137C-4B18-B96D-7F9AFEF76DC6}"/>
              </a:ext>
            </a:extLst>
          </p:cNvPr>
          <p:cNvSpPr>
            <a:spLocks noGrp="1"/>
          </p:cNvSpPr>
          <p:nvPr>
            <p:ph idx="1"/>
          </p:nvPr>
        </p:nvSpPr>
        <p:spPr/>
        <p:txBody>
          <a:bodyPr/>
          <a:lstStyle/>
          <a:p>
            <a:r>
              <a:rPr lang="sl-SI" altLang="sl-SI"/>
              <a:t>Versko opredeljenih je okoli 50 % prebivalcev, od tega je največ budistov (23%) in protestantov (20%, predvsem prezbiterijanci, metodisti, baptisti in anglikanci) ter katoličanov (7 %).</a:t>
            </a:r>
            <a:endParaRPr lang="en-US" altLang="sl-SI"/>
          </a:p>
          <a:p>
            <a:endParaRPr lang="en-US" altLang="sl-SI"/>
          </a:p>
        </p:txBody>
      </p:sp>
    </p:spTree>
  </p:cSld>
  <p:clrMapOvr>
    <a:masterClrMapping/>
  </p:clrMapOvr>
  <p:transition>
    <p:wheel spokes="8"/>
    <p:sndAc>
      <p:stSnd>
        <p:snd r:embed="rId2" name="type.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slov 1">
            <a:extLst>
              <a:ext uri="{FF2B5EF4-FFF2-40B4-BE49-F238E27FC236}">
                <a16:creationId xmlns:a16="http://schemas.microsoft.com/office/drawing/2014/main" id="{55FBC057-E32F-4457-85E9-F83294601565}"/>
              </a:ext>
            </a:extLst>
          </p:cNvPr>
          <p:cNvSpPr>
            <a:spLocks noGrp="1"/>
          </p:cNvSpPr>
          <p:nvPr>
            <p:ph type="title"/>
          </p:nvPr>
        </p:nvSpPr>
        <p:spPr/>
        <p:txBody>
          <a:bodyPr/>
          <a:lstStyle/>
          <a:p>
            <a:r>
              <a:rPr lang="sl-SI" altLang="sl-SI"/>
              <a:t>POSELITEV:</a:t>
            </a:r>
            <a:endParaRPr lang="en-US" altLang="sl-SI"/>
          </a:p>
        </p:txBody>
      </p:sp>
      <p:sp>
        <p:nvSpPr>
          <p:cNvPr id="14339" name="Ograda vsebine 2">
            <a:extLst>
              <a:ext uri="{FF2B5EF4-FFF2-40B4-BE49-F238E27FC236}">
                <a16:creationId xmlns:a16="http://schemas.microsoft.com/office/drawing/2014/main" id="{DB1AF310-B9BC-4672-9B7D-8AFDE963411F}"/>
              </a:ext>
            </a:extLst>
          </p:cNvPr>
          <p:cNvSpPr>
            <a:spLocks noGrp="1"/>
          </p:cNvSpPr>
          <p:nvPr>
            <p:ph idx="1"/>
          </p:nvPr>
        </p:nvSpPr>
        <p:spPr/>
        <p:txBody>
          <a:bodyPr/>
          <a:lstStyle/>
          <a:p>
            <a:r>
              <a:rPr lang="sl-SI" altLang="sl-SI"/>
              <a:t>J Koreja je zelo gosto poseljena, predvsem ravnine na Z in kotline na J. Po koncu korejske vojne je s S pribežalo okoli 1.8 milijona beguncev, ki so jih večinoma naselili v Seulu in Busanu. 1960-90 sta hitro industrializacijo spremljala izjemna rast mest in z njo povezan beg s podeželja v mesta.</a:t>
            </a:r>
            <a:endParaRPr lang="en-US" altLang="sl-SI"/>
          </a:p>
          <a:p>
            <a:endParaRPr lang="en-US" altLang="sl-SI"/>
          </a:p>
        </p:txBody>
      </p:sp>
    </p:spTree>
  </p:cSld>
  <p:clrMapOvr>
    <a:masterClrMapping/>
  </p:clrMapOvr>
  <p:transition>
    <p:wheel spokes="8"/>
    <p:sndAc>
      <p:stSnd>
        <p:snd r:embed="rId2" name="type.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slov 1">
            <a:extLst>
              <a:ext uri="{FF2B5EF4-FFF2-40B4-BE49-F238E27FC236}">
                <a16:creationId xmlns:a16="http://schemas.microsoft.com/office/drawing/2014/main" id="{F0F421B2-ECB0-43C2-BC87-7CAF639AF2CC}"/>
              </a:ext>
            </a:extLst>
          </p:cNvPr>
          <p:cNvSpPr>
            <a:spLocks noGrp="1"/>
          </p:cNvSpPr>
          <p:nvPr>
            <p:ph type="title"/>
          </p:nvPr>
        </p:nvSpPr>
        <p:spPr/>
        <p:txBody>
          <a:bodyPr/>
          <a:lstStyle/>
          <a:p>
            <a:r>
              <a:rPr lang="sl-SI" altLang="sl-SI"/>
              <a:t>GOSPODARSTVO:</a:t>
            </a:r>
            <a:endParaRPr lang="en-US" altLang="sl-SI"/>
          </a:p>
        </p:txBody>
      </p:sp>
      <p:sp>
        <p:nvSpPr>
          <p:cNvPr id="3" name="Ograda vsebine 2">
            <a:extLst>
              <a:ext uri="{FF2B5EF4-FFF2-40B4-BE49-F238E27FC236}">
                <a16:creationId xmlns:a16="http://schemas.microsoft.com/office/drawing/2014/main" id="{0F7490AE-726A-4AD9-AA11-0D3F2C350D40}"/>
              </a:ext>
            </a:extLst>
          </p:cNvPr>
          <p:cNvSpPr>
            <a:spLocks noGrp="1"/>
          </p:cNvSpPr>
          <p:nvPr>
            <p:ph idx="1"/>
          </p:nvPr>
        </p:nvSpPr>
        <p:spPr/>
        <p:txBody>
          <a:bodyPr>
            <a:normAutofit fontScale="77500" lnSpcReduction="20000"/>
          </a:bodyPr>
          <a:lstStyle/>
          <a:p>
            <a:pPr marL="420624" indent="-384048" fontAlgn="auto">
              <a:spcAft>
                <a:spcPts val="0"/>
              </a:spcAft>
              <a:buFont typeface="Wingdings 2"/>
              <a:buChar char=""/>
              <a:defRPr/>
            </a:pPr>
            <a:r>
              <a:rPr lang="sl-SI" dirty="0"/>
              <a:t>J Koreja se je od začetka 60. let zelo hitro spremenila iz zaostale kmetijske države v eno najmočnejših industrijskih držav na svetu. Razlogi gospodarske uspešnosti enega od azijskih tigrov so predvsem izvozna usmerjenost, visoko kvalificirana, disciplinirana in dokaj slabo plačana delovna sila, pripravljenost sprejemati tuji kapital in tehnologijo, velike naložbe v raziskovanje in razvoj ter uspešen vodstveni kader. Glavne nosilke razvoja so mogočne korporacije, v katerih je imela pomembne lastniške deleže država, vendar je njihova popolna prevlada (30 največjih ustvari več kot 50% BDP in 70% izvoza) zadušila srednje velika in majhna zasebna podjetja. </a:t>
            </a:r>
            <a:endParaRPr lang="en-US" dirty="0"/>
          </a:p>
        </p:txBody>
      </p:sp>
    </p:spTree>
  </p:cSld>
  <p:clrMapOvr>
    <a:masterClrMapping/>
  </p:clrMapOvr>
  <p:transition>
    <p:wheel spokes="8"/>
    <p:sndAc>
      <p:stSnd>
        <p:snd r:embed="rId2" name="type.wav"/>
      </p:stSnd>
    </p:sndAc>
  </p:transition>
</p:sld>
</file>

<file path=ppt/theme/theme1.xml><?xml version="1.0" encoding="utf-8"?>
<a:theme xmlns:a="http://schemas.openxmlformats.org/drawingml/2006/main" name="Tehnika">
  <a:themeElements>
    <a:clrScheme name="Tehnika">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hnik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hnik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0</TotalTime>
  <Words>729</Words>
  <Application>Microsoft Office PowerPoint</Application>
  <PresentationFormat>On-screen Show (4:3)</PresentationFormat>
  <Paragraphs>50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Franklin Gothic Book</vt:lpstr>
      <vt:lpstr>Wingdings 2</vt:lpstr>
      <vt:lpstr>Tehnika</vt:lpstr>
      <vt:lpstr> </vt:lpstr>
      <vt:lpstr>      LEGA IN POVRŠJE:</vt:lpstr>
      <vt:lpstr>PODNEBJE:</vt:lpstr>
      <vt:lpstr>VODE:</vt:lpstr>
      <vt:lpstr>TLA IN RASTJE:</vt:lpstr>
      <vt:lpstr>PREBIVALSTVO:</vt:lpstr>
      <vt:lpstr>VERA:</vt:lpstr>
      <vt:lpstr>POSELITEV:</vt:lpstr>
      <vt:lpstr>GOSPODARSTVO:</vt:lpstr>
      <vt:lpstr>PowerPoint Presentation</vt:lpstr>
      <vt:lpstr>INDUSTRIJA:</vt:lpstr>
      <vt:lpstr>TURIZEM:</vt:lpstr>
      <vt:lpstr>PROMET:</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2019-05-31T08:40:02Z</dcterms:created>
  <dcterms:modified xsi:type="dcterms:W3CDTF">2019-05-31T08:40:02Z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