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77" r:id="rId6"/>
    <p:sldId id="260" r:id="rId7"/>
    <p:sldId id="261" r:id="rId8"/>
    <p:sldId id="262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CCECFF"/>
    <a:srgbClr val="FF5757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47" autoAdjust="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B8CEE5-C8D6-48D0-9A9B-CDD9FC4BE5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6D1E711-F632-46E9-A4C0-D9CDB53101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C919978-AB34-4653-AA58-F9CE2080A9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9EBF2D8-276E-4C54-A4A9-C4F6282ACB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CF10B94-9402-4847-9FFA-F27C9734F4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F0506C4-79EE-49B4-95A3-C02250940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BB677F-AAA4-4B81-9516-3423879EA79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9F0F-9393-4D1C-8791-59B1E9644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8D667-750C-4FC5-BAEB-F18789E66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67E9-84AA-4AD4-8E57-EA1D5135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A123-B750-4321-B2DF-6AB33F0B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7C1D-7A9B-4359-B1F3-368E57AE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8E303-ED56-4EEF-A096-70C5E434F0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254753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9ED4-B9B3-45D3-A4CC-6B92162E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622FF-ABD9-4FA7-9EA1-BC705C67D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A3E4-1437-4102-86F8-59956302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F04-4E23-4981-B8AC-7AEEBDCD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B3045-DC5E-431B-9571-64E6D7F0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82848-7AAC-4F90-A2F9-B505D90089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996799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8CEC9-3CF7-4612-A57C-C6440FA89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D2062-7CF8-4EFD-9BA1-1FB246D8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E992-EBC3-447A-83EB-0D04E1FF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48B7-DE1A-4227-BDBF-E5B31331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62D6-AA21-447B-84C8-CEDAD35B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F726-EBAC-469A-AC12-0854BF3FA1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076319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011E-3BC3-4AFE-9940-5F1EC562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7F7B-7996-445D-B7B1-E80AEA77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06C73-EA38-4882-B0DD-64D94F6D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D6A18-9B45-4279-8AE3-FCC95970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F792-F6EE-4C8C-BDC6-187C16ED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C8C76-527C-44FB-9B0D-B708A016D3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13648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C5A3-3C56-4649-97EC-B2F23C5D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0B24D-6912-42D7-A86A-6058BD012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E6973-B546-4816-A119-8CA9372B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926A-82BC-43BB-9A71-040CA4ED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4D45-5837-4804-A9CA-45903625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F8F0D-12B6-49AA-B982-DD9DA8949B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588706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2996-3E1A-46E3-967C-FD87DA5F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854B3-DD1F-4EEF-9553-2E6A639AA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4C7B2-F733-4378-B3A6-4DD2EC47C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BEDF6-9EBB-4202-AFB3-BCB71666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9FD68-3EB7-40EA-B9D9-30E9C52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55584-F511-4355-BA43-209DDF1E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E23C-5E19-44BB-A250-54D7E7565B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597303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4DFE-1944-4005-AC25-F94A3EBF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9F726-1219-41EA-976A-84456B514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9E4EB-54DC-4370-B932-86389E43C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031FE-E2F8-418F-96F3-612313750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4357F-19A9-4DF1-B256-C1CC0BFCF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4F3D8-94F5-4B22-BCF2-C60C365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78A8C-6328-4A79-A56E-4FA4FD62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A62D9-18A6-458F-A68E-2F072EF6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0147-D843-497F-B47E-2E849BFBE0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115388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9313-0C13-46B6-9C24-563DDAE1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28810-6449-4ACB-BC8A-E52B782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3C03D-8F92-48D5-991F-9F8CDFB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ADAB6-CF69-497D-8640-FC050EA2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7ABA-0F65-4420-883A-A75CA932E7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395398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B6CBB-2874-4B22-B7FA-CC285281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FA87C-6761-4D38-98E5-C9A7AFDF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AA726-9CFE-4DCB-80DD-FA768B08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E00A-8233-4AD2-A25F-CF01CC42C1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70578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9F79-FDEC-4C04-9E18-50893411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A9AB-1D46-44E4-9062-392F9B3F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B6BEA-32E3-498C-A777-30DC49407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EC47F-93AC-44B0-8BAC-9CFE077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0C488-7385-445D-8F1C-50B8D9BF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91AD0-642B-424F-ACD1-5F03998F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E561-60F8-47C9-A6EB-EC7284A075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983289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A12D-A68F-4711-818D-EC972CA0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FA9F6-9EA1-4485-BA90-440E7F521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3CA19-2666-443E-B3CE-B5B5AC07A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B5FF-949E-4E64-B24E-F70F9D4A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1E87D-8CB1-40C4-97E4-78E42BA9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46F23-2CC5-4EA4-A53B-22D823D7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5379-C549-44B2-8914-0BDB437DB9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897897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5E5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BA5F230-E58D-4ADD-9936-B0BE6DE9F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851B576-4884-4107-BA10-4498F91E3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7D9E888-AC98-4C11-A8FA-9B5C0C5CE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sl-SI" altLang="sl-SI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EB7A8AFA-20EE-4717-A237-25AA8D77F9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sl-SI" altLang="sl-SI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CDAB8BEF-B344-4E89-99EA-D9D7CD74EF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734A473-EC35-4FCE-923B-16C3CBCB0E4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8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Franco%C5%A1%C4%8Dina" TargetMode="External"/><Relationship Id="rId2" Type="http://schemas.openxmlformats.org/officeDocument/2006/relationships/hyperlink" Target="http://sl.wikipedia.org/wiki/Angle%C5%A1%C4%8Din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askatchewan" TargetMode="External"/><Relationship Id="rId3" Type="http://schemas.openxmlformats.org/officeDocument/2006/relationships/hyperlink" Target="http://sl.wikipedia.org/wiki/Angle%C5%A1%C4%8Dina" TargetMode="External"/><Relationship Id="rId7" Type="http://schemas.openxmlformats.org/officeDocument/2006/relationships/hyperlink" Target="http://sl.wikipedia.org/wiki/Qu%C3%A9bec" TargetMode="External"/><Relationship Id="rId2" Type="http://schemas.openxmlformats.org/officeDocument/2006/relationships/hyperlink" Target="http://sl.wikipedia.org/wiki/Manito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Otok_princa_Edvarda" TargetMode="External"/><Relationship Id="rId5" Type="http://schemas.openxmlformats.org/officeDocument/2006/relationships/hyperlink" Target="http://sl.wikipedia.org/wiki/Ontario" TargetMode="External"/><Relationship Id="rId4" Type="http://schemas.openxmlformats.org/officeDocument/2006/relationships/hyperlink" Target="http://sl.wikipedia.org/wiki/Franco%C5%A1%C4%8Din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Angle%C5%A1%C4%8Dina" TargetMode="External"/><Relationship Id="rId3" Type="http://schemas.openxmlformats.org/officeDocument/2006/relationships/hyperlink" Target="http://sl.wikipedia.org/wiki/Nunavut" TargetMode="External"/><Relationship Id="rId7" Type="http://schemas.openxmlformats.org/officeDocument/2006/relationships/hyperlink" Target="http://sl.wikipedia.org/wiki/Jukon" TargetMode="External"/><Relationship Id="rId12" Type="http://schemas.openxmlformats.org/officeDocument/2006/relationships/hyperlink" Target="http://sl.wikipedia.org/wiki/Ottawa" TargetMode="External"/><Relationship Id="rId2" Type="http://schemas.openxmlformats.org/officeDocument/2006/relationships/hyperlink" Target="http://sl.wikipedia.org/wiki/Severozahodni_teritorij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Severozahodno_ozemlje&amp;action=edit&amp;redlink=1" TargetMode="External"/><Relationship Id="rId11" Type="http://schemas.openxmlformats.org/officeDocument/2006/relationships/hyperlink" Target="http://sl.wikipedia.org/wiki/New_Brunswick" TargetMode="External"/><Relationship Id="rId5" Type="http://schemas.openxmlformats.org/officeDocument/2006/relationships/hyperlink" Target="http://sl.wikipedia.org/wiki/1999" TargetMode="External"/><Relationship Id="rId10" Type="http://schemas.openxmlformats.org/officeDocument/2006/relationships/hyperlink" Target="http://sl.wikipedia.org/wiki/Qu%C3%A9bec" TargetMode="External"/><Relationship Id="rId4" Type="http://schemas.openxmlformats.org/officeDocument/2006/relationships/hyperlink" Target="http://sl.wikipedia.org/wiki/1._april" TargetMode="External"/><Relationship Id="rId9" Type="http://schemas.openxmlformats.org/officeDocument/2006/relationships/hyperlink" Target="http://sl.wikipedia.org/wiki/Franco%C5%A1%C4%8Din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076D3F-4B16-4E29-AEBD-1F815E01D1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sl-SI" altLang="sl-SI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875908E-B27B-4080-A023-3C818A6CBE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32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42AAFD5-49AF-4117-8B06-28ACE499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348E5549-8E10-4FE3-85AE-7142C996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981075"/>
            <a:ext cx="6553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sl-SI" sz="9600" b="1">
                <a:effectLst>
                  <a:outerShdw blurRad="38100" dist="38100" dir="2700000" algn="tl">
                    <a:srgbClr val="FFFFFF"/>
                  </a:outerShdw>
                </a:effectLst>
                <a:latin typeface="Forte" panose="03060902040502070203" pitchFamily="66" charset="0"/>
              </a:rPr>
              <a:t>KANADA</a:t>
            </a:r>
            <a:r>
              <a:rPr lang="sl-SI" altLang="sl-SI" sz="8000">
                <a:latin typeface="Castellar" panose="020A0402060406010301" pitchFamily="18" charset="0"/>
              </a:rPr>
              <a:t> 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D89669B3-E919-4F5C-8B91-66DC20B7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4538"/>
            <a:ext cx="8351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Ime je dobila po besedi </a:t>
            </a:r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kanata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, ki v jeziku Irokezov pomeni »vas«, »naselbina«.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A7E18F4-058D-4E48-AA8E-4B7A1E35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6700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Geslo: A Mari Usque Ad Mare  (latinsko)</a:t>
            </a:r>
            <a:b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»Od morja do morja«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43C9C6-8D68-4987-9A53-72ABB54EA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3384550"/>
          </a:xfrm>
        </p:spPr>
        <p:txBody>
          <a:bodyPr/>
          <a:lstStyle/>
          <a:p>
            <a:r>
              <a:rPr lang="sl-SI" altLang="sl-SI" sz="6000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Zanimivosti</a:t>
            </a:r>
          </a:p>
        </p:txBody>
      </p:sp>
      <p:pic>
        <p:nvPicPr>
          <p:cNvPr id="16389" name="Picture 5" descr="Niagara-Falls-Flow">
            <a:extLst>
              <a:ext uri="{FF2B5EF4-FFF2-40B4-BE49-F238E27FC236}">
                <a16:creationId xmlns:a16="http://schemas.microsoft.com/office/drawing/2014/main" id="{07EBCD3F-5905-45F1-B867-32825CEC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3657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n tower,toronto">
            <a:extLst>
              <a:ext uri="{FF2B5EF4-FFF2-40B4-BE49-F238E27FC236}">
                <a16:creationId xmlns:a16="http://schemas.microsoft.com/office/drawing/2014/main" id="{9428B059-EE8E-4318-863E-F981D860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40360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367-narava_1">
            <a:extLst>
              <a:ext uri="{FF2B5EF4-FFF2-40B4-BE49-F238E27FC236}">
                <a16:creationId xmlns:a16="http://schemas.microsoft.com/office/drawing/2014/main" id="{DAD9C83D-62A5-4161-93EF-6AD7A7C1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575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367-Power_house_-_a_part_of_Boldt_Castle_located_on_Heart_Island_in_thousand_islands_on_St">
            <a:extLst>
              <a:ext uri="{FF2B5EF4-FFF2-40B4-BE49-F238E27FC236}">
                <a16:creationId xmlns:a16="http://schemas.microsoft.com/office/drawing/2014/main" id="{09A77C7B-4EE1-4A33-9BC2-EDD7A2E8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367-mountain_moose_surveys_his_domain">
            <a:extLst>
              <a:ext uri="{FF2B5EF4-FFF2-40B4-BE49-F238E27FC236}">
                <a16:creationId xmlns:a16="http://schemas.microsoft.com/office/drawing/2014/main" id="{8EEC0A6A-98C1-4213-8C73-9A5093C0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592387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2BCB113-A8A9-4432-BCD3-2FCC417EB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7725"/>
          </a:xfrm>
        </p:spPr>
        <p:txBody>
          <a:bodyPr/>
          <a:lstStyle/>
          <a:p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Jezera in gozdovi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73DBEB9-8C7F-4978-82C0-6FB30163C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Znotraj Kanadskih meja je več kot 30 jezer s površino nad 1300 km2. Najdaljši kanadski vodotok je Mackenziejeva reka,1733 km. Najpomembnejša reka za ladijski promet in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trgovino je Reka svetega Lovrenca, poti 4000 km. Predvidevajo, da ima Kanada kar1/4 vseh virov sladke vode na svetu.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Največje jezero v Kanadi je Veliko Medvedje jezero, ki obsega 31.800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km2. Več kot 35 % dežele poraščajo gozdovi. Zlasti razširjene drevesne vrste so bor,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smreka, cedra in javor.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EF9AB4AC-FAF6-4BC1-A502-6D741838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30591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BDA06AEF-4FAF-43E8-8EDA-B2497963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46434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665A2DBE-E7D0-4FD0-9EEF-69DEDE82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33375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sl-SI" altLang="sl-SI" b="1"/>
              <a:t>Reka</a:t>
            </a:r>
            <a:r>
              <a:rPr lang="sl-SI" altLang="sl-SI"/>
              <a:t> </a:t>
            </a:r>
            <a:r>
              <a:rPr lang="sl-SI" altLang="sl-SI" b="1"/>
              <a:t>Maligne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FC35E969-FB19-4F70-A4AC-310EFB9F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08725"/>
            <a:ext cx="345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1"/>
              <a:t>Narodni park Banff</a:t>
            </a:r>
          </a:p>
        </p:txBody>
      </p:sp>
      <p:pic>
        <p:nvPicPr>
          <p:cNvPr id="17416" name="Picture 8" descr="367-twilight_at_lake_ontario">
            <a:extLst>
              <a:ext uri="{FF2B5EF4-FFF2-40B4-BE49-F238E27FC236}">
                <a16:creationId xmlns:a16="http://schemas.microsoft.com/office/drawing/2014/main" id="{758AC128-9F53-49BE-8A59-C0809810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>
            <a:extLst>
              <a:ext uri="{FF2B5EF4-FFF2-40B4-BE49-F238E27FC236}">
                <a16:creationId xmlns:a16="http://schemas.microsoft.com/office/drawing/2014/main" id="{84DBDEF8-1D48-47AC-90C5-872C315D3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84313"/>
            <a:ext cx="19446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1"/>
              <a:t>SOMRAK NAD JEZEROM ONTARIO</a:t>
            </a:r>
          </a:p>
        </p:txBody>
      </p:sp>
      <p:pic>
        <p:nvPicPr>
          <p:cNvPr id="17418" name="Picture 10" descr="367-Power_house_-_a_part_of_Boldt_Castle_located_on_Heart_Island_in_thousand_islands_on_St">
            <a:extLst>
              <a:ext uri="{FF2B5EF4-FFF2-40B4-BE49-F238E27FC236}">
                <a16:creationId xmlns:a16="http://schemas.microsoft.com/office/drawing/2014/main" id="{DDDEB040-E072-4456-AAA4-D74DDB04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334803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1">
            <a:extLst>
              <a:ext uri="{FF2B5EF4-FFF2-40B4-BE49-F238E27FC236}">
                <a16:creationId xmlns:a16="http://schemas.microsoft.com/office/drawing/2014/main" id="{52711FDA-7F5E-4828-BF85-A23AA2D0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05488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1"/>
              <a:t>1000 otokov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FACE7FE-5F39-4620-86C7-7F279168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0750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Niagarski slapovi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963E9D7-B57D-464F-B0F2-61E418BE5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So del veličastnih Podkvastih slapov. Padajo v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globino, skoraj 55 m, na mejo med Kanado in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Združenimi državami Amerike. Nastali so pred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približno 12 tisočimi leti, ko so se umikali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ledeniki. Čez Niagarske slapove se izlije vsako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sekundo okoli 5,5 milijona litrov vode. Vsako leto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si Niagarske slapove ogleda okoli 15 milijonov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ljudi. Znanstveniki in naravoslovci ocenjujejo, da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čez več tisoč let ne bo več niagarskih slapov, ker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se bo reka Niagara umaknila nazaj.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kanada_niagarijski_slapovi">
            <a:extLst>
              <a:ext uri="{FF2B5EF4-FFF2-40B4-BE49-F238E27FC236}">
                <a16:creationId xmlns:a16="http://schemas.microsoft.com/office/drawing/2014/main" id="{BB98351D-5AD8-4BDD-812B-822AA69E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60045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niagarski slapovi1">
            <a:extLst>
              <a:ext uri="{FF2B5EF4-FFF2-40B4-BE49-F238E27FC236}">
                <a16:creationId xmlns:a16="http://schemas.microsoft.com/office/drawing/2014/main" id="{9A5DC5F4-898D-4807-BDE0-672D9226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5199062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Niagara-Falls-Flow">
            <a:extLst>
              <a:ext uri="{FF2B5EF4-FFF2-40B4-BE49-F238E27FC236}">
                <a16:creationId xmlns:a16="http://schemas.microsoft.com/office/drawing/2014/main" id="{F3035454-25D7-49BB-A06D-B5E50101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657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NewYork_slapovi_9">
            <a:extLst>
              <a:ext uri="{FF2B5EF4-FFF2-40B4-BE49-F238E27FC236}">
                <a16:creationId xmlns:a16="http://schemas.microsoft.com/office/drawing/2014/main" id="{652A6DD4-B8E0-4A19-B531-D54A73DB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492375"/>
            <a:ext cx="3446462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s">
            <a:extLst>
              <a:ext uri="{FF2B5EF4-FFF2-40B4-BE49-F238E27FC236}">
                <a16:creationId xmlns:a16="http://schemas.microsoft.com/office/drawing/2014/main" id="{31FB06DA-56A3-4F22-BB30-D5545689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54563"/>
            <a:ext cx="2808287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zda_kanada">
            <a:extLst>
              <a:ext uri="{FF2B5EF4-FFF2-40B4-BE49-F238E27FC236}">
                <a16:creationId xmlns:a16="http://schemas.microsoft.com/office/drawing/2014/main" id="{0F5F187B-5900-4384-BFF8-E6246B9C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36838"/>
            <a:ext cx="3097212" cy="20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717FBF-5FDF-4B5E-AA25-18457D53D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Televizijski stolp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A6C4CC6-4DCE-4675-A806-46084401C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Televizijski stolp je visok 553, 34 m. Zgrajen je bil leta 1976. Vsako leto ga obišče okoli 2 milijona ljudi. Ta krajevna značilnost je v mestu Torontu v provinci Ontario. Mesto Toronto je kanadsko poslovno središče in je glavno mesto province Ontario.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n tower,toronto 2">
            <a:extLst>
              <a:ext uri="{FF2B5EF4-FFF2-40B4-BE49-F238E27FC236}">
                <a16:creationId xmlns:a16="http://schemas.microsoft.com/office/drawing/2014/main" id="{ECF516D8-F789-4026-BC4E-D1B4023D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16325"/>
            <a:ext cx="2427287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ntower2">
            <a:extLst>
              <a:ext uri="{FF2B5EF4-FFF2-40B4-BE49-F238E27FC236}">
                <a16:creationId xmlns:a16="http://schemas.microsoft.com/office/drawing/2014/main" id="{E50CB18F-E203-4760-93C5-35A54375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5003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n tower">
            <a:extLst>
              <a:ext uri="{FF2B5EF4-FFF2-40B4-BE49-F238E27FC236}">
                <a16:creationId xmlns:a16="http://schemas.microsoft.com/office/drawing/2014/main" id="{C55158A1-90EB-4EF5-8B2E-393C5A3A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268413"/>
            <a:ext cx="4457700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C756985-120B-4514-818A-4C541AB27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7725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STRATFORD,ONTARIO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0A1AF5-0367-4FDB-90EE-4A3A8DAD9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5000625"/>
          </a:xfrm>
        </p:spPr>
        <p:txBody>
          <a:bodyPr/>
          <a:lstStyle/>
          <a:p>
            <a:r>
              <a:rPr lang="sl-SI" altLang="sl-SI" sz="2400" b="1"/>
              <a:t>Stratford</a:t>
            </a:r>
            <a:r>
              <a:rPr lang="sl-SI" altLang="sl-SI" sz="2400"/>
              <a:t> je mesto ob reki Avon v jugozahodnem Ontariu.</a:t>
            </a:r>
          </a:p>
          <a:p>
            <a:r>
              <a:rPr lang="sl-SI" altLang="sl-SI" sz="2400"/>
              <a:t>Mesto je znano kot dom Stratfordskega Shakespearovega Festivala. </a:t>
            </a:r>
          </a:p>
          <a:p>
            <a:r>
              <a:rPr lang="sl-SI" altLang="sl-SI" sz="2400"/>
              <a:t>To območje je bilo prvič naseljeno leta 1832, mesto in reke so poimenovali po Stratford-upon-Avon , v Angliji. </a:t>
            </a:r>
          </a:p>
          <a:p>
            <a:r>
              <a:rPr lang="sl-SI" altLang="sl-SI" sz="2400"/>
              <a:t>Mesto je znano po veliko pomembnejših glasbenih in drugih zvezdah.</a:t>
            </a:r>
          </a:p>
          <a:p>
            <a:r>
              <a:rPr lang="sl-SI" altLang="sl-SI" sz="2400"/>
              <a:t>V mestu je nekaj časa preživeli tudi Thomas Edison, ki je znan po mnogih izumih npr. el. žarnica.</a:t>
            </a:r>
          </a:p>
          <a:p>
            <a:r>
              <a:rPr lang="sl-SI" altLang="sl-SI" sz="2400" b="1"/>
              <a:t>Župan:</a:t>
            </a:r>
            <a:r>
              <a:rPr lang="sl-SI" altLang="sl-SI" sz="2400"/>
              <a:t>Dan Mathieson</a:t>
            </a:r>
          </a:p>
          <a:p>
            <a:r>
              <a:rPr lang="sl-SI" altLang="sl-SI" sz="2400"/>
              <a:t>Geslo : </a:t>
            </a:r>
            <a:r>
              <a:rPr lang="sl-SI" altLang="sl-SI" sz="2400" i="1"/>
              <a:t>Industria Ars et</a:t>
            </a:r>
            <a:r>
              <a:rPr lang="sl-SI" altLang="sl-SI" sz="2400"/>
              <a:t> ("Industrija in umetnosti")</a:t>
            </a:r>
            <a:r>
              <a:rPr lang="sl-SI" altLang="sl-SI" sz="280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678px-Stratford_City_Hall">
            <a:extLst>
              <a:ext uri="{FF2B5EF4-FFF2-40B4-BE49-F238E27FC236}">
                <a16:creationId xmlns:a16="http://schemas.microsoft.com/office/drawing/2014/main" id="{0A6289FB-462D-4EFD-9E90-CB4B2C81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dn_stratford_festival_2">
            <a:extLst>
              <a:ext uri="{FF2B5EF4-FFF2-40B4-BE49-F238E27FC236}">
                <a16:creationId xmlns:a16="http://schemas.microsoft.com/office/drawing/2014/main" id="{3EC335CF-F08E-4FCF-8CAB-355DB1BE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38528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dn_stratford_festival">
            <a:extLst>
              <a:ext uri="{FF2B5EF4-FFF2-40B4-BE49-F238E27FC236}">
                <a16:creationId xmlns:a16="http://schemas.microsoft.com/office/drawing/2014/main" id="{986DA408-F856-4157-B2C6-E1F5F0E4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3671887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stratford_gardens05">
            <a:extLst>
              <a:ext uri="{FF2B5EF4-FFF2-40B4-BE49-F238E27FC236}">
                <a16:creationId xmlns:a16="http://schemas.microsoft.com/office/drawing/2014/main" id="{957674FF-53CF-4986-A1C0-825EA07B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10000"/>
            <a:ext cx="4095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stratford_gardens01">
            <a:extLst>
              <a:ext uri="{FF2B5EF4-FFF2-40B4-BE49-F238E27FC236}">
                <a16:creationId xmlns:a16="http://schemas.microsoft.com/office/drawing/2014/main" id="{34EFD84F-00E1-4202-9E49-894B89DF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484313"/>
            <a:ext cx="4095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2BBADDA-50A4-4EE5-BEF7-80EAE4D72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Mesto Quebec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0F41A65-DC54-4B9A-8E28-1A2DF5627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sl-SI" altLang="sl-SI" sz="3100">
                <a:effectLst>
                  <a:outerShdw blurRad="38100" dist="38100" dir="2700000" algn="tl">
                    <a:srgbClr val="FFFFFF"/>
                  </a:outerShdw>
                </a:effectLst>
              </a:rPr>
              <a:t>Je najstarejša mestna naselbina v Kanadi in prestolnica province Quebec. Leta 1608 je</a:t>
            </a:r>
          </a:p>
          <a:p>
            <a:r>
              <a:rPr lang="sl-SI" altLang="sl-SI" sz="3100">
                <a:effectLst>
                  <a:outerShdw blurRad="38100" dist="38100" dir="2700000" algn="tl">
                    <a:srgbClr val="FFFFFF"/>
                  </a:outerShdw>
                </a:effectLst>
              </a:rPr>
              <a:t>francoski raziskovalec Samuel de Champlain na tem mestu ustanovil trgovsko postojanko.</a:t>
            </a:r>
          </a:p>
          <a:p>
            <a:r>
              <a:rPr lang="sl-SI" altLang="sl-SI" sz="3100">
                <a:effectLst>
                  <a:outerShdw blurRad="38100" dist="38100" dir="2700000" algn="tl">
                    <a:srgbClr val="FFFFFF"/>
                  </a:outerShdw>
                </a:effectLst>
              </a:rPr>
              <a:t>Quebec je ostal francoska postojanka vse do leta 1759, ko so jo zavzeli Britanci. </a:t>
            </a:r>
          </a:p>
          <a:p>
            <a:r>
              <a:rPr lang="sl-SI" altLang="sl-SI" sz="3100">
                <a:effectLst>
                  <a:outerShdw blurRad="38100" dist="38100" dir="2700000" algn="tl">
                    <a:srgbClr val="FFFFFF"/>
                  </a:outerShdw>
                </a:effectLst>
              </a:rPr>
              <a:t>Zdaj je uradni jezik francoščina, večina prebivalstva pa je katoliške vere.</a:t>
            </a:r>
          </a:p>
        </p:txBody>
      </p:sp>
      <p:pic>
        <p:nvPicPr>
          <p:cNvPr id="38916" name="Picture 4" descr="Quebec_Drapeau_flottant">
            <a:extLst>
              <a:ext uri="{FF2B5EF4-FFF2-40B4-BE49-F238E27FC236}">
                <a16:creationId xmlns:a16="http://schemas.microsoft.com/office/drawing/2014/main" id="{804C4886-9513-4E33-818B-3262104A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8135">
            <a:off x="7080250" y="4940300"/>
            <a:ext cx="20796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2CF08B3-AD5B-4EC3-8A39-5CFBE636D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Uvod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7ECC5E-DE56-427D-BEFF-863C7472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Kanada je za Rusijo na svetu druga največja država po površini, vendar ima zelo majhno gostoto poseljenosti z le 32 milijoni prebivalcev (večina jih živi na jugu države vzdolž meje z ZDA), kar je malo za državo te velikosti. </a:t>
            </a:r>
          </a:p>
          <a:p>
            <a:pPr>
              <a:lnSpc>
                <a:spcPct val="90000"/>
              </a:lnSpc>
            </a:pPr>
            <a:r>
              <a:rPr lang="sl-SI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Kanada je sodobna, tehnološko napredna in energetsko samozadostna država. Njeno gospodarstvo močno temelji na izkoriščanju naravnih virov.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quebec-city">
            <a:extLst>
              <a:ext uri="{FF2B5EF4-FFF2-40B4-BE49-F238E27FC236}">
                <a16:creationId xmlns:a16="http://schemas.microsoft.com/office/drawing/2014/main" id="{E6096C84-C210-43CF-8B10-E588A9EC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815">
            <a:off x="323850" y="211138"/>
            <a:ext cx="4319588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8532BDF7-0BAE-4B08-B005-4406C5815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692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Montgomery falls</a:t>
            </a:r>
          </a:p>
        </p:txBody>
      </p:sp>
      <p:pic>
        <p:nvPicPr>
          <p:cNvPr id="39942" name="Picture 6" descr="Montmorency Falls, Quebec, Canada">
            <a:extLst>
              <a:ext uri="{FF2B5EF4-FFF2-40B4-BE49-F238E27FC236}">
                <a16:creationId xmlns:a16="http://schemas.microsoft.com/office/drawing/2014/main" id="{801CDD44-6441-4748-8F7F-324000D2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2750">
            <a:off x="2916238" y="0"/>
            <a:ext cx="39608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ice-hotel-quebec-canada">
            <a:extLst>
              <a:ext uri="{FF2B5EF4-FFF2-40B4-BE49-F238E27FC236}">
                <a16:creationId xmlns:a16="http://schemas.microsoft.com/office/drawing/2014/main" id="{564AEBD1-FC2F-4741-A14F-2E40B883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508">
            <a:off x="250825" y="3644900"/>
            <a:ext cx="36068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images">
            <a:extLst>
              <a:ext uri="{FF2B5EF4-FFF2-40B4-BE49-F238E27FC236}">
                <a16:creationId xmlns:a16="http://schemas.microsoft.com/office/drawing/2014/main" id="{7DC5576B-D17C-44DF-8E3A-0AAE2A78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3257550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Chateaufrontenac-quebec-canada-rs">
            <a:extLst>
              <a:ext uri="{FF2B5EF4-FFF2-40B4-BE49-F238E27FC236}">
                <a16:creationId xmlns:a16="http://schemas.microsoft.com/office/drawing/2014/main" id="{5FFBEBF3-C20E-4558-AB66-559449CC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33375"/>
            <a:ext cx="32416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biosphere-montreal-quebec_~15446-48MV">
            <a:extLst>
              <a:ext uri="{FF2B5EF4-FFF2-40B4-BE49-F238E27FC236}">
                <a16:creationId xmlns:a16="http://schemas.microsoft.com/office/drawing/2014/main" id="{35833982-8DA7-4BEE-BFF5-F388AC57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65400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8" name="Text Box 12">
            <a:extLst>
              <a:ext uri="{FF2B5EF4-FFF2-40B4-BE49-F238E27FC236}">
                <a16:creationId xmlns:a16="http://schemas.microsoft.com/office/drawing/2014/main" id="{497995F7-A5E0-4834-8B69-5C36A6AA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08476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Biosfera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23D43EA-F6A8-4E0E-98D3-4A80C5CD3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Reka Athabasca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CC0B97B-3829-4CFE-BE84-F446696A0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Je 1231 km dolga reka, ki teče skozi provinco Alberto. V preteklosti je bila pomembna pot za</a:t>
            </a:r>
          </a:p>
          <a:p>
            <a:r>
              <a:rPr lang="sl-SI" altLang="sl-SI"/>
              <a:t>trgovce s krznom. Napaja jo ledenik Athabasca, ki leži na severu Skalnega gorovja.</a:t>
            </a:r>
          </a:p>
        </p:txBody>
      </p:sp>
      <p:pic>
        <p:nvPicPr>
          <p:cNvPr id="44036" name="Picture 4" descr="Reka Athabasca3">
            <a:extLst>
              <a:ext uri="{FF2B5EF4-FFF2-40B4-BE49-F238E27FC236}">
                <a16:creationId xmlns:a16="http://schemas.microsoft.com/office/drawing/2014/main" id="{10820EC7-B8AB-427E-9708-CBFF0A54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348297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Reka Athabasca">
            <a:extLst>
              <a:ext uri="{FF2B5EF4-FFF2-40B4-BE49-F238E27FC236}">
                <a16:creationId xmlns:a16="http://schemas.microsoft.com/office/drawing/2014/main" id="{6E44F152-75E8-4781-B29C-861C458F8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72013"/>
            <a:ext cx="3267075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A302697-0D85-4B58-8425-6A9DE889F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Gozdarstvo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92CE88D-CAD0-465D-B190-14F335517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sl-SI" altLang="sl-SI" sz="1000" b="1"/>
          </a:p>
          <a:p>
            <a:pPr>
              <a:lnSpc>
                <a:spcPct val="80000"/>
              </a:lnSpc>
            </a:pPr>
            <a:r>
              <a:rPr lang="sl-SI" altLang="sl-SI" sz="2400"/>
              <a:t>Za kanadsko gospodarstvo je zelo pomemben les, saj je več kot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tretjina dežele pokrita z gozdovi. Lesni izdelki, kot so lesovina,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časopisni papir in gradbeni les, obsegajo 20% vsega kanadskega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izvoza. Največ lesa pridelajo v provincah Quebec, Ontario in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Britanska Kolumbija. Trde vrste lesa iz gozdov Quebeca in Ontaria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so najprimernejše za izdelavo pohištva, les iz Britanske Kolumbije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pa je primeren za vezane plošče in žagan les.</a:t>
            </a: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kanada">
            <a:extLst>
              <a:ext uri="{FF2B5EF4-FFF2-40B4-BE49-F238E27FC236}">
                <a16:creationId xmlns:a16="http://schemas.microsoft.com/office/drawing/2014/main" id="{C5425E7B-2764-4111-8246-3F597540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92087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AC977B7E-F2DF-4C33-B9B8-E131DA92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82804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 descr="64652887_image-ahr0cdovl2jsdwjlzgj1awewmto4my9pl0iylzm4rte5qzlcrjrdrjmyrjcznjvcrdy4njlfode0lmpwzw_show">
            <a:extLst>
              <a:ext uri="{FF2B5EF4-FFF2-40B4-BE49-F238E27FC236}">
                <a16:creationId xmlns:a16="http://schemas.microsoft.com/office/drawing/2014/main" id="{ECC7E74E-260D-45EC-A8E1-02DC7085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37433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hotel8_010108">
            <a:extLst>
              <a:ext uri="{FF2B5EF4-FFF2-40B4-BE49-F238E27FC236}">
                <a16:creationId xmlns:a16="http://schemas.microsoft.com/office/drawing/2014/main" id="{6AB8B4A3-DF56-4BB2-9E0F-70B6A720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125538"/>
            <a:ext cx="2952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23CF3E2-6884-4F02-8AE8-D3B3B0A17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Vancouver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A39B9B7-ED59-41DC-A3F0-29975B015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Je pristaniško mesto na jugozahodu Britanske Kolumbije Mesto je bilo poimenovano po britanskem raziskovalcu Georgu Vancouvru.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Vancouver in bližnji Whistler sta gostila zimske olimpijske igre leta 2010.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Vancouver ima 1.623.519 prebivalcev. Je tretje največje mesto v Kanadi. Po večini so katoličani in protestanti. Drugih ver je manj.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Ima pomembno vlogo v trgovini z ZDA. Kljub temu da je največje, ni glavno mesto Britanske Kolumbije.</a:t>
            </a: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E9D8BC4B-141C-462B-B922-ACB639E8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36734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ADAD5341-860E-4937-8A0F-D8E752BA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561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831C3870-F50E-428A-ACFA-8977B0F1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2754312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>
            <a:extLst>
              <a:ext uri="{FF2B5EF4-FFF2-40B4-BE49-F238E27FC236}">
                <a16:creationId xmlns:a16="http://schemas.microsoft.com/office/drawing/2014/main" id="{9A3B1DB9-7B0E-458E-B24E-2364DC66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>
            <a:extLst>
              <a:ext uri="{FF2B5EF4-FFF2-40B4-BE49-F238E27FC236}">
                <a16:creationId xmlns:a16="http://schemas.microsoft.com/office/drawing/2014/main" id="{96B89256-38C8-457E-A739-55030D16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316865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4DD587CD-8547-4630-BE64-AED11C70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765175"/>
            <a:ext cx="6337300" cy="17494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HVALA, DA STE ME POSLUŠALI IN UPAM, DA VAM JE BILO VŠEČ.</a:t>
            </a:r>
          </a:p>
        </p:txBody>
      </p:sp>
      <p:pic>
        <p:nvPicPr>
          <p:cNvPr id="50181" name="Picture 5" descr="367-mountain_moose_surveys_his_domain">
            <a:extLst>
              <a:ext uri="{FF2B5EF4-FFF2-40B4-BE49-F238E27FC236}">
                <a16:creationId xmlns:a16="http://schemas.microsoft.com/office/drawing/2014/main" id="{6FB8D764-A077-4B63-9B2E-EB7312D7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4 College de Valleyfield, Quebec Kanada">
            <a:extLst>
              <a:ext uri="{FF2B5EF4-FFF2-40B4-BE49-F238E27FC236}">
                <a16:creationId xmlns:a16="http://schemas.microsoft.com/office/drawing/2014/main" id="{0B7B7831-923F-4829-B8AE-6C1FE691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3563937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BCF8C1-F727-46CA-B304-29C13427F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 u="sng"/>
              <a:t>Uradno ime</a:t>
            </a:r>
            <a:r>
              <a:rPr lang="sl-SI" altLang="sl-SI" sz="2400"/>
              <a:t>: Canada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Glavno mesto</a:t>
            </a:r>
            <a:r>
              <a:rPr lang="sl-SI" altLang="sl-SI" sz="2400"/>
              <a:t>:Ottawa </a:t>
            </a:r>
            <a:r>
              <a:rPr lang="sl-SI" altLang="sl-SI" sz="2400" b="1" u="sng"/>
              <a:t>Največje mesto:</a:t>
            </a:r>
            <a:r>
              <a:rPr lang="sl-SI" altLang="sl-SI" sz="2400"/>
              <a:t>Toronto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Velikost</a:t>
            </a:r>
            <a:r>
              <a:rPr lang="sl-SI" altLang="sl-SI" sz="2400"/>
              <a:t>:9.976.139km²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Podnebje</a:t>
            </a:r>
            <a:r>
              <a:rPr lang="sl-SI" altLang="sl-SI" sz="2400"/>
              <a:t>: Na severu, hladno, dolge mrzle zime in kratka sveža poletja, na jugu toplo in vlažno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Glavne reke</a:t>
            </a:r>
            <a:r>
              <a:rPr lang="sl-SI" altLang="sl-SI" sz="2400"/>
              <a:t>: Reka Sv. Lovrenca, Mackenzie, Saskadchewan, Fraser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Najvišji vrh</a:t>
            </a:r>
            <a:r>
              <a:rPr lang="sl-SI" altLang="sl-SI" sz="2400"/>
              <a:t>: Mount Logan-5951m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Prebivalstvo</a:t>
            </a:r>
            <a:r>
              <a:rPr lang="sl-SI" altLang="sl-SI" sz="2400"/>
              <a:t>: 32.677.000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Glavni jezik </a:t>
            </a:r>
            <a:r>
              <a:rPr lang="sl-SI" altLang="sl-SI" sz="2400"/>
              <a:t>:Angleščina, Francoščina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Vera</a:t>
            </a:r>
            <a:r>
              <a:rPr lang="sl-SI" altLang="sl-SI" sz="2400"/>
              <a:t>: Katoličani 46%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            Protestanti 40%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Denarna enota</a:t>
            </a:r>
            <a:r>
              <a:rPr lang="sl-SI" altLang="sl-SI" sz="2400"/>
              <a:t>: Kanadski dolar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Uvoz:</a:t>
            </a:r>
            <a:r>
              <a:rPr lang="sl-SI" altLang="sl-SI" sz="2400"/>
              <a:t> kemikalije,vozila, stroji, računalniki, električne naprave.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Izvoz</a:t>
            </a:r>
            <a:r>
              <a:rPr lang="sl-SI" altLang="sl-SI" sz="2400"/>
              <a:t>: stroji, vozila, papir, les, celuloza, žito, rude, nafta</a:t>
            </a:r>
            <a:endParaRPr lang="sl-SI" altLang="sl-SI" sz="2400" b="1" u="sng"/>
          </a:p>
          <a:p>
            <a:pPr>
              <a:lnSpc>
                <a:spcPct val="80000"/>
              </a:lnSpc>
            </a:pPr>
            <a:r>
              <a:rPr lang="sl-SI" altLang="sl-SI" sz="2400" b="1" u="sng"/>
              <a:t>Življenjska doba</a:t>
            </a:r>
            <a:r>
              <a:rPr lang="sl-SI" altLang="sl-SI" sz="2400"/>
              <a:t>: Moški: 73 let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                                      Ženske: 80 let</a:t>
            </a:r>
          </a:p>
        </p:txBody>
      </p:sp>
      <p:pic>
        <p:nvPicPr>
          <p:cNvPr id="6148" name="Picture 4" descr="kanada-50-dollars-maple-leaf">
            <a:extLst>
              <a:ext uri="{FF2B5EF4-FFF2-40B4-BE49-F238E27FC236}">
                <a16:creationId xmlns:a16="http://schemas.microsoft.com/office/drawing/2014/main" id="{AF41404E-61A4-4B4B-B7A1-8AACA3EB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352675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C66473B6-D652-4812-A3C0-C6A8890F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7993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KANADSKA ZASTAVA IN GRB</a:t>
            </a: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0286FBAB-0947-4AC8-9EB7-7B2D3763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667125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671F1C1-1AAA-43B4-89EE-6FBBB2F6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228441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9C7D01A3-0D9E-4855-89E8-94E95367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42418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7A99F0B-5CBF-4DEC-A4CF-58CB15194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HIMNA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AC512010-41FD-456F-ADC8-1ACB362CCE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400" b="1" u="sng">
                <a:hlinkClick r:id="rId2" tooltip="Angleščina"/>
              </a:rPr>
              <a:t>Angleško</a:t>
            </a:r>
            <a:endParaRPr lang="sl-SI" altLang="sl-SI" sz="1400" u="sng"/>
          </a:p>
          <a:p>
            <a:pPr>
              <a:lnSpc>
                <a:spcPct val="80000"/>
              </a:lnSpc>
            </a:pPr>
            <a:r>
              <a:rPr lang="sl-SI" altLang="sl-SI" sz="1400"/>
              <a:t>O Canada!</a:t>
            </a:r>
            <a:br>
              <a:rPr lang="sl-SI" altLang="sl-SI" sz="14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sz="1400"/>
              <a:t>Our home and native land!</a:t>
            </a:r>
            <a:br>
              <a:rPr lang="sl-SI" altLang="sl-SI" sz="1400"/>
            </a:br>
            <a:r>
              <a:rPr lang="sl-SI" altLang="sl-SI" sz="1400"/>
              <a:t>True patriot love in all thy sons command.</a:t>
            </a:r>
            <a:br>
              <a:rPr lang="sl-SI" altLang="sl-SI" sz="1400"/>
            </a:br>
            <a:r>
              <a:rPr lang="sl-SI" altLang="sl-SI" sz="1400"/>
              <a:t>With glowing hearts we see thee rise,</a:t>
            </a:r>
            <a:br>
              <a:rPr lang="sl-SI" altLang="sl-SI" sz="1400"/>
            </a:br>
            <a:r>
              <a:rPr lang="sl-SI" altLang="sl-SI" sz="1400"/>
              <a:t>The True North strong and free!</a:t>
            </a:r>
            <a:br>
              <a:rPr lang="sl-SI" altLang="sl-SI" sz="1400"/>
            </a:br>
            <a:r>
              <a:rPr lang="sl-SI" altLang="sl-SI" sz="1400"/>
              <a:t>From far and wide, O Canada, we stand on guard for thee.</a:t>
            </a:r>
            <a:br>
              <a:rPr lang="sl-SI" altLang="sl-SI" sz="1400"/>
            </a:br>
            <a:r>
              <a:rPr lang="sl-SI" altLang="sl-SI" sz="1400"/>
              <a:t>God keep our land glorious and free!</a:t>
            </a:r>
            <a:br>
              <a:rPr lang="sl-SI" altLang="sl-SI" sz="1400"/>
            </a:br>
            <a:r>
              <a:rPr lang="sl-SI" altLang="sl-SI" sz="1400"/>
              <a:t>O Canada, we stand on guard for thee.</a:t>
            </a:r>
            <a:br>
              <a:rPr lang="sl-SI" altLang="sl-SI" sz="1400"/>
            </a:br>
            <a:r>
              <a:rPr lang="sl-SI" altLang="sl-SI" sz="1400"/>
              <a:t>O Canada, we stand on guard for thee.</a:t>
            </a:r>
            <a:endParaRPr lang="sl-SI" altLang="sl-SI" sz="1400" b="1">
              <a:hlinkClick r:id="rId3" tooltip="Francoščina"/>
            </a:endParaRPr>
          </a:p>
          <a:p>
            <a:pPr>
              <a:lnSpc>
                <a:spcPct val="80000"/>
              </a:lnSpc>
            </a:pPr>
            <a:r>
              <a:rPr lang="sl-SI" altLang="sl-SI" sz="1400" b="1" u="sng">
                <a:hlinkClick r:id="rId3" tooltip="Francoščina"/>
              </a:rPr>
              <a:t>Francosko</a:t>
            </a:r>
            <a:endParaRPr lang="sl-SI" altLang="sl-SI" sz="1400" u="sng"/>
          </a:p>
          <a:p>
            <a:pPr>
              <a:lnSpc>
                <a:spcPct val="80000"/>
              </a:lnSpc>
            </a:pPr>
            <a:r>
              <a:rPr lang="sl-SI" altLang="sl-SI" sz="1400"/>
              <a:t>Ô Canada!</a:t>
            </a:r>
            <a:br>
              <a:rPr lang="sl-SI" altLang="sl-SI" sz="1400"/>
            </a:br>
            <a:r>
              <a:rPr lang="sl-SI" altLang="sl-SI" sz="1400"/>
              <a:t>Terre de nos aïeux,</a:t>
            </a:r>
            <a:br>
              <a:rPr lang="sl-SI" altLang="sl-SI" sz="1400"/>
            </a:br>
            <a:r>
              <a:rPr lang="sl-SI" altLang="sl-SI" sz="1400"/>
              <a:t>Ton front est ceint de fleurons glorieux!</a:t>
            </a:r>
            <a:br>
              <a:rPr lang="sl-SI" altLang="sl-SI" sz="1400"/>
            </a:br>
            <a:r>
              <a:rPr lang="sl-SI" altLang="sl-SI" sz="1400"/>
              <a:t>Car ton bras sait porter l'épée,</a:t>
            </a:r>
            <a:br>
              <a:rPr lang="sl-SI" altLang="sl-SI" sz="1400"/>
            </a:br>
            <a:r>
              <a:rPr lang="sl-SI" altLang="sl-SI" sz="1400"/>
              <a:t>Il sait porter la croix!</a:t>
            </a:r>
            <a:br>
              <a:rPr lang="sl-SI" altLang="sl-SI" sz="1400"/>
            </a:br>
            <a:r>
              <a:rPr lang="sl-SI" altLang="sl-SI" sz="1400"/>
              <a:t>Ton histoire est une épopée des plus brillants exploits.</a:t>
            </a:r>
            <a:br>
              <a:rPr lang="sl-SI" altLang="sl-SI" sz="1400"/>
            </a:br>
            <a:r>
              <a:rPr lang="sl-SI" altLang="sl-SI" sz="1400"/>
              <a:t>Et ta valeur, de foi trempée,</a:t>
            </a:r>
            <a:br>
              <a:rPr lang="sl-SI" altLang="sl-SI" sz="1400"/>
            </a:br>
            <a:r>
              <a:rPr lang="sl-SI" altLang="sl-SI" sz="1400"/>
              <a:t>Protégera nos foyers et nos droits;</a:t>
            </a:r>
            <a:br>
              <a:rPr lang="sl-SI" altLang="sl-SI" sz="1400"/>
            </a:br>
            <a:r>
              <a:rPr lang="sl-SI" altLang="sl-SI" sz="1400"/>
              <a:t>Protégera nos foyers et nos droits.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38DD317-7CA5-44A8-928B-FC43760107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400" b="1" u="sng">
                <a:solidFill>
                  <a:schemeClr val="hlink"/>
                </a:solidFill>
              </a:rPr>
              <a:t>Angleško</a:t>
            </a:r>
            <a:r>
              <a:rPr lang="sl-SI" altLang="sl-SI" sz="1400" u="sng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1400"/>
              <a:t>God save our gracious Queen,</a:t>
            </a:r>
            <a:br>
              <a:rPr lang="sl-SI" altLang="sl-SI" sz="1400"/>
            </a:br>
            <a:r>
              <a:rPr lang="sl-SI" altLang="sl-SI" sz="1400"/>
              <a:t>Long live our noble Queen,</a:t>
            </a:r>
            <a:br>
              <a:rPr lang="sl-SI" altLang="sl-SI" sz="1400"/>
            </a:br>
            <a:r>
              <a:rPr lang="sl-SI" altLang="sl-SI" sz="1400"/>
              <a:t>God save the Queen:</a:t>
            </a:r>
            <a:br>
              <a:rPr lang="sl-SI" altLang="sl-SI" sz="1400"/>
            </a:br>
            <a:r>
              <a:rPr lang="sl-SI" altLang="sl-SI" sz="1400"/>
              <a:t>Send her victorious,</a:t>
            </a:r>
            <a:br>
              <a:rPr lang="sl-SI" altLang="sl-SI" sz="1400"/>
            </a:br>
            <a:r>
              <a:rPr lang="sl-SI" altLang="sl-SI" sz="1400"/>
              <a:t>Happy and glorious,</a:t>
            </a:r>
            <a:br>
              <a:rPr lang="sl-SI" altLang="sl-SI" sz="1400"/>
            </a:br>
            <a:r>
              <a:rPr lang="sl-SI" altLang="sl-SI" sz="1400"/>
              <a:t>Long to reign over us:</a:t>
            </a:r>
            <a:br>
              <a:rPr lang="sl-SI" altLang="sl-SI" sz="1400"/>
            </a:br>
            <a:r>
              <a:rPr lang="sl-SI" altLang="sl-SI" sz="1400"/>
              <a:t>God save the Queen. </a:t>
            </a:r>
          </a:p>
          <a:p>
            <a:pPr>
              <a:lnSpc>
                <a:spcPct val="80000"/>
              </a:lnSpc>
            </a:pPr>
            <a:endParaRPr lang="sl-SI" altLang="sl-SI" sz="1400"/>
          </a:p>
          <a:p>
            <a:pPr>
              <a:lnSpc>
                <a:spcPct val="80000"/>
              </a:lnSpc>
            </a:pPr>
            <a:r>
              <a:rPr lang="sl-SI" altLang="sl-SI" sz="1400"/>
              <a:t>Thy choicest gifts in store,</a:t>
            </a:r>
            <a:br>
              <a:rPr lang="sl-SI" altLang="sl-SI" sz="1400"/>
            </a:br>
            <a:r>
              <a:rPr lang="sl-SI" altLang="sl-SI" sz="1400"/>
              <a:t>On her be pleased to pour;</a:t>
            </a:r>
            <a:br>
              <a:rPr lang="sl-SI" altLang="sl-SI" sz="1400"/>
            </a:br>
            <a:r>
              <a:rPr lang="sl-SI" altLang="sl-SI" sz="1400"/>
              <a:t>Long may she reign:</a:t>
            </a:r>
            <a:br>
              <a:rPr lang="sl-SI" altLang="sl-SI" sz="1400"/>
            </a:br>
            <a:r>
              <a:rPr lang="sl-SI" altLang="sl-SI" sz="1400"/>
              <a:t>May she defend our laws,</a:t>
            </a:r>
            <a:br>
              <a:rPr lang="sl-SI" altLang="sl-SI" sz="1400"/>
            </a:br>
            <a:r>
              <a:rPr lang="sl-SI" altLang="sl-SI" sz="1400"/>
              <a:t>And ever give us cause</a:t>
            </a:r>
            <a:br>
              <a:rPr lang="sl-SI" altLang="sl-SI" sz="1400"/>
            </a:br>
            <a:r>
              <a:rPr lang="sl-SI" altLang="sl-SI" sz="1400"/>
              <a:t>To sing with heart and voice</a:t>
            </a:r>
            <a:br>
              <a:rPr lang="sl-SI" altLang="sl-SI" sz="1400"/>
            </a:br>
            <a:r>
              <a:rPr lang="sl-SI" altLang="sl-SI" sz="1400"/>
              <a:t>God save the Queen.</a:t>
            </a:r>
          </a:p>
          <a:p>
            <a:pPr>
              <a:lnSpc>
                <a:spcPct val="80000"/>
              </a:lnSpc>
            </a:pPr>
            <a:r>
              <a:rPr lang="sl-SI" altLang="sl-SI" sz="1400" b="1" u="sng">
                <a:solidFill>
                  <a:schemeClr val="hlink"/>
                </a:solidFill>
              </a:rPr>
              <a:t>Slovensko</a:t>
            </a:r>
            <a:r>
              <a:rPr lang="sl-SI" altLang="sl-SI" sz="1400" u="sng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1400"/>
              <a:t>Bog, ohrani našo milostno kraljico,</a:t>
            </a:r>
            <a:br>
              <a:rPr lang="sl-SI" altLang="sl-SI" sz="1400"/>
            </a:br>
            <a:r>
              <a:rPr lang="sl-SI" altLang="sl-SI" sz="1400"/>
              <a:t>naj živi naša plemenita kraljica,</a:t>
            </a:r>
            <a:br>
              <a:rPr lang="sl-SI" altLang="sl-SI" sz="1400"/>
            </a:br>
            <a:r>
              <a:rPr lang="sl-SI" altLang="sl-SI" sz="1400"/>
              <a:t>Bog, ohrani nam kraljico:</a:t>
            </a:r>
            <a:br>
              <a:rPr lang="sl-SI" altLang="sl-SI" sz="1400"/>
            </a:br>
            <a:r>
              <a:rPr lang="sl-SI" altLang="sl-SI" sz="1400"/>
              <a:t>pošlji ji zmagoslavno</a:t>
            </a:r>
            <a:br>
              <a:rPr lang="sl-SI" altLang="sl-SI" sz="1400"/>
            </a:br>
            <a:r>
              <a:rPr lang="sl-SI" altLang="sl-SI" sz="1400"/>
              <a:t>srečno in slavno</a:t>
            </a:r>
            <a:br>
              <a:rPr lang="sl-SI" altLang="sl-SI" sz="1400"/>
            </a:br>
            <a:r>
              <a:rPr lang="sl-SI" altLang="sl-SI" sz="1400"/>
              <a:t>dolgo vladanje nad nami:</a:t>
            </a:r>
            <a:br>
              <a:rPr lang="sl-SI" altLang="sl-SI" sz="1400"/>
            </a:br>
            <a:r>
              <a:rPr lang="sl-SI" altLang="sl-SI" sz="1400"/>
              <a:t>Bog, ohrani nam kraljico.</a:t>
            </a:r>
          </a:p>
          <a:p>
            <a:pPr>
              <a:lnSpc>
                <a:spcPct val="80000"/>
              </a:lnSpc>
            </a:pPr>
            <a:r>
              <a:rPr lang="sl-SI" alt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1400"/>
              <a:t> Tvoje najizbranejše darove</a:t>
            </a:r>
            <a:br>
              <a:rPr lang="sl-SI" altLang="sl-SI" sz="1400"/>
            </a:br>
            <a:r>
              <a:rPr lang="sl-SI" altLang="sl-SI" sz="1400"/>
              <a:t>zlij na njo;</a:t>
            </a:r>
            <a:br>
              <a:rPr lang="sl-SI" altLang="sl-SI" sz="1400"/>
            </a:br>
            <a:r>
              <a:rPr lang="sl-SI" altLang="sl-SI" sz="1400"/>
              <a:t>naj dolgo vlada:</a:t>
            </a:r>
            <a:br>
              <a:rPr lang="sl-SI" altLang="sl-SI" sz="1400"/>
            </a:br>
            <a:r>
              <a:rPr lang="sl-SI" altLang="sl-SI" sz="1400"/>
              <a:t>naj brani naše zakone,</a:t>
            </a:r>
            <a:br>
              <a:rPr lang="sl-SI" altLang="sl-SI" sz="1400"/>
            </a:br>
            <a:r>
              <a:rPr lang="sl-SI" altLang="sl-SI" sz="1400"/>
              <a:t>in nam vedno daje povod</a:t>
            </a:r>
            <a:br>
              <a:rPr lang="sl-SI" altLang="sl-SI" sz="1400"/>
            </a:br>
            <a:r>
              <a:rPr lang="sl-SI" altLang="sl-SI" sz="1400"/>
              <a:t>da pojemo iz srca na glas</a:t>
            </a:r>
            <a:br>
              <a:rPr lang="sl-SI" altLang="sl-SI" sz="1400"/>
            </a:br>
            <a:r>
              <a:rPr lang="sl-SI" altLang="sl-SI" sz="1400"/>
              <a:t>Bog, ohrani nam kraljico. 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A8B6C6-2822-4571-A027-9F827D5B0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PROVINCE</a:t>
            </a:r>
            <a:endParaRPr lang="sl-SI" altLang="sl-SI">
              <a:effectLst>
                <a:outerShdw blurRad="38100" dist="38100" dir="2700000" algn="tl">
                  <a:srgbClr val="FFFFFF"/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8CF1234-88FD-4A94-935F-18107B5E1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Kanada je upravno razdeljena na 10 provinc in 3 ozemlja. Province imajo precej močne pristojnosti ter relativno veliko samostojnost, medtem ko so ozemlja bolj podrejena zvezni vladi. Province in ozemlja imajo svoja lastna enodomna zakonodajna telesa.</a:t>
            </a:r>
          </a:p>
          <a:p>
            <a:pPr>
              <a:lnSpc>
                <a:spcPct val="80000"/>
              </a:lnSpc>
            </a:pPr>
            <a:r>
              <a:rPr lang="sl-SI" altLang="sl-SI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Province so:</a:t>
            </a:r>
          </a:p>
          <a:p>
            <a:pPr>
              <a:lnSpc>
                <a:spcPct val="80000"/>
              </a:lnSpc>
            </a:pPr>
            <a:r>
              <a:rPr lang="sl-SI" altLang="sl-SI" sz="2000" b="1" u="sng">
                <a:solidFill>
                  <a:schemeClr val="hlink"/>
                </a:solidFill>
              </a:rPr>
              <a:t>Alberta</a:t>
            </a:r>
          </a:p>
          <a:p>
            <a:pPr>
              <a:lnSpc>
                <a:spcPct val="80000"/>
              </a:lnSpc>
            </a:pPr>
            <a:r>
              <a:rPr lang="sl-SI" altLang="sl-SI" sz="2000" b="1" u="sng">
                <a:solidFill>
                  <a:schemeClr val="hlink"/>
                </a:solidFill>
              </a:rPr>
              <a:t>Britanska Kolumbija</a:t>
            </a:r>
            <a:r>
              <a:rPr lang="sl-SI" altLang="sl-SI" sz="2000" b="1"/>
              <a:t> (British Columbia)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hlinkClick r:id="rId2" tooltip="Manitoba"/>
              </a:rPr>
              <a:t>Manitoba</a:t>
            </a:r>
            <a:endParaRPr lang="sl-SI" altLang="sl-SI" sz="2000" b="1"/>
          </a:p>
          <a:p>
            <a:pPr>
              <a:lnSpc>
                <a:spcPct val="80000"/>
              </a:lnSpc>
            </a:pPr>
            <a:r>
              <a:rPr lang="sl-SI" altLang="sl-SI" sz="2000" b="1">
                <a:solidFill>
                  <a:schemeClr val="hlink"/>
                </a:solidFill>
              </a:rPr>
              <a:t>Novi Brunswick</a:t>
            </a:r>
            <a:r>
              <a:rPr lang="sl-SI" altLang="sl-SI" sz="2000" b="1"/>
              <a:t> (New Brunswick (</a:t>
            </a:r>
            <a:r>
              <a:rPr lang="sl-SI" altLang="sl-SI" sz="2000" b="1">
                <a:hlinkClick r:id="rId3" tooltip="Angleščina"/>
              </a:rPr>
              <a:t>angl.</a:t>
            </a:r>
            <a:r>
              <a:rPr lang="sl-SI" altLang="sl-SI" sz="2000" b="1"/>
              <a:t>) - Nouveau Brunswick (</a:t>
            </a:r>
            <a:r>
              <a:rPr lang="sl-SI" altLang="sl-SI" sz="2000" b="1">
                <a:hlinkClick r:id="rId4" tooltip="Francoščina"/>
              </a:rPr>
              <a:t>franc.</a:t>
            </a:r>
            <a:r>
              <a:rPr lang="sl-SI" altLang="sl-SI" sz="2000" b="1"/>
              <a:t>)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olidFill>
                  <a:schemeClr val="hlink"/>
                </a:solidFill>
              </a:rPr>
              <a:t>Nova Fundlandija in Labrador</a:t>
            </a:r>
            <a:r>
              <a:rPr lang="sl-SI" altLang="sl-SI" sz="2000" b="1"/>
              <a:t> (Newfoundland and Labrador)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olidFill>
                  <a:schemeClr val="hlink"/>
                </a:solidFill>
              </a:rPr>
              <a:t>Nova Škotska</a:t>
            </a:r>
            <a:r>
              <a:rPr lang="sl-SI" altLang="sl-SI" sz="2000" b="1"/>
              <a:t> (Nova Scotia)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hlinkClick r:id="rId5" tooltip="Ontario"/>
              </a:rPr>
              <a:t>Ontario</a:t>
            </a:r>
            <a:endParaRPr lang="sl-SI" altLang="sl-SI" sz="2000" b="1"/>
          </a:p>
          <a:p>
            <a:pPr>
              <a:lnSpc>
                <a:spcPct val="80000"/>
              </a:lnSpc>
            </a:pPr>
            <a:r>
              <a:rPr lang="sl-SI" altLang="sl-SI" sz="2000" b="1">
                <a:hlinkClick r:id="rId6" tooltip="Otok princa Edvarda"/>
              </a:rPr>
              <a:t>Otok princa Edvarda</a:t>
            </a:r>
            <a:r>
              <a:rPr lang="sl-SI" altLang="sl-SI" sz="2000" b="1"/>
              <a:t> (Prince Edward’s Island)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hlinkClick r:id="rId7" tooltip="Québec"/>
              </a:rPr>
              <a:t>Québec</a:t>
            </a:r>
            <a:endParaRPr lang="sl-SI" altLang="sl-SI" sz="2000" b="1"/>
          </a:p>
          <a:p>
            <a:pPr>
              <a:lnSpc>
                <a:spcPct val="80000"/>
              </a:lnSpc>
            </a:pPr>
            <a:r>
              <a:rPr lang="sl-SI" altLang="sl-SI" sz="2000" b="1">
                <a:hlinkClick r:id="rId8" tooltip="Saskatchewan"/>
              </a:rPr>
              <a:t>Saskatchewan</a:t>
            </a:r>
            <a:endParaRPr lang="sl-SI" altLang="sl-SI" sz="2000" b="1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4E86FA-DC92-4CD1-A947-D2392C73E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OZEMLJA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28B3149-659A-4AE4-B30F-5A41FAD63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500" b="1">
                <a:hlinkClick r:id="rId2" tooltip="Severozahodni teritoriji"/>
              </a:rPr>
              <a:t>Severozahodni teritoriji</a:t>
            </a:r>
            <a:r>
              <a:rPr lang="sl-SI" altLang="sl-SI" sz="2500" b="1"/>
              <a:t> (Northwest Territories)</a:t>
            </a:r>
          </a:p>
          <a:p>
            <a:pPr>
              <a:lnSpc>
                <a:spcPct val="80000"/>
              </a:lnSpc>
            </a:pPr>
            <a:r>
              <a:rPr lang="sl-SI" altLang="sl-SI" sz="2500" b="1">
                <a:hlinkClick r:id="rId3" tooltip="Nunavut"/>
              </a:rPr>
              <a:t>Nunavut</a:t>
            </a:r>
            <a:r>
              <a:rPr lang="sl-SI" altLang="sl-SI" sz="2500" b="1"/>
              <a:t>, </a:t>
            </a:r>
            <a:r>
              <a:rPr lang="sl-SI" altLang="sl-SI" sz="2500" b="1">
                <a:hlinkClick r:id="rId4" tooltip="1. april"/>
              </a:rPr>
              <a:t>1. aprila</a:t>
            </a:r>
            <a:r>
              <a:rPr lang="sl-SI" altLang="sl-SI" sz="2500" b="1"/>
              <a:t> </a:t>
            </a:r>
            <a:r>
              <a:rPr lang="sl-SI" altLang="sl-SI" sz="2500" b="1">
                <a:hlinkClick r:id="rId5" tooltip="1999"/>
              </a:rPr>
              <a:t>1999</a:t>
            </a:r>
            <a:r>
              <a:rPr lang="sl-SI" altLang="sl-SI" sz="2500" b="1"/>
              <a:t> izločeno iz </a:t>
            </a:r>
            <a:r>
              <a:rPr lang="sl-SI" altLang="sl-SI" sz="2500" b="1">
                <a:hlinkClick r:id="rId6" tooltip="Severozahodno ozemlje (stran ne obstaja)"/>
              </a:rPr>
              <a:t>Severozahodnega ozemlja</a:t>
            </a:r>
            <a:endParaRPr lang="sl-SI" altLang="sl-SI" sz="2500" b="1"/>
          </a:p>
          <a:p>
            <a:pPr>
              <a:lnSpc>
                <a:spcPct val="80000"/>
              </a:lnSpc>
            </a:pPr>
            <a:r>
              <a:rPr lang="sl-SI" altLang="sl-SI" sz="2500" b="1">
                <a:hlinkClick r:id="rId7" tooltip="Jukon"/>
              </a:rPr>
              <a:t>Jukon</a:t>
            </a:r>
            <a:r>
              <a:rPr lang="sl-SI" altLang="sl-SI" sz="2500" b="1"/>
              <a:t> (Yukon)</a:t>
            </a:r>
          </a:p>
          <a:p>
            <a:pPr>
              <a:lnSpc>
                <a:spcPct val="80000"/>
              </a:lnSpc>
            </a:pPr>
            <a:endParaRPr lang="sl-SI" altLang="sl-SI" sz="2500" b="1"/>
          </a:p>
          <a:p>
            <a:pPr>
              <a:lnSpc>
                <a:spcPct val="80000"/>
              </a:lnSpc>
            </a:pPr>
            <a:r>
              <a:rPr lang="sl-SI" altLang="sl-SI" sz="2500" b="1"/>
              <a:t>Na zvezni ravni sta uradna jezika </a:t>
            </a:r>
            <a:r>
              <a:rPr lang="sl-SI" altLang="sl-SI" sz="2500" b="1">
                <a:hlinkClick r:id="rId8" tooltip="Angleščina"/>
              </a:rPr>
              <a:t>angleščina</a:t>
            </a:r>
            <a:r>
              <a:rPr lang="sl-SI" altLang="sl-SI" sz="2500" b="1"/>
              <a:t> in </a:t>
            </a:r>
            <a:r>
              <a:rPr lang="sl-SI" altLang="sl-SI" sz="2500" b="1">
                <a:hlinkClick r:id="rId9" tooltip="Francoščina"/>
              </a:rPr>
              <a:t>francoščina</a:t>
            </a:r>
            <a:r>
              <a:rPr lang="sl-SI" altLang="sl-SI" sz="2500" b="1"/>
              <a:t>. </a:t>
            </a:r>
            <a:r>
              <a:rPr lang="sl-SI" altLang="sl-SI" sz="2500" b="1">
                <a:hlinkClick r:id="rId9" tooltip="Francoščina"/>
              </a:rPr>
              <a:t>Francoščina</a:t>
            </a:r>
            <a:r>
              <a:rPr lang="sl-SI" altLang="sl-SI" sz="2500" b="1"/>
              <a:t> je uradni jezik province </a:t>
            </a:r>
            <a:r>
              <a:rPr lang="sl-SI" altLang="sl-SI" sz="2500" b="1">
                <a:hlinkClick r:id="rId10" tooltip="Québec"/>
              </a:rPr>
              <a:t>Québec</a:t>
            </a:r>
            <a:r>
              <a:rPr lang="sl-SI" altLang="sl-SI" sz="2500" b="1"/>
              <a:t>, medtem ko sta provinca </a:t>
            </a:r>
            <a:r>
              <a:rPr lang="sl-SI" altLang="sl-SI" sz="2500" b="1">
                <a:hlinkClick r:id="rId11" tooltip="New Brunswick"/>
              </a:rPr>
              <a:t>New Brunswick</a:t>
            </a:r>
            <a:r>
              <a:rPr lang="sl-SI" altLang="sl-SI" sz="2500" b="1"/>
              <a:t> in prestolnica </a:t>
            </a:r>
            <a:r>
              <a:rPr lang="sl-SI" altLang="sl-SI" sz="2500" b="1">
                <a:hlinkClick r:id="rId12" tooltip="Ottawa"/>
              </a:rPr>
              <a:t>Ottawa</a:t>
            </a:r>
            <a:r>
              <a:rPr lang="sl-SI" altLang="sl-SI" sz="2500" b="1"/>
              <a:t> dvojezični. V ozemljih na severu države se uporabljajo tudi jeziki prvotnih ljudstev</a:t>
            </a:r>
            <a:r>
              <a:rPr lang="sl-SI" altLang="sl-SI" sz="2400" b="1"/>
              <a:t>.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B4CC5D9-1CF9-438C-9DB9-FC1A2F639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r>
              <a:rPr lang="sl-SI" altLang="sl-SI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Vlada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FD4E426-582F-4D64-9388-724947A27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sl-SI" altLang="sl-SI"/>
              <a:t>Kanada je zvezna država, kar pomeni, da je oblast razdeljena med province in osrednjo vlado. Kanadski parlament sestavljata dva doma: senat2 in spodnji dom3.</a:t>
            </a:r>
          </a:p>
        </p:txBody>
      </p:sp>
      <p:pic>
        <p:nvPicPr>
          <p:cNvPr id="9220" name="Picture 4" descr="supreme court in canada">
            <a:extLst>
              <a:ext uri="{FF2B5EF4-FFF2-40B4-BE49-F238E27FC236}">
                <a16:creationId xmlns:a16="http://schemas.microsoft.com/office/drawing/2014/main" id="{3E0FCC09-E591-4A5A-B840-9E7191B5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1052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EBF80166-741B-4CFF-BC6B-140A6757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76700"/>
            <a:ext cx="3960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2 Senat- imenovani člani, ki svoje delo opravljajo do 75. leta starosti.</a:t>
            </a:r>
          </a:p>
          <a:p>
            <a:r>
              <a:rPr lang="sl-SI" altLang="sl-SI"/>
              <a:t>3 Spodnji dom- Člani izvoljeni vsakih pet let oziroma vselej, ko razpustijo parlament in razpišejo splošne volitve.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EB5B7B-893F-48A2-A2C4-BB6B32EA0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altLang="sl-SI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anose="020E0705020206020404" pitchFamily="34" charset="0"/>
              </a:rPr>
              <a:t>Upravljanje in ustanovitev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332B2D4-DD6F-4464-8E80-F84B18BAC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sl-SI" altLang="sl-SI" sz="2400"/>
              <a:t>Federalna parlamentarna demokracija in ustavna monarhija-  </a:t>
            </a:r>
          </a:p>
          <a:p>
            <a:r>
              <a:rPr lang="sl-SI" altLang="sl-SI" sz="2400"/>
              <a:t>Monarh Elizabeta II. Britanska kraljica  -  Generalni guverner Michaëlle Jean  -  Ministrski predsednik Stephen Harper</a:t>
            </a:r>
          </a:p>
          <a:p>
            <a:endParaRPr lang="sl-SI" altLang="sl-SI" sz="2400"/>
          </a:p>
          <a:p>
            <a:r>
              <a:rPr lang="sl-SI" altLang="sl-SI" sz="2400"/>
              <a:t>Zakon o britanski Severni Ameriki: 1. julij 1867   </a:t>
            </a:r>
          </a:p>
          <a:p>
            <a:r>
              <a:rPr lang="sl-SI" altLang="sl-SI" sz="2400"/>
              <a:t> Westminstrski statut: 11. december 1931   </a:t>
            </a:r>
          </a:p>
          <a:p>
            <a:r>
              <a:rPr lang="sl-SI" altLang="sl-SI" sz="2400"/>
              <a:t>Kanadski akt: 17. april 1982 </a:t>
            </a:r>
          </a:p>
          <a:p>
            <a:endParaRPr lang="sl-SI" altLang="sl-SI" sz="240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1033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Castellar</vt:lpstr>
      <vt:lpstr>Copperplate Gothic Bold</vt:lpstr>
      <vt:lpstr>Forte</vt:lpstr>
      <vt:lpstr>Privzeti načrt</vt:lpstr>
      <vt:lpstr>PowerPoint Presentation</vt:lpstr>
      <vt:lpstr>Uvod</vt:lpstr>
      <vt:lpstr>PowerPoint Presentation</vt:lpstr>
      <vt:lpstr>PowerPoint Presentation</vt:lpstr>
      <vt:lpstr>HIMNA</vt:lpstr>
      <vt:lpstr>PROVINCE</vt:lpstr>
      <vt:lpstr>OZEMLJA</vt:lpstr>
      <vt:lpstr>Vlada</vt:lpstr>
      <vt:lpstr>Upravljanje in ustanovitev</vt:lpstr>
      <vt:lpstr>Zanimivosti</vt:lpstr>
      <vt:lpstr>Jezera in gozdovi</vt:lpstr>
      <vt:lpstr>PowerPoint Presentation</vt:lpstr>
      <vt:lpstr>Niagarski slapovi</vt:lpstr>
      <vt:lpstr>PowerPoint Presentation</vt:lpstr>
      <vt:lpstr>Televizijski stolp</vt:lpstr>
      <vt:lpstr>PowerPoint Presentation</vt:lpstr>
      <vt:lpstr>STRATFORD,ONTARIO</vt:lpstr>
      <vt:lpstr>PowerPoint Presentation</vt:lpstr>
      <vt:lpstr>Mesto Quebec</vt:lpstr>
      <vt:lpstr>PowerPoint Presentation</vt:lpstr>
      <vt:lpstr>Reka Athabasca</vt:lpstr>
      <vt:lpstr>Gozdarstvo</vt:lpstr>
      <vt:lpstr>PowerPoint Presentation</vt:lpstr>
      <vt:lpstr>Vancouver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2019-05-31T08:40:04Z</dcterms:created>
  <dcterms:modified xsi:type="dcterms:W3CDTF">2019-05-31T08:40:04Z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