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26"/>
  </p:notes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F6ABA139-2393-4110-8D26-1ED195A50F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C9725811-3471-46C8-8F6A-0D5D3EC48D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F64ED8-DBEF-4C29-9094-2FF758278D7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BDD8911A-ED17-4A08-855A-7CDA47585B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5C126C44-2816-4477-B80F-3F5DD9223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6E70C177-D260-4668-B78A-CDEF46FE87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85F5E57-A1E5-461B-AE84-3093BA490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483C625-DD0B-47C9-8F75-C9EDC13DB43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grada stranske slike 1">
            <a:extLst>
              <a:ext uri="{FF2B5EF4-FFF2-40B4-BE49-F238E27FC236}">
                <a16:creationId xmlns:a16="http://schemas.microsoft.com/office/drawing/2014/main" id="{1CE422C3-2B93-4683-BEE8-445D9CB2EB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Ograda opomb 2">
            <a:extLst>
              <a:ext uri="{FF2B5EF4-FFF2-40B4-BE49-F238E27FC236}">
                <a16:creationId xmlns:a16="http://schemas.microsoft.com/office/drawing/2014/main" id="{CDCC8974-E22B-4308-B1FF-FC94B074FD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4820" name="Ograda številke diapozitiva 3">
            <a:extLst>
              <a:ext uri="{FF2B5EF4-FFF2-40B4-BE49-F238E27FC236}">
                <a16:creationId xmlns:a16="http://schemas.microsoft.com/office/drawing/2014/main" id="{2DBD8154-86BF-45A5-80C0-11795BB45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ED913D0-0603-4CBF-A857-5EAA51CC78BE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grada stranske slike 1">
            <a:extLst>
              <a:ext uri="{FF2B5EF4-FFF2-40B4-BE49-F238E27FC236}">
                <a16:creationId xmlns:a16="http://schemas.microsoft.com/office/drawing/2014/main" id="{EC3FEB34-6A8B-41A3-B6CF-902F09CB94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Ograda opomb 2">
            <a:extLst>
              <a:ext uri="{FF2B5EF4-FFF2-40B4-BE49-F238E27FC236}">
                <a16:creationId xmlns:a16="http://schemas.microsoft.com/office/drawing/2014/main" id="{F1988ED3-8E7E-4E38-9176-EE41F9FACB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5844" name="Ograda številke diapozitiva 3">
            <a:extLst>
              <a:ext uri="{FF2B5EF4-FFF2-40B4-BE49-F238E27FC236}">
                <a16:creationId xmlns:a16="http://schemas.microsoft.com/office/drawing/2014/main" id="{A7AABA99-EF01-432C-9C63-AD502F901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2A24F913-17B9-497B-9637-8EAF14AB5D34}" type="slidenum">
              <a:rPr lang="sl-SI" altLang="sl-SI">
                <a:latin typeface="Calibri" panose="020F0502020204030204" pitchFamily="34" charset="0"/>
              </a:rPr>
              <a:pPr/>
              <a:t>22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akokraki trikotnik 6">
            <a:extLst>
              <a:ext uri="{FF2B5EF4-FFF2-40B4-BE49-F238E27FC236}">
                <a16:creationId xmlns:a16="http://schemas.microsoft.com/office/drawing/2014/main" id="{27E41548-B318-4A18-9D2B-8E4F9CC3BD08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27">
            <a:extLst>
              <a:ext uri="{FF2B5EF4-FFF2-40B4-BE49-F238E27FC236}">
                <a16:creationId xmlns:a16="http://schemas.microsoft.com/office/drawing/2014/main" id="{477E92E2-725C-4575-99F5-DC5DA6D2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DAFDE470-33EA-4DD3-B86A-E544587284F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16">
            <a:extLst>
              <a:ext uri="{FF2B5EF4-FFF2-40B4-BE49-F238E27FC236}">
                <a16:creationId xmlns:a16="http://schemas.microsoft.com/office/drawing/2014/main" id="{8F474E69-0F5E-4DB5-A6B2-91BBFE97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8">
            <a:extLst>
              <a:ext uri="{FF2B5EF4-FFF2-40B4-BE49-F238E27FC236}">
                <a16:creationId xmlns:a16="http://schemas.microsoft.com/office/drawing/2014/main" id="{D992DA34-66F3-4EFF-9AA1-9532CBC8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C0F5E459-803E-4DCF-9153-C446A6CE0F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615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8DC54ED4-4A69-46BE-BA34-A0A8D465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D218A-96EF-4E0E-BD0B-E882CEFBC84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2870C766-952B-4384-B700-1889A2CE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4EDD6A0-2AE7-462D-A0DC-C558E41E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28D7-9675-4259-8B5F-937675F9B1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262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FD7741B-0869-49F9-B522-71F936CE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D430-BF46-4C2E-98C1-F60E0D330E4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F2ADCDEA-0AB3-4BCE-9B01-171B0444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48D043D9-CA16-4255-893F-A416BEAC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4DE20-6950-4140-94A8-5A11EFCF3E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988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2DD806B-6D07-4002-BB8F-D9964B8A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04C49-7DEE-4906-AE49-B4B176151FC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76D6A93-B037-4BC5-9E1A-1F2B908B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B04BEF3-3FCA-42CE-A40E-EF6530A6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F2A4C-64B3-48D0-9033-261C3575CC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482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8">
            <a:extLst>
              <a:ext uri="{FF2B5EF4-FFF2-40B4-BE49-F238E27FC236}">
                <a16:creationId xmlns:a16="http://schemas.microsoft.com/office/drawing/2014/main" id="{04A1295B-6412-4D2C-ABC6-C4D971272AD3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nakokraki trikotnik 7">
            <a:extLst>
              <a:ext uri="{FF2B5EF4-FFF2-40B4-BE49-F238E27FC236}">
                <a16:creationId xmlns:a16="http://schemas.microsoft.com/office/drawing/2014/main" id="{B6ACA4C5-CAA1-4B54-A9D2-4B1FEF5F73E9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10">
            <a:extLst>
              <a:ext uri="{FF2B5EF4-FFF2-40B4-BE49-F238E27FC236}">
                <a16:creationId xmlns:a16="http://schemas.microsoft.com/office/drawing/2014/main" id="{7D8D8F2B-FF21-44ED-A36C-5938BF3E98C5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D85B7727-59E4-41CE-87DD-A9778BDEDF0C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4D68406A-D349-46F9-85C6-3FA8E0CE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58D57-6CE1-4414-86BD-CC8124DD299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8DC7D065-E733-4B68-A8E2-9D53642E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F75856B4-4AAA-44FA-8C08-BA22B081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4B839948-698C-4417-8C44-1DB709D183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8551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52D20766-02C2-4EC7-A3A1-78939947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2D32-CA9C-4D31-A5F6-F6E466A62D2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875D44A9-1422-4A77-BF1F-94D3B8FD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9FF8338-478E-4B5A-AD73-CE17F614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D3A6-777A-41D2-B9B5-98770B6FA6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566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6791F798-BD3E-4739-BFFC-F094BD81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2F56-3B8A-4CF9-A205-0B158B126D0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D8965A60-F167-4CF1-8C18-C6612518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C22F7DF3-6C03-4FFB-A1F8-C85C7E20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0FBA28E9-FDBC-45CC-AA1C-3F058443DC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7745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86DFBCAB-92EA-4BC2-B2D0-9F587388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C8AB-9DC1-4D5B-9257-9D37C4B0136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0BDE7DA1-763B-436A-BB11-C76C9F63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D9921DB8-8603-4EC8-A7AE-CD6DE0D1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AA552-7E3B-4338-B7F5-7CCC94C768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259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A8834B20-8120-46AC-AFF7-7782FB44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92C9-B09B-4A4C-BAD5-2AA825E0AEB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DAF5BB0D-8CE8-4D00-A1CD-4DF50678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BB1892EB-88ED-4ABA-BF7B-FB6F8199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F98D4-59D8-415D-8CDD-2638E11F8D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702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C66818DC-C347-4464-81E9-1BF68A59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F439605-329B-42D0-8B0B-9D2D3F22CF5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6B4CC26-632A-484A-860F-8E6C914F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A2263E4-7C4A-4252-B591-3A1C53DB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9047FD84-D425-423E-84E3-CE56E2C7FE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0085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4C4DCFCF-8279-422D-9649-7EDAA8EC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41ADD45-60BC-49F1-BE16-A4D1C4823A8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C58D14C-E609-46E0-B691-5713126F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F7B522A-B204-43D2-BF14-8247B9EE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BA348071-B7EC-44FA-95C4-CBCE7692BE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0760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>
            <a:extLst>
              <a:ext uri="{FF2B5EF4-FFF2-40B4-BE49-F238E27FC236}">
                <a16:creationId xmlns:a16="http://schemas.microsoft.com/office/drawing/2014/main" id="{1617C79E-6261-461E-934F-389CC01B46DF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7D7E3EC9-8232-4401-B097-4EE8E58E9113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282876A1-9754-4103-AB4E-443D1E781E1D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D187465C-F9C4-42AE-BDB1-C1B0766C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0" name="Ograda besedila 12">
            <a:extLst>
              <a:ext uri="{FF2B5EF4-FFF2-40B4-BE49-F238E27FC236}">
                <a16:creationId xmlns:a16="http://schemas.microsoft.com/office/drawing/2014/main" id="{C631929D-3A35-4864-8E49-BD10BA133F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39F882D4-5246-4282-9E9E-19055BC8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C5DF8B-C71F-4F43-9E43-8F099C917FD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8AA4A7E-642C-403D-81BC-6D9BD4F87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C0A80CE4-F842-479A-B501-F776531CF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C19596C6-E111-44CF-B4EF-E235C4F2679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39" r:id="rId6"/>
    <p:sldLayoutId id="2147483740" r:id="rId7"/>
    <p:sldLayoutId id="2147483748" r:id="rId8"/>
    <p:sldLayoutId id="2147483749" r:id="rId9"/>
    <p:sldLayoutId id="2147483741" r:id="rId10"/>
    <p:sldLayoutId id="2147483742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6C988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6C9885"/>
          </a:solidFill>
          <a:latin typeface="Century Gothic" panose="020B0502020202020204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6C9885"/>
          </a:solidFill>
          <a:latin typeface="Century Gothic" panose="020B0502020202020204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6C9885"/>
          </a:solidFill>
          <a:latin typeface="Century Gothic" panose="020B0502020202020204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6C9885"/>
          </a:solidFill>
          <a:latin typeface="Century Gothic" panose="020B0502020202020204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6C9885"/>
          </a:solidFill>
          <a:latin typeface="Century Gothic" panose="020B0502020202020204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6C9885"/>
          </a:solidFill>
          <a:latin typeface="Century Gothic" panose="020B0502020202020204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6C9885"/>
          </a:solidFill>
          <a:latin typeface="Century Gothic" panose="020B0502020202020204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6C9885"/>
          </a:solidFill>
          <a:latin typeface="Century Gothic" panose="020B0502020202020204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9A096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821228-288E-4E54-8D2E-F45CD3612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8062912" cy="1470025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1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KANADA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1ED06C-1289-4EAB-A397-449EB6396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4346" y="4143380"/>
            <a:ext cx="8062912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99CAC3-9961-46BE-B5DC-01D6C83D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sl-SI" sz="5200" dirty="0">
                <a:solidFill>
                  <a:schemeClr val="accent3"/>
                </a:solidFill>
              </a:rPr>
              <a:t>Velika jezera, Nižavje svetega Lovrenca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213E03B-2C31-431D-842E-E436354F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Velika jezera: Gornje jezero,Ontarijsko, </a:t>
            </a: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Eriejsko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jezero, </a:t>
            </a: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Huronsovo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jezero, Michigansko jezero (kopenska morja)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KMETIJSKI POMEN: rodovitna prst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reka svetega Lovrenca</a:t>
            </a:r>
            <a:endParaRPr lang="sl-SI" dirty="0"/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največji 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sladkovodni 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na Zemlji</a:t>
            </a:r>
          </a:p>
        </p:txBody>
      </p:sp>
      <p:pic>
        <p:nvPicPr>
          <p:cNvPr id="4" name="Slika 3" descr="375px-Great_Lakes_from_space_crop_labeled.jpg">
            <a:extLst>
              <a:ext uri="{FF2B5EF4-FFF2-40B4-BE49-F238E27FC236}">
                <a16:creationId xmlns:a16="http://schemas.microsoft.com/office/drawing/2014/main" id="{5A1FC9D3-5335-42A7-87FA-83791BEC4A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0462" y="4440545"/>
            <a:ext cx="4083538" cy="241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37B973-B060-467F-BBA2-FE076766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3"/>
                </a:solidFill>
              </a:rPr>
              <a:t>Kanadski ščit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9017E07-8DAE-4F7A-AAD7-7AB5A9300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ogromna površina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največjih gorskih masivov, ki ga sestavlja granitni kamen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ledeniki razjedli in obrusili – nizki 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granitni driči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grobelj in jezer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širok pas iglastih gozdov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včasih bila 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bogata nahajališča 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železovo rude, kobalta in niklja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tanka plast prsti – ni 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pogojev za kmetijstvo</a:t>
            </a:r>
          </a:p>
        </p:txBody>
      </p:sp>
      <p:pic>
        <p:nvPicPr>
          <p:cNvPr id="4" name="Slika 3" descr="Uravnano-površje-Kanadskega-šcita-z-gozdovi,-mocvirji-in-jezeri..jpg">
            <a:extLst>
              <a:ext uri="{FF2B5EF4-FFF2-40B4-BE49-F238E27FC236}">
                <a16:creationId xmlns:a16="http://schemas.microsoft.com/office/drawing/2014/main" id="{094B3987-A80F-48B4-8B68-C436AAF4CD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714620"/>
            <a:ext cx="246494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E98130-9302-4BC8-9766-62B5620B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3"/>
                </a:solidFill>
              </a:rPr>
              <a:t>Veliko nižavje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C19FDF9-99B0-4A7A-92A8-98A42D06D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valovita travnata stepa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severu gozdovi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rodovitna prst – poljedelstvo (žita)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bogata nahajališča premoga, zemeljskega plina in surove nafte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nižavje 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razprostira od 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Kanadskega ščita 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nižin v ZDA </a:t>
            </a:r>
          </a:p>
        </p:txBody>
      </p:sp>
      <p:pic>
        <p:nvPicPr>
          <p:cNvPr id="4" name="Slika 3" descr="vzhodnoevropsko.jpg">
            <a:extLst>
              <a:ext uri="{FF2B5EF4-FFF2-40B4-BE49-F238E27FC236}">
                <a16:creationId xmlns:a16="http://schemas.microsoft.com/office/drawing/2014/main" id="{5661939A-4E5B-4902-B75A-9F0B8AC901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5778" y="4357694"/>
            <a:ext cx="3333741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3675AC-97AE-40A7-A73E-0A0E23B9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3"/>
                </a:solidFill>
              </a:rPr>
              <a:t>Kanadske Kordiljere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E835B6F-8136-4E7A-B129-38F8FEA8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zahodno od Velikega nižavja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 se v več vzporednih gorskih verig, ločujejo jih velike planote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najvišja 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gora v 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Kordiljerah: 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sl-S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sl-S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Logan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(5959m)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Kordiljera-Huayhuash-ima-strma-pobocja-in-ostre-vrhove.jpg">
            <a:extLst>
              <a:ext uri="{FF2B5EF4-FFF2-40B4-BE49-F238E27FC236}">
                <a16:creationId xmlns:a16="http://schemas.microsoft.com/office/drawing/2014/main" id="{1779CD27-A029-4F37-9AB5-1D2CFD8DE6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3" y="3504459"/>
            <a:ext cx="5715008" cy="295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AF25DC-AF95-4661-8153-A1261327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3"/>
                </a:solidFill>
              </a:rPr>
              <a:t>Kanadsko arktično otočje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CBE5D605-4B2F-497F-B6F6-1D36DBB6E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sl-SI" altLang="sl-SI"/>
              <a:t>zbirka otokov severno od zaliva Hudston Bay </a:t>
            </a:r>
          </a:p>
          <a:p>
            <a:pPr>
              <a:buClr>
                <a:schemeClr val="accent2"/>
              </a:buClr>
            </a:pPr>
            <a:r>
              <a:rPr lang="sl-SI" altLang="sl-SI"/>
              <a:t>prevladuje polarno podnebje</a:t>
            </a:r>
          </a:p>
          <a:p>
            <a:pPr>
              <a:buClr>
                <a:schemeClr val="accent2"/>
              </a:buClr>
            </a:pPr>
            <a:r>
              <a:rPr lang="sl-SI" altLang="sl-SI"/>
              <a:t>ni rastlinstva – 10 mesecev na leto sneg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65E756-4F20-47A6-B8A8-1D92D695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Gospodarstvo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F639477-A051-4808-BB5F-320C4AB6D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velika bogastva države</a:t>
            </a:r>
          </a:p>
        </p:txBody>
      </p:sp>
      <p:pic>
        <p:nvPicPr>
          <p:cNvPr id="4" name="Slika 3" descr="images.jpg">
            <a:extLst>
              <a:ext uri="{FF2B5EF4-FFF2-40B4-BE49-F238E27FC236}">
                <a16:creationId xmlns:a16="http://schemas.microsoft.com/office/drawing/2014/main" id="{876E6A7F-CD14-4FA2-A23C-2ECB25D6F7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500306"/>
            <a:ext cx="5857916" cy="4109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C3665E-2EA9-4A7D-957C-1BBD6251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3"/>
                </a:solidFill>
              </a:rPr>
              <a:t>Kmetijstvo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BA8E6A4-2780-431D-82F8-1F36F8B9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Velikem nižavju: žita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osrednji Kanadi: živinoreja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Ontario: koruza, soja, sadje, zelenjava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Britanska Kolumbija: sadje in zelenjava</a:t>
            </a:r>
          </a:p>
        </p:txBody>
      </p:sp>
      <p:pic>
        <p:nvPicPr>
          <p:cNvPr id="4" name="Slika 3" descr="Dsc_0110a.jpg">
            <a:extLst>
              <a:ext uri="{FF2B5EF4-FFF2-40B4-BE49-F238E27FC236}">
                <a16:creationId xmlns:a16="http://schemas.microsoft.com/office/drawing/2014/main" id="{FB9AABD3-882E-4FA7-AB9C-E64E3452C1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143380"/>
            <a:ext cx="3721767" cy="248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okkk.jpg">
            <a:extLst>
              <a:ext uri="{FF2B5EF4-FFF2-40B4-BE49-F238E27FC236}">
                <a16:creationId xmlns:a16="http://schemas.microsoft.com/office/drawing/2014/main" id="{D8DDCE8B-9668-4C4D-B868-76CCD30391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0"/>
            <a:ext cx="318919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žitno polje.jpg">
            <a:extLst>
              <a:ext uri="{FF2B5EF4-FFF2-40B4-BE49-F238E27FC236}">
                <a16:creationId xmlns:a16="http://schemas.microsoft.com/office/drawing/2014/main" id="{93F31BD4-C4D4-41DE-913A-FBB22DF397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143380"/>
            <a:ext cx="3780796" cy="247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AB416D-EAEF-4D70-B91F-B170C01D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3"/>
                </a:solidFill>
              </a:rPr>
              <a:t>Gozdarstvo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D53F87C-724A-4190-A722-03D891385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57835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skoraj polovica Kanade gozdovi</a:t>
            </a:r>
          </a:p>
          <a:p>
            <a:pPr marL="57835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svetovni vrh v izvozu lesnih izdelkov</a:t>
            </a:r>
          </a:p>
          <a:p>
            <a:pPr marL="57835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ppp.jpg">
            <a:extLst>
              <a:ext uri="{FF2B5EF4-FFF2-40B4-BE49-F238E27FC236}">
                <a16:creationId xmlns:a16="http://schemas.microsoft.com/office/drawing/2014/main" id="{14C2A1F9-9F49-4322-9108-743FFF5F0B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286124"/>
            <a:ext cx="4835093" cy="3148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565157-73DE-4A60-82D0-3E94B92D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3"/>
                </a:solidFill>
              </a:rPr>
              <a:t>Ribolov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7E60CEF-E4A5-4FD5-87B1-C72B53661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 izvoz rib</a:t>
            </a:r>
          </a:p>
        </p:txBody>
      </p:sp>
      <p:pic>
        <p:nvPicPr>
          <p:cNvPr id="4" name="Slika 3" descr="losos.jpg">
            <a:extLst>
              <a:ext uri="{FF2B5EF4-FFF2-40B4-BE49-F238E27FC236}">
                <a16:creationId xmlns:a16="http://schemas.microsoft.com/office/drawing/2014/main" id="{6A42E142-2511-4B67-AE59-A267EC57FB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8089" y="2714620"/>
            <a:ext cx="5002905" cy="3490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F46586-6909-4A6C-9F36-9F8CA322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3"/>
                </a:solidFill>
              </a:rPr>
              <a:t>Rudarstvo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864DFEA-D084-40EF-8AB4-0B669FE86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zlato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železova ruda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baker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petrolej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cink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536914-444B-466E-9CFE-FC0FAFFD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Na splošno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7FE9506-50EB-428B-BD11-AC6EEADB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glavno mesto: Ottawa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največje mesto: Toronto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uradni jeziki: francoščina, angleščina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valuta: kanadski dolar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površina: 9,984,670km</a:t>
            </a:r>
            <a:r>
              <a:rPr lang="sl-SI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kraljica: Elizabeta II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guverner, premier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dolar.jpg">
            <a:extLst>
              <a:ext uri="{FF2B5EF4-FFF2-40B4-BE49-F238E27FC236}">
                <a16:creationId xmlns:a16="http://schemas.microsoft.com/office/drawing/2014/main" id="{45519F8D-EFD3-41C0-867D-0CDEE852C5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357298"/>
            <a:ext cx="3643306" cy="1662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parliament-hill-ottawa_en.jpg">
            <a:extLst>
              <a:ext uri="{FF2B5EF4-FFF2-40B4-BE49-F238E27FC236}">
                <a16:creationId xmlns:a16="http://schemas.microsoft.com/office/drawing/2014/main" id="{3F8D1B1D-7383-4FA0-B438-BB4E8E19BE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3632" y="4429132"/>
            <a:ext cx="4750368" cy="2258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0E712-C86F-4D6B-96C4-7E911EFC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Prebivalstvo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3B0A8AC-F16B-4453-B61B-E439206B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 Kanadčanov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27% Francozov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Evropejcev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1.5% potomcev prvotnih naseljencev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11% Azijcev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Večina prebivalcev živi v mestih ob meji z ZDA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Največ prebivalstva je kristjanov, malo je judov (1.2%) še manj muslimanov (0.9%)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48A241-84FC-4658-B2A7-30938BFD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Promet </a:t>
            </a:r>
          </a:p>
        </p:txBody>
      </p:sp>
      <p:sp>
        <p:nvSpPr>
          <p:cNvPr id="29699" name="Ograda vsebine 2">
            <a:extLst>
              <a:ext uri="{FF2B5EF4-FFF2-40B4-BE49-F238E27FC236}">
                <a16:creationId xmlns:a16="http://schemas.microsoft.com/office/drawing/2014/main" id="{94D91CCF-588E-4B98-A416-BB4CFC5A2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velika mreža cest in železnic</a:t>
            </a:r>
          </a:p>
          <a:p>
            <a:r>
              <a:rPr lang="sl-SI" altLang="sl-SI"/>
              <a:t>dober letalski promet </a:t>
            </a:r>
          </a:p>
          <a:p>
            <a:r>
              <a:rPr lang="sl-SI" altLang="sl-SI"/>
              <a:t>plovba: trajekti po reki (zaliv sv. Lovrenca povezuje promet do centra celine)</a:t>
            </a:r>
          </a:p>
        </p:txBody>
      </p:sp>
      <p:pic>
        <p:nvPicPr>
          <p:cNvPr id="4" name="Slika 3" descr="lllllllllll.jpg">
            <a:extLst>
              <a:ext uri="{FF2B5EF4-FFF2-40B4-BE49-F238E27FC236}">
                <a16:creationId xmlns:a16="http://schemas.microsoft.com/office/drawing/2014/main" id="{D499D69B-1C5E-42AF-AFE2-E3C079C446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000504"/>
            <a:ext cx="3500462" cy="269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126B31-73C2-4ECC-AAE3-861739C9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Zanimivosti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7BED298-45A2-4823-AC1D-BAA18EEAA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Kanada je tako velika, da ima kar 6 časovnih pasov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Majhna poseljenost: 1km</a:t>
            </a:r>
            <a:r>
              <a:rPr lang="sl-SI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*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prebivalci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Torontu CN 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553,3 m najvišja samostoječa zgradba na svetu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Ulica 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Young v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Torontu 1,900m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najdaljša na svetu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canada-cn-tower.jpg">
            <a:extLst>
              <a:ext uri="{FF2B5EF4-FFF2-40B4-BE49-F238E27FC236}">
                <a16:creationId xmlns:a16="http://schemas.microsoft.com/office/drawing/2014/main" id="{E09E5630-0055-4E0D-8C4D-7B09EFE020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286258"/>
            <a:ext cx="3214678" cy="2571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05A147-CD56-4C52-9252-51FAC00C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Naravne znamenitosti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35A6AC2-8181-49BF-B876-5981CE331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narodnih parkov: </a:t>
            </a:r>
          </a:p>
          <a:p>
            <a:pPr marL="448056" indent="-384048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Banff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(visokogorska pokrajina z ledeniki, fjordi in jezeri)</a:t>
            </a:r>
          </a:p>
          <a:p>
            <a:pPr marL="448056" indent="-384048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Niagarski slapovi: dva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slapova na reki Niagara(na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Kanadski strani 51m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dolg slap, na Ameriški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54m dolg slap)</a:t>
            </a:r>
          </a:p>
        </p:txBody>
      </p:sp>
      <p:pic>
        <p:nvPicPr>
          <p:cNvPr id="5" name="Slika 4" descr="parkkkk.jpg">
            <a:extLst>
              <a:ext uri="{FF2B5EF4-FFF2-40B4-BE49-F238E27FC236}">
                <a16:creationId xmlns:a16="http://schemas.microsoft.com/office/drawing/2014/main" id="{AD9AE386-A792-408C-8C1E-9AC0855E22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7171" y="3429000"/>
            <a:ext cx="3706829" cy="277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B58110-5080-4C99-9972-A5F6C647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8" y="0"/>
            <a:ext cx="1066800" cy="6858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500" b="0" dirty="0"/>
              <a:t>Hvala za vašo pozornost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BF8BCFF4-861A-4F7D-9E2F-26B88F2DD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50" y="290513"/>
            <a:ext cx="581025" cy="30178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/>
          </a:p>
        </p:txBody>
      </p:sp>
      <p:sp>
        <p:nvSpPr>
          <p:cNvPr id="4" name="Ograda besedila 3">
            <a:extLst>
              <a:ext uri="{FF2B5EF4-FFF2-40B4-BE49-F238E27FC236}">
                <a16:creationId xmlns:a16="http://schemas.microsoft.com/office/drawing/2014/main" id="{0C818145-FFC4-422D-B4E5-A131804892A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1365250" y="3427413"/>
            <a:ext cx="581025" cy="30178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/>
          </a:p>
        </p:txBody>
      </p:sp>
      <p:pic>
        <p:nvPicPr>
          <p:cNvPr id="7" name="Ograda vsebine 6" descr="dcfghjklll.jpg">
            <a:extLst>
              <a:ext uri="{FF2B5EF4-FFF2-40B4-BE49-F238E27FC236}">
                <a16:creationId xmlns:a16="http://schemas.microsoft.com/office/drawing/2014/main" id="{460BAAC9-64E1-4D23-AF37-A076E360783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285860"/>
            <a:ext cx="6834876" cy="3863191"/>
          </a:xfrm>
          <a:effectLst>
            <a:softEdge rad="112500"/>
          </a:effectLst>
        </p:spPr>
      </p:pic>
      <p:sp>
        <p:nvSpPr>
          <p:cNvPr id="32774" name="Ograda vsebine 5">
            <a:extLst>
              <a:ext uri="{FF2B5EF4-FFF2-40B4-BE49-F238E27FC236}">
                <a16:creationId xmlns:a16="http://schemas.microsoft.com/office/drawing/2014/main" id="{2FB79CF3-C644-4FC0-A2B8-18CCCF6EA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22475" y="3427413"/>
            <a:ext cx="6858000" cy="3017837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4DA4C2-5939-4698-9F65-007C47E7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Province &amp; teritoriji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E836E432-3B6E-462D-9E23-8E7426C2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10 provinc: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 Alberta, Britanska Kolumbija, Monitoba, Novi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Brunswick, Nova Fundlandija in Labrador, Nova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Škotska, Otok princa Edwarda,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Quebec, Saskatchewan,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Ontario</a:t>
            </a:r>
          </a:p>
          <a:p>
            <a:r>
              <a:rPr lang="sl-SI" altLang="sl-SI"/>
              <a:t>3 teritoriji: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Severozadodni terirorij,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Nunavut, Yukon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2400"/>
          </a:p>
        </p:txBody>
      </p:sp>
      <p:pic>
        <p:nvPicPr>
          <p:cNvPr id="4" name="Slika 3" descr="CanadaMapsProvincesColourCoded.jpg">
            <a:extLst>
              <a:ext uri="{FF2B5EF4-FFF2-40B4-BE49-F238E27FC236}">
                <a16:creationId xmlns:a16="http://schemas.microsoft.com/office/drawing/2014/main" id="{AD51564C-EC31-49E2-9EBE-4CCC4F8AA3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293580"/>
            <a:ext cx="3714744" cy="3272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B7988EF-650C-48A1-A98E-9A3484B3A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severno od ekvatorja in zahodno od začetnega poldnevnika v Greenwichu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razteza se skoraj čez celotno severno polovico 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Angloamerike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najsevernejša obmorska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država v Severni Ameriki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obdajajo jo oceani: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VZHOD – Atlantski,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ZAHOD – Tihi,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 – Arktični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zelo razčlenjena država (otoki)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DEE7722-E484-4F27-B3AA-EF6CCD85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Lega</a:t>
            </a:r>
          </a:p>
        </p:txBody>
      </p:sp>
      <p:pic>
        <p:nvPicPr>
          <p:cNvPr id="4" name="Slika 3" descr="svet.jpg">
            <a:extLst>
              <a:ext uri="{FF2B5EF4-FFF2-40B4-BE49-F238E27FC236}">
                <a16:creationId xmlns:a16="http://schemas.microsoft.com/office/drawing/2014/main" id="{BA7B8A0D-F711-459D-B964-2FFDE38CB6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8246" y="3286124"/>
            <a:ext cx="4095754" cy="2213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0924F2-3879-45E1-8315-4AE2DA26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Podnebje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E0B2BF8-3029-44DC-A376-347435D78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JUG: celinsko: 4 letni časi, zelo hladne zime, vroča poletja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SEVER: hladno, polarno: stalne zmrzali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ZAHOD (Skalno gorovje):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skoraj tropsko: veliko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padavin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 OBALI TIHEGA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OCEANA: oceansko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url.jpg">
            <a:extLst>
              <a:ext uri="{FF2B5EF4-FFF2-40B4-BE49-F238E27FC236}">
                <a16:creationId xmlns:a16="http://schemas.microsoft.com/office/drawing/2014/main" id="{01DF6385-342A-4B8E-B2A2-519DBB1FC8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4430" y="3643314"/>
            <a:ext cx="4019570" cy="301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3B0A90-5E2C-4CDC-A70F-D96B6CB8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Rastlinstvo 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FB3CE1A-6453-47FC-AA4D-313684AA8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SEVER: subarktično in arktično, tundra, na nekaterih delih večni led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GOZDOVI: smreke,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topoli, bor, cedre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ppp.jpg">
            <a:extLst>
              <a:ext uri="{FF2B5EF4-FFF2-40B4-BE49-F238E27FC236}">
                <a16:creationId xmlns:a16="http://schemas.microsoft.com/office/drawing/2014/main" id="{EE56001B-AF47-4735-B32C-17F17DF989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879" y="3143248"/>
            <a:ext cx="4952121" cy="3224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A55136-045B-4760-AB6F-97D5DD90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Živalstvo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5F0AF5D3-3FA0-4D30-AC2B-6868AAE81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gozdne živali: risi, dihurji, podlasice, kajoti, volkovi, lisice, losi, jeleni,…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MEDVEDI: črni medved, grizli</a:t>
            </a:r>
          </a:p>
          <a:p>
            <a:pPr>
              <a:buFont typeface="Century Gothic" panose="020B0502020202020204" pitchFamily="34" charset="0"/>
              <a:buChar char="©"/>
            </a:pPr>
            <a:r>
              <a:rPr lang="sl-SI" altLang="sl-SI"/>
              <a:t>veliko vrst ptic (Kanadska gos), rib, kiti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BOBER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4" name="Slika 3" descr="104995_101-afp-dani-pozo_orig.jpg">
            <a:extLst>
              <a:ext uri="{FF2B5EF4-FFF2-40B4-BE49-F238E27FC236}">
                <a16:creationId xmlns:a16="http://schemas.microsoft.com/office/drawing/2014/main" id="{CDF810F7-1BC2-41DC-8633-61B426087D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8249" y="3929066"/>
            <a:ext cx="3835751" cy="2624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00644-Canada_Goose.jpg">
            <a:extLst>
              <a:ext uri="{FF2B5EF4-FFF2-40B4-BE49-F238E27FC236}">
                <a16:creationId xmlns:a16="http://schemas.microsoft.com/office/drawing/2014/main" id="{CC3E8BE4-ACF0-4C69-82E2-D42D004AC6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0"/>
            <a:ext cx="2830979" cy="1886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evropski-bober-79519.jpg">
            <a:extLst>
              <a:ext uri="{FF2B5EF4-FFF2-40B4-BE49-F238E27FC236}">
                <a16:creationId xmlns:a16="http://schemas.microsoft.com/office/drawing/2014/main" id="{E51EF284-E8A7-4820-A0DB-8B93710528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429132"/>
            <a:ext cx="2910604" cy="2192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AAE186-66FE-4717-9473-4E81136F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73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Naravne pokrajinske enote</a:t>
            </a:r>
            <a:r>
              <a:rPr lang="sl-SI" sz="8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4020366-9B00-4303-905A-D44C8E90D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Šest osnovnih oblikovanosti površja: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Apalači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Velika jezera, nižavje svetega Lovrenca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Kanadski ščit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nižavje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Kanadske Kordiljere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Kanadsko arktično otočje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FF4C22-B095-40B9-AC4D-AE5BAE73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3"/>
                </a:solidFill>
              </a:rPr>
              <a:t>Apalači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CE2109D-90D2-4C0D-B2DA-223835E56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sl-SI" dirty="0"/>
              <a:t>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severni del apalaškega gorovja 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sl-SI" dirty="0"/>
              <a:t>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 gorovje, obrusili ledeniki, pas listavcev</a:t>
            </a:r>
          </a:p>
        </p:txBody>
      </p:sp>
      <p:pic>
        <p:nvPicPr>
          <p:cNvPr id="4" name="Slika 3" descr="slika-_original-1308042391-33588.jpg">
            <a:extLst>
              <a:ext uri="{FF2B5EF4-FFF2-40B4-BE49-F238E27FC236}">
                <a16:creationId xmlns:a16="http://schemas.microsoft.com/office/drawing/2014/main" id="{575497BC-0792-4B9F-B501-181761B5BB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214686"/>
            <a:ext cx="4687223" cy="2906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Po meri 1">
      <a:dk1>
        <a:srgbClr val="7E9532"/>
      </a:dk1>
      <a:lt1>
        <a:srgbClr val="FFFFFF"/>
      </a:lt1>
      <a:dk2>
        <a:srgbClr val="546321"/>
      </a:dk2>
      <a:lt2>
        <a:srgbClr val="7CCA62"/>
      </a:lt2>
      <a:accent1>
        <a:srgbClr val="07674D"/>
      </a:accent1>
      <a:accent2>
        <a:srgbClr val="716B00"/>
      </a:accent2>
      <a:accent3>
        <a:srgbClr val="A9A100"/>
      </a:accent3>
      <a:accent4>
        <a:srgbClr val="7E9532"/>
      </a:accent4>
      <a:accent5>
        <a:srgbClr val="A5C249"/>
      </a:accent5>
      <a:accent6>
        <a:srgbClr val="A5C249"/>
      </a:accent6>
      <a:hlink>
        <a:srgbClr val="105964"/>
      </a:hlink>
      <a:folHlink>
        <a:srgbClr val="85DFD0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645</Words>
  <Application>Microsoft Office PowerPoint</Application>
  <PresentationFormat>On-screen Show (4:3)</PresentationFormat>
  <Paragraphs>151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Verdana</vt:lpstr>
      <vt:lpstr>Wingdings</vt:lpstr>
      <vt:lpstr>Wingdings 2</vt:lpstr>
      <vt:lpstr>Umetniško</vt:lpstr>
      <vt:lpstr>KANADA</vt:lpstr>
      <vt:lpstr>Na splošno</vt:lpstr>
      <vt:lpstr>Province &amp; teritoriji</vt:lpstr>
      <vt:lpstr>Lega</vt:lpstr>
      <vt:lpstr>Podnebje</vt:lpstr>
      <vt:lpstr>Rastlinstvo  </vt:lpstr>
      <vt:lpstr>Živalstvo</vt:lpstr>
      <vt:lpstr>Naravne pokrajinske enote </vt:lpstr>
      <vt:lpstr>Apalači</vt:lpstr>
      <vt:lpstr>Velika jezera, Nižavje svetega Lovrenca</vt:lpstr>
      <vt:lpstr>Kanadski ščit</vt:lpstr>
      <vt:lpstr>Veliko nižavje</vt:lpstr>
      <vt:lpstr>Kanadske Kordiljere</vt:lpstr>
      <vt:lpstr>Kanadsko arktično otočje</vt:lpstr>
      <vt:lpstr>Gospodarstvo </vt:lpstr>
      <vt:lpstr>Kmetijstvo</vt:lpstr>
      <vt:lpstr>Gozdarstvo </vt:lpstr>
      <vt:lpstr>Ribolov </vt:lpstr>
      <vt:lpstr>Rudarstvo </vt:lpstr>
      <vt:lpstr>Prebivalstvo </vt:lpstr>
      <vt:lpstr>Promet </vt:lpstr>
      <vt:lpstr>Zanimivosti </vt:lpstr>
      <vt:lpstr>Naravne znamenitosti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2019-05-31T08:40:05Z</dcterms:created>
  <dcterms:modified xsi:type="dcterms:W3CDTF">2019-05-31T08:40:05Z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