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1D"/>
    <a:srgbClr val="FE0000"/>
    <a:srgbClr val="FF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B1CF044-3599-4169-9DC3-46F3FB508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4FA72-0D76-4AF5-ADA4-956B870759E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4CC55FD-CCAF-4415-9690-83E11CBB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E1A177A-B64E-4019-9E5F-CD1FF057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4F81F-C3DA-405F-8B86-82279A514A0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8898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69E2FB1-A1E3-495D-A0BB-16F34B00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4D96-B315-4CC3-A084-1F11C62C60E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C9DF39F-91F7-438C-B88A-B1485143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628043A-315B-455A-A67A-2994FA4D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ED4E9-8131-46BD-8CBA-840486FFBD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6599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AD85B9B-BBBC-4086-ACCC-F35F216D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E25EC-5908-451D-B2A6-301EF20F89B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31A96E2-0DC4-45BA-AD4D-241B88306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6BBB423-DFE1-4761-885A-5DCC1255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B6E10-FE7E-4F67-B98A-7E5286B4D6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6895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C2EC8F3-A2C3-4C0D-B612-A91C1DDE1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1365-78A9-49B0-BFDC-345496E8BE2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D69E91B-99EE-4E8A-8461-C077E765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9D9F4BE-726C-4593-9F16-BAE52B4B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095A2-C87D-4A1C-A48B-70F9D6D11A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7757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40A0506-E4C3-48D3-93E7-8921D508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E3D28-5596-49B8-A274-6E9A177B4BF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7363939-B3BF-4438-A1F6-5ACAFAFC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504E2FA-9E21-45B2-954C-5AE84F43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0CCAF-65F6-411F-99D8-4D5D69D0F0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649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F2D9559-826B-4942-90AF-99F3E11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525E9-68CA-41E8-8BE3-74BD816F632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C1F9C5B5-5839-4A29-BBEB-EFC273D06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006CDE43-51FA-4184-92D9-47BEFA79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AD03B-C66D-46C1-94E1-4D77D6A88E5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0884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619DD665-1C14-4CD5-AE52-943CECE92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9622-5807-4C06-86F0-F77BA19EAAF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E931BD07-9EB8-4D4E-8F5C-87B55008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22FEEDF6-9A95-46E3-9607-23E66ACC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C2A68-712B-4F54-9BC6-85605A5614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820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7FB10B5E-126D-466E-8E0A-0D43DDCA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E96F-A248-441E-952F-CF474F5EF90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5D49C17B-289F-4EB2-8ADA-E7314BAD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0D9A8CD8-4160-4854-A722-9AA8E9240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86761-29C5-42CC-8418-BFDA8A1C1A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8477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BB25BD51-2406-4F78-B742-4A562D63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046C-41FE-4187-BDFC-75D8AB940B5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E408B39F-8812-4932-9265-A8F5F60B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6E7A0307-12DE-4F9D-8EE6-A76D16B21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BFD59-C457-4BEA-9C3D-E13D66823D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925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BF800F95-55F6-4275-BBC8-E02A21845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8678C-4D46-47A6-B2C4-0EC540C1F24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EBD49B0-9FA6-422A-908F-FC859F931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EF0EB14-2A15-4D08-8613-AACA32E8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7DEAD-B6FE-43A5-A83D-A6310434D2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6712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DD6BE110-5A58-4090-A1EF-4241424D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4A28-27EB-4109-A719-F3F6F62A9B0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3B990E55-7D75-416A-8B7B-0B99A66D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A8F82E3-6830-4D1D-8D7B-CD353185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06090-89CA-45D7-B07D-2D0F18E9F3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784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0DEE9EAF-C9AA-4AB6-A501-87D79D412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6E64CA51-1F42-46AB-9E20-15C313D17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477C240-BC5E-4F96-BAA2-DA57764A1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87CAA8-3F64-4E22-A459-B30FF65B265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1F655B1-8A06-4256-87AB-7BD70D024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31A74E0-F140-46A2-B478-53E0C0F80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1A001B5-0E34-447A-8377-569CB644CA6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25030DA2-46B0-4818-8CAB-809010A2F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088" y="1382713"/>
            <a:ext cx="7772400" cy="1470025"/>
          </a:xfrm>
        </p:spPr>
        <p:txBody>
          <a:bodyPr/>
          <a:lstStyle/>
          <a:p>
            <a:pPr eaLnBrk="1" hangingPunct="1"/>
            <a:r>
              <a:rPr lang="sl-SI" altLang="sl-SI" sz="9600">
                <a:latin typeface="Jokerman" panose="04090605060006020702" pitchFamily="82" charset="0"/>
              </a:rPr>
              <a:t>Kanada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D24816C-1C3B-4538-B973-E386ED06AC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F5C9F67-92D6-4B42-87F9-4D9C75273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852738"/>
            <a:ext cx="6524625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8C41BF1E-1259-4243-A179-5B1154BA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Znamenitosti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A97FB79-B3C3-4DDE-BA8E-7548D6CCB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Niagarski slapovi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8A9CB6F3-CC37-4C47-B60D-DD20998CF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7050087" cy="46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3AD91F7E-04FA-496C-8879-9B85B3AC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1DCEEFB5-9F2F-42F5-8076-9CC82D300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/>
            <a:r>
              <a:rPr lang="sl-SI" altLang="sl-SI"/>
              <a:t>Narodni park Banff</a:t>
            </a:r>
          </a:p>
          <a:p>
            <a:pPr eaLnBrk="1" hangingPunct="1"/>
            <a:endParaRPr lang="sl-SI" altLang="sl-SI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9706A3BC-8C34-4FA0-B03D-B154B2F95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788988"/>
            <a:ext cx="8124825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BE518CA3-AD31-4916-87E3-8451400F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6A495A4C-1036-4224-976D-B6CE4E86D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/>
            <a:r>
              <a:rPr lang="sl-SI" altLang="sl-SI"/>
              <a:t>Narodni park Jasper</a:t>
            </a:r>
          </a:p>
          <a:p>
            <a:pPr eaLnBrk="1" hangingPunct="1"/>
            <a:endParaRPr lang="sl-SI" altLang="sl-SI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DFF8AEFD-368A-4FA2-9C02-4D1014BD2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2000"/>
            <a:ext cx="8101012" cy="607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B60A5862-06F4-4DD5-AD84-06D3CEAB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79E08007-0B4B-41A4-AEA2-16AF76BA8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/>
            <a:r>
              <a:rPr lang="sl-SI" altLang="sl-SI"/>
              <a:t>Kanadski parlament</a:t>
            </a:r>
          </a:p>
          <a:p>
            <a:pPr eaLnBrk="1" hangingPunct="1"/>
            <a:endParaRPr lang="sl-SI" altLang="sl-SI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F8A85E1E-7D3F-45FD-B23C-E88E0E789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8778875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0F18281F-2F39-471D-9AFC-0DDBF1405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A397007E-E861-41E1-AADA-5CF6DCF36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/>
            <a:r>
              <a:rPr lang="sl-SI" altLang="sl-SI"/>
              <a:t>Televizijski stolp (CN Tower)</a:t>
            </a:r>
          </a:p>
          <a:p>
            <a:pPr eaLnBrk="1" hangingPunct="1"/>
            <a:endParaRPr lang="sl-SI" altLang="sl-SI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6FE1CD47-F099-4E18-A5F6-08B4A9D84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84288"/>
            <a:ext cx="74168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5FE2F7-963D-4868-8C6A-405FEF137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Viri</a:t>
            </a:r>
            <a:br>
              <a:rPr lang="sl-SI" dirty="0"/>
            </a:br>
            <a:endParaRPr lang="sl-SI" dirty="0"/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8E426197-154E-4295-ACBD-C10D570BE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Slike: internet</a:t>
            </a:r>
          </a:p>
          <a:p>
            <a:pPr eaLnBrk="1" hangingPunct="1"/>
            <a:r>
              <a:rPr lang="sl-SI" altLang="sl-SI"/>
              <a:t>Wikipedija.org-zgodovina</a:t>
            </a:r>
          </a:p>
          <a:p>
            <a:pPr eaLnBrk="1" hangingPunct="1"/>
            <a:r>
              <a:rPr lang="sl-SI" altLang="sl-SI"/>
              <a:t>Enciklopedija za vedoželjne- Svetovna geografija</a:t>
            </a:r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DCBFA7A2-5FC9-4B48-A221-587AD03CF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Osnovni podatki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69C3581-BD63-4B75-984C-0B8B2E8E5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sl-SI" altLang="sl-SI"/>
              <a:t>Površina: 9.970.000 </a:t>
            </a:r>
            <a:r>
              <a:rPr lang="sl-SI" altLang="sl-SI">
                <a:cs typeface="Times New Roman" panose="02020603050405020304" pitchFamily="18" charset="0"/>
              </a:rPr>
              <a:t>k</a:t>
            </a:r>
            <a:r>
              <a:rPr lang="sl-SI" altLang="sl-SI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sl-SI" altLang="sl-SI" baseline="3000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sl-SI" altLang="sl-SI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sl-SI" altLang="sl-SI"/>
              <a:t>Prebivalstvo: 31.000.000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sl-SI" altLang="sl-SI"/>
              <a:t>Glavno mesto: Ottawa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sl-SI" altLang="sl-SI"/>
              <a:t>Uradna jezika: angleščina in francoščina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sl-SI" altLang="sl-SI"/>
              <a:t>Denarna enota: kanadski dolar (CAD)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sl-SI" altLang="sl-SI" baseline="30000"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46FD47A8-4D3C-4452-840F-E14BDF07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Lega</a:t>
            </a:r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2CAD64CD-0D81-499E-A7E0-8DE25E4B0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Druga največja država na svetu</a:t>
            </a:r>
          </a:p>
          <a:p>
            <a:pPr eaLnBrk="1" hangingPunct="1"/>
            <a:r>
              <a:rPr lang="sl-SI" altLang="sl-SI"/>
              <a:t>Dolge obale</a:t>
            </a:r>
          </a:p>
          <a:p>
            <a:pPr eaLnBrk="1" hangingPunct="1"/>
            <a:r>
              <a:rPr lang="sl-SI" altLang="sl-SI"/>
              <a:t>Meja z zvezno državo Aljasko</a:t>
            </a:r>
          </a:p>
          <a:p>
            <a:pPr eaLnBrk="1" hangingPunct="1"/>
            <a:r>
              <a:rPr lang="sl-SI" altLang="sl-SI"/>
              <a:t>Glavna meja z ZDA na jugu</a:t>
            </a:r>
          </a:p>
          <a:p>
            <a:pPr eaLnBrk="1" hangingPunct="1"/>
            <a:endParaRPr lang="sl-SI" altLang="sl-SI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10A112A0-2CB6-40CF-A614-450DEE2EF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44450"/>
            <a:ext cx="8147050" cy="678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9F25DDA6-5385-404A-B54F-FE72BE90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Prebivalstvo</a:t>
            </a:r>
          </a:p>
        </p:txBody>
      </p:sp>
      <p:sp>
        <p:nvSpPr>
          <p:cNvPr id="5123" name="Ograda vsebine 2">
            <a:extLst>
              <a:ext uri="{FF2B5EF4-FFF2-40B4-BE49-F238E27FC236}">
                <a16:creationId xmlns:a16="http://schemas.microsoft.com/office/drawing/2014/main" id="{FC25D808-6C0C-413C-A7C9-2C2A13E9D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Najredkeje poseljena</a:t>
            </a:r>
          </a:p>
          <a:p>
            <a:pPr eaLnBrk="1" hangingPunct="1"/>
            <a:r>
              <a:rPr lang="sl-SI" altLang="sl-SI"/>
              <a:t>Mrzli sever nenaseljen</a:t>
            </a:r>
          </a:p>
          <a:p>
            <a:pPr eaLnBrk="1" hangingPunct="1"/>
            <a:r>
              <a:rPr lang="sl-SI" altLang="sl-SI"/>
              <a:t>Ljudje živijo na jugu</a:t>
            </a:r>
          </a:p>
          <a:p>
            <a:pPr eaLnBrk="1" hangingPunct="1"/>
            <a:r>
              <a:rPr lang="sl-SI" altLang="sl-SI"/>
              <a:t>Angleško in francosko govoreči naseljenci</a:t>
            </a:r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24892F77-19E2-44BF-9D06-4935A1448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Zgodovina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DE7B5D1B-4D02-4A9F-A25D-4A974F2A7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Leta 1000 pripluli Vikingi</a:t>
            </a:r>
          </a:p>
          <a:p>
            <a:pPr eaLnBrk="1" hangingPunct="1"/>
            <a:r>
              <a:rPr lang="sl-SI" altLang="sl-SI"/>
              <a:t>Po odkritju Amerike kolonialne sile začele tekmovati med seboj</a:t>
            </a:r>
          </a:p>
          <a:p>
            <a:pPr eaLnBrk="1" hangingPunct="1"/>
            <a:r>
              <a:rPr lang="sl-SI" altLang="sl-SI"/>
              <a:t>Štiri vojne med Francijo in Anglijo</a:t>
            </a:r>
          </a:p>
          <a:p>
            <a:pPr eaLnBrk="1" hangingPunct="1"/>
            <a:r>
              <a:rPr lang="sl-SI" altLang="sl-SI"/>
              <a:t>Francija postopoma izgubila ozemlja</a:t>
            </a:r>
          </a:p>
          <a:p>
            <a:pPr eaLnBrk="1" hangingPunct="1"/>
            <a:r>
              <a:rPr lang="sl-SI" altLang="sl-SI"/>
              <a:t>Močan francoski vpliv</a:t>
            </a:r>
          </a:p>
          <a:p>
            <a:pPr eaLnBrk="1" hangingPunct="1"/>
            <a:r>
              <a:rPr lang="sl-SI" altLang="sl-SI"/>
              <a:t>1791 ustavna Kanada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3773B326-FAD8-4539-9FA8-E4A23A8AA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63050" cy="665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0E08BA6E-3EA0-477E-8898-8FAEDC7D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Naravni viri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F00DE7FA-A805-43CF-8FF0-B721965BE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Več kot 30 jezer </a:t>
            </a:r>
          </a:p>
          <a:p>
            <a:pPr eaLnBrk="1" hangingPunct="1"/>
            <a:r>
              <a:rPr lang="sl-SI" altLang="sl-SI"/>
              <a:t>Mackenziejeva reka(1733 km)</a:t>
            </a:r>
          </a:p>
          <a:p>
            <a:pPr eaLnBrk="1" hangingPunct="1"/>
            <a:r>
              <a:rPr lang="sl-SI" altLang="sl-SI"/>
              <a:t>Reka svetega Lovrenca (4000 km)</a:t>
            </a:r>
          </a:p>
          <a:p>
            <a:pPr eaLnBrk="1" hangingPunct="1"/>
            <a:r>
              <a:rPr lang="sl-SI" altLang="sl-SI"/>
              <a:t>35% gozdov</a:t>
            </a:r>
          </a:p>
          <a:p>
            <a:pPr eaLnBrk="1" hangingPunct="1"/>
            <a:r>
              <a:rPr lang="sl-SI" altLang="sl-SI"/>
              <a:t>Zelo raznolika pokrajina</a:t>
            </a:r>
          </a:p>
          <a:p>
            <a:pPr eaLnBrk="1" hangingPunct="1"/>
            <a:endParaRPr lang="sl-SI" altLang="sl-SI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C9629F5-B4ED-4168-A068-9A1161D3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325"/>
            <a:ext cx="8496300" cy="637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lika 5" descr="http://www.najblog.com/media/1107/20070719-IMG_3644.JPG">
            <a:extLst>
              <a:ext uri="{FF2B5EF4-FFF2-40B4-BE49-F238E27FC236}">
                <a16:creationId xmlns:a16="http://schemas.microsoft.com/office/drawing/2014/main" id="{ADBB2AAB-EF31-4C0A-B638-0A21C9E76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325"/>
            <a:ext cx="8496300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://www.montenegro-canada.com/i/tn_canada_slike_-_prerije_u_provincije_saskecevan.jpg">
            <a:extLst>
              <a:ext uri="{FF2B5EF4-FFF2-40B4-BE49-F238E27FC236}">
                <a16:creationId xmlns:a16="http://schemas.microsoft.com/office/drawing/2014/main" id="{F4091068-0191-4152-A01E-A46030C5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14325"/>
            <a:ext cx="8496300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47A4558F-4747-4238-B512-793C39F2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Vzhodna Kanada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63381FF9-FCCB-436B-A0F9-3141BFD4F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Šest provinc</a:t>
            </a:r>
          </a:p>
          <a:p>
            <a:pPr eaLnBrk="1" hangingPunct="1"/>
            <a:r>
              <a:rPr lang="sl-SI" altLang="sl-SI"/>
              <a:t>Izoblikovali ledeniki</a:t>
            </a:r>
          </a:p>
          <a:p>
            <a:pPr eaLnBrk="1" hangingPunct="1"/>
            <a:r>
              <a:rPr lang="sl-SI" altLang="sl-SI"/>
              <a:t>Sestavljajo jo tri območja</a:t>
            </a:r>
          </a:p>
          <a:p>
            <a:pPr eaLnBrk="1" hangingPunct="1"/>
            <a:r>
              <a:rPr lang="sl-SI" altLang="sl-SI"/>
              <a:t>Pogorje Apalači</a:t>
            </a:r>
          </a:p>
          <a:p>
            <a:pPr eaLnBrk="1" hangingPunct="1"/>
            <a:r>
              <a:rPr lang="sl-SI" altLang="sl-SI"/>
              <a:t>Najmanjša provinca Otok princa Edvarda</a:t>
            </a:r>
          </a:p>
          <a:p>
            <a:pPr eaLnBrk="1" hangingPunct="1"/>
            <a:r>
              <a:rPr lang="sl-SI" altLang="sl-SI"/>
              <a:t>Gospodarski dejavnosti: kmetijstvo, ribištvo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58D80CE-65AD-4A0E-AD2C-2C28BD372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03188"/>
            <a:ext cx="9163050" cy="665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A4DBD2F1-3581-44F8-82A7-FDA20DC5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Zahodna Kanada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71BC57B0-21CC-4F9D-9B2A-69E83DF58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Sestavljajo štiri province</a:t>
            </a:r>
          </a:p>
          <a:p>
            <a:pPr eaLnBrk="1" hangingPunct="1"/>
            <a:r>
              <a:rPr lang="sl-SI" altLang="sl-SI"/>
              <a:t>Provinca Manitoba najbolj ravninska</a:t>
            </a:r>
          </a:p>
          <a:p>
            <a:pPr eaLnBrk="1" hangingPunct="1"/>
            <a:r>
              <a:rPr lang="sl-SI" altLang="sl-SI"/>
              <a:t>Severni deli poraščeni z gozdovi (lesna industrija)</a:t>
            </a:r>
          </a:p>
          <a:p>
            <a:pPr eaLnBrk="1" hangingPunct="1"/>
            <a:r>
              <a:rPr lang="sl-SI" altLang="sl-SI"/>
              <a:t>Britanska Kolumbija veliko narodnih parkov in divjih živali</a:t>
            </a:r>
          </a:p>
          <a:p>
            <a:pPr eaLnBrk="1" hangingPunct="1"/>
            <a:r>
              <a:rPr lang="sl-SI" altLang="sl-SI"/>
              <a:t>Veliko obiskovalcev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09772C0-72CB-4E9E-99A9-845F323CF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15888"/>
            <a:ext cx="9169400" cy="665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svet-zivali.webs.com/photos/GRIZLI/grizli3-1.jpg">
            <a:extLst>
              <a:ext uri="{FF2B5EF4-FFF2-40B4-BE49-F238E27FC236}">
                <a16:creationId xmlns:a16="http://schemas.microsoft.com/office/drawing/2014/main" id="{B36E27B7-2FC0-40B2-BE81-FB3A249BF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://www.biologija.rs/crni-medved.jpg">
            <a:extLst>
              <a:ext uri="{FF2B5EF4-FFF2-40B4-BE49-F238E27FC236}">
                <a16:creationId xmlns:a16="http://schemas.microsoft.com/office/drawing/2014/main" id="{AC527A68-A35E-4D93-AEEE-DB486379E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15888"/>
            <a:ext cx="940276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68B3AEE3-A685-421F-9CFD-5A98A3B2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Severna Kanada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E9745B11-FD82-411C-92C0-038CF2553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Sestavljajo tri ozemlja</a:t>
            </a:r>
          </a:p>
          <a:p>
            <a:pPr eaLnBrk="1" hangingPunct="1"/>
            <a:r>
              <a:rPr lang="sl-SI" altLang="sl-SI"/>
              <a:t>Najredkeje poseljena</a:t>
            </a:r>
          </a:p>
          <a:p>
            <a:pPr eaLnBrk="1" hangingPunct="1"/>
            <a:r>
              <a:rPr lang="sl-SI" altLang="sl-SI"/>
              <a:t>Prebivalci domorodni Indijanci in Eskimi</a:t>
            </a:r>
          </a:p>
          <a:p>
            <a:pPr eaLnBrk="1" hangingPunct="1"/>
            <a:r>
              <a:rPr lang="sl-SI" altLang="sl-SI"/>
              <a:t>Vir zaslužka lov in ribolov</a:t>
            </a:r>
          </a:p>
          <a:p>
            <a:pPr eaLnBrk="1" hangingPunct="1"/>
            <a:r>
              <a:rPr lang="sl-SI" altLang="sl-SI"/>
              <a:t>Domovanje severnega medveda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ABD580F-E323-4BA2-BB39-CF0BC8C32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03188"/>
            <a:ext cx="9169400" cy="665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static.genspot.com/files/images/sly/__tfmf_4oicna55j1yaqy55xr02ej55_3369aceb-b01c-43c0-9221-e17f9d28c42c_0_510.jpg">
            <a:extLst>
              <a:ext uri="{FF2B5EF4-FFF2-40B4-BE49-F238E27FC236}">
                <a16:creationId xmlns:a16="http://schemas.microsoft.com/office/drawing/2014/main" id="{E0138F7C-A6C9-42A0-AC3C-6ED41DCAC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8738"/>
            <a:ext cx="894080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animal.discovery.com/mammals/polar-bear/pictures/polar-bear-picture.jpg">
            <a:extLst>
              <a:ext uri="{FF2B5EF4-FFF2-40B4-BE49-F238E27FC236}">
                <a16:creationId xmlns:a16="http://schemas.microsoft.com/office/drawing/2014/main" id="{2C11DA94-646F-4320-A1D8-5032C3C8A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9144000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Jokerman</vt:lpstr>
      <vt:lpstr>Officeova tema</vt:lpstr>
      <vt:lpstr>Kanada</vt:lpstr>
      <vt:lpstr>Osnovni podatki</vt:lpstr>
      <vt:lpstr>Lega</vt:lpstr>
      <vt:lpstr>Prebivalstvo</vt:lpstr>
      <vt:lpstr>Zgodovina</vt:lpstr>
      <vt:lpstr>Naravni viri</vt:lpstr>
      <vt:lpstr>Vzhodna Kanada</vt:lpstr>
      <vt:lpstr>Zahodna Kanada</vt:lpstr>
      <vt:lpstr>Severna Kanada</vt:lpstr>
      <vt:lpstr>Znamenitosti </vt:lpstr>
      <vt:lpstr>PowerPoint Presentation</vt:lpstr>
      <vt:lpstr>PowerPoint Presentation</vt:lpstr>
      <vt:lpstr>PowerPoint Presentation</vt:lpstr>
      <vt:lpstr>PowerPoint Presentation</vt:lpstr>
      <vt:lpstr>Viri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2019-05-31T08:40:05Z</dcterms:created>
  <dcterms:modified xsi:type="dcterms:W3CDTF">2019-05-31T08:40:06Z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