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2C95A2-D151-426A-84B1-D2F596489ADE}"/>
              </a:ext>
            </a:extLst>
          </p:cNvPr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C2804A-3611-4D06-B4FE-035626A40461}"/>
              </a:ext>
            </a:extLst>
          </p:cNvPr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21">
            <a:extLst>
              <a:ext uri="{FF2B5EF4-FFF2-40B4-BE49-F238E27FC236}">
                <a16:creationId xmlns:a16="http://schemas.microsoft.com/office/drawing/2014/main" id="{9EB2E5D7-B4FE-4AB0-9682-96D325CC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B13E-A62E-44E7-8879-6F0AB7CA000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1B3CEFB-05CD-406E-9AA6-C6B7624CB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91A06F-508B-4C0F-AA46-F9B24725087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6B19D406-0A5E-4E02-94DD-5E527C0223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8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B02D4A-F800-4978-9DD6-B04ABC85BA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BB41F4-619B-4736-AF4D-6214DCF8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2F3C-F168-4BFE-946B-5A82347FEA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4582EB-C563-4561-B10E-333182FF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8B2FD0-FF07-4E45-AE6D-B702D9AD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A04C4-8359-4672-AD30-DE7C17C0A5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370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CD686C-F693-4C31-B31A-4C381DC758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9FAFD4-5A59-4502-A953-6FABC7E3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FFAF-3FB9-4E07-8ADE-2A0513F9FD4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3CC43A-E52D-4956-9A58-1878E0D6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D1D3F-C1F7-4567-ABF7-D83F6FD1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869C6-03B1-4086-8000-A9B27C7B5D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752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E4090-183D-4FE1-8166-6AC658A520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6BC24AF1-DB09-469C-BAA6-37C10756D0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7721-6625-4D8C-8671-831818489CA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FF7D3E79-DBAF-4634-8EF5-4F13A5A1E3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B05FEEA-CA95-48C3-AFFD-465C1C42DCD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F14C6C13-7A67-4BB6-A754-B962072957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88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09C2E9-AC96-407A-953A-87B8B2FF3C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9A13F-AFEA-4184-AE68-551CF4FA7A5A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F64E93-EA6D-467E-8207-116F98E66858}"/>
              </a:ext>
            </a:extLst>
          </p:cNvPr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E475CC76-329D-4805-A796-BD166EAF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528B-C57A-4C7B-AF55-8C0C3C77BD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FCA10240-B9BF-43F1-9443-C86167337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7495D5-848A-4320-93D1-94A3AB3F100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1F706729-D5C2-40FD-BD8B-9800D7E2B8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714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A21C98-3828-4F3E-A3AE-33DEBB1C2F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40AA1D11-3431-4397-91B3-982C177C5C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104D-8E69-4B06-9134-8811A6A8371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DE933D13-FA20-4E26-A0EE-16B17D3C11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EF19B22-18E8-4DAF-BBED-EC2B0F4D619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25">
            <a:extLst>
              <a:ext uri="{FF2B5EF4-FFF2-40B4-BE49-F238E27FC236}">
                <a16:creationId xmlns:a16="http://schemas.microsoft.com/office/drawing/2014/main" id="{32290EB7-7BD9-4017-AB9A-26EEA70A5C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771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458ABB-3F9C-4441-A3D7-E5A2449BD56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8A25B576-EFFE-471F-AF12-4192A18E58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D025-3C35-4F7C-9E77-4AA613787F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600A9D67-8632-4FBD-BFE0-43D5A5F70D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2A6C57C-ACFF-4192-B67F-5E5314B7D27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28">
            <a:extLst>
              <a:ext uri="{FF2B5EF4-FFF2-40B4-BE49-F238E27FC236}">
                <a16:creationId xmlns:a16="http://schemas.microsoft.com/office/drawing/2014/main" id="{AEB24A97-F924-4C91-B896-729E4D9B91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3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8D70B0-5D52-4963-80ED-D6E0155DB8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8C471916-FA8F-4638-951F-8F47F458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CB8A-8A00-438F-8362-6670922B226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DA3D08AD-7C15-4D59-B50D-20C13A4CC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3162A-A1D9-4487-A6F1-1F09A0E2A2C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12842E6B-3866-45D7-A235-02A20FFFF1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69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0296CC-35A1-4F35-8BE4-EE097F131A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99965841-9B37-4E66-A5F3-0824319D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DF88-8D41-4E75-B95C-F7B268F4EE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1828B571-B28B-4204-8749-1C91E4209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47ABC3-A048-46D8-8A3D-9AA58CCD6BD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06D522C7-3DAC-42F3-8F1F-F31F44E759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00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98DD79-090D-4422-9A9C-0D6FAF0436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97107-B1CE-4FB5-BE13-4F68BAE1A24F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578FD9-DE9D-4F0F-8A7E-F56F268212FF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9DC61534-247F-444E-9F03-3510F722B2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F0BB-55B3-414C-8D89-35FDB4F889E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FD2C574F-72AC-4306-8849-1C43AB7CAB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6205AD-CD6A-4E39-8222-07288573018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19">
            <a:extLst>
              <a:ext uri="{FF2B5EF4-FFF2-40B4-BE49-F238E27FC236}">
                <a16:creationId xmlns:a16="http://schemas.microsoft.com/office/drawing/2014/main" id="{8103BCE8-7446-41E9-8456-C51ECC8168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501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156000-BB89-42D0-8FCA-17AF78B7A5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DDE08-8D85-44ED-9C95-9813D0FC703E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AD178-A699-40C9-B080-DED8C3827FEB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8CE51119-9A8B-4F1B-8E85-559D73F497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3A43-3595-42B4-BD18-D94F7FF5A6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8A75B06F-F4C0-4C95-AC79-C8FACCC79F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5F21C7E-D78D-4476-9C50-8287F64F788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F41ECA2C-D01A-4206-867E-BDE22DE779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57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73DE8B-AD72-49AE-955A-1958086AF7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2A491-0A4F-47B9-B9C7-1ED164A6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FB5DD-1192-4065-93EA-3335B74F5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70EA6-2371-4F62-A403-8867B24417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C65D-9065-4412-BC31-3813ED5C4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CBB97-DA4F-4249-AF2B-F8BA79D34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6310C08-20F8-4A8B-8B31-DB63712987D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panose="020B0604020202020204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D6A79146-73C9-435F-9D42-4F0805771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2895600"/>
            <a:ext cx="4572000" cy="13684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/>
          </a:p>
        </p:txBody>
      </p:sp>
      <p:sp>
        <p:nvSpPr>
          <p:cNvPr id="13315" name="Naslov 1">
            <a:extLst>
              <a:ext uri="{FF2B5EF4-FFF2-40B4-BE49-F238E27FC236}">
                <a16:creationId xmlns:a16="http://schemas.microsoft.com/office/drawing/2014/main" id="{2B9B2819-9E07-45E4-8C9A-F4589BE1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7680325" cy="20589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MASOVNI TURIZEM NA KARIBIH</a:t>
            </a:r>
          </a:p>
        </p:txBody>
      </p:sp>
      <p:pic>
        <p:nvPicPr>
          <p:cNvPr id="13316" name="Slika 3">
            <a:extLst>
              <a:ext uri="{FF2B5EF4-FFF2-40B4-BE49-F238E27FC236}">
                <a16:creationId xmlns:a16="http://schemas.microsoft.com/office/drawing/2014/main" id="{766D3ACA-B96A-49CE-803F-AAE032DAF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24138"/>
            <a:ext cx="65690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grada vsebine 3">
            <a:extLst>
              <a:ext uri="{FF2B5EF4-FFF2-40B4-BE49-F238E27FC236}">
                <a16:creationId xmlns:a16="http://schemas.microsoft.com/office/drawing/2014/main" id="{5C9F83DF-92DC-4859-A132-1A9FC0D1D4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678">
            <a:off x="4010025" y="577850"/>
            <a:ext cx="4430713" cy="3322638"/>
          </a:xfrm>
        </p:spPr>
      </p:pic>
      <p:sp>
        <p:nvSpPr>
          <p:cNvPr id="22531" name="Naslov 2">
            <a:extLst>
              <a:ext uri="{FF2B5EF4-FFF2-40B4-BE49-F238E27FC236}">
                <a16:creationId xmlns:a16="http://schemas.microsoft.com/office/drawing/2014/main" id="{7DBC82A4-0F57-4A3C-A725-84975C3E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Slikovno gradivo</a:t>
            </a:r>
          </a:p>
        </p:txBody>
      </p:sp>
      <p:pic>
        <p:nvPicPr>
          <p:cNvPr id="22532" name="Slika 4">
            <a:extLst>
              <a:ext uri="{FF2B5EF4-FFF2-40B4-BE49-F238E27FC236}">
                <a16:creationId xmlns:a16="http://schemas.microsoft.com/office/drawing/2014/main" id="{9B0FFEBB-27C7-427E-A56D-95224E271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3055">
            <a:off x="406400" y="3243263"/>
            <a:ext cx="40957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Slika 5">
            <a:extLst>
              <a:ext uri="{FF2B5EF4-FFF2-40B4-BE49-F238E27FC236}">
                <a16:creationId xmlns:a16="http://schemas.microsoft.com/office/drawing/2014/main" id="{413CECD7-A24B-4DB5-A4AC-EA8D6D8E5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825"/>
            <a:ext cx="438467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8207F6A-7611-48D6-A57B-A1546237D7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sl-SI" dirty="0" err="1">
                <a:solidFill>
                  <a:srgbClr val="FFFF00"/>
                </a:solidFill>
              </a:rPr>
              <a:t>Wikipedija</a:t>
            </a:r>
            <a:endParaRPr lang="sl-SI" dirty="0">
              <a:solidFill>
                <a:srgbClr val="FFFF00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sl-SI" dirty="0">
                <a:solidFill>
                  <a:srgbClr val="FFFF00"/>
                </a:solidFill>
              </a:rPr>
              <a:t>SVET- učbenik za geografijo</a:t>
            </a: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r>
              <a:rPr lang="sl-SI" dirty="0">
                <a:solidFill>
                  <a:srgbClr val="FFFF00"/>
                </a:solidFill>
              </a:rPr>
              <a:t>Google- slikovno gradivo</a:t>
            </a:r>
          </a:p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Tx/>
              <a:buChar char="-"/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>
                <a:solidFill>
                  <a:srgbClr val="FFFF00"/>
                </a:solidFill>
              </a:rPr>
              <a:t> 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23555" name="Naslov 2">
            <a:extLst>
              <a:ext uri="{FF2B5EF4-FFF2-40B4-BE49-F238E27FC236}">
                <a16:creationId xmlns:a16="http://schemas.microsoft.com/office/drawing/2014/main" id="{1E01EF72-13B4-41D0-8D55-9BFD0176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Viri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D448CAFE-9720-419A-A1ED-A07C89A68D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 err="1"/>
              <a:t>Karibi</a:t>
            </a:r>
            <a:r>
              <a:rPr lang="sl-SI" dirty="0"/>
              <a:t> se delijo na 3 dele: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Veliki Antili: večji otoki ( Jamajka, Kuba, Portoriko,</a:t>
            </a:r>
            <a:r>
              <a:rPr lang="sl-SI" dirty="0" err="1"/>
              <a:t>Hispaniola</a:t>
            </a:r>
            <a:r>
              <a:rPr lang="sl-SI" dirty="0"/>
              <a:t>)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Mali Antili: manjši otoki v vzhodnem delu karibskega morja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Bahamsko otočje: Leži severno od Kube, sestavljeno pa je iz več kot 700 otokov.</a:t>
            </a:r>
          </a:p>
        </p:txBody>
      </p:sp>
      <p:sp>
        <p:nvSpPr>
          <p:cNvPr id="14339" name="Naslov 2">
            <a:extLst>
              <a:ext uri="{FF2B5EF4-FFF2-40B4-BE49-F238E27FC236}">
                <a16:creationId xmlns:a16="http://schemas.microsoft.com/office/drawing/2014/main" id="{ABA64B15-03DB-49BD-A04F-FB27312C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Karibi</a:t>
            </a:r>
          </a:p>
        </p:txBody>
      </p:sp>
      <p:pic>
        <p:nvPicPr>
          <p:cNvPr id="14340" name="Slika 4">
            <a:extLst>
              <a:ext uri="{FF2B5EF4-FFF2-40B4-BE49-F238E27FC236}">
                <a16:creationId xmlns:a16="http://schemas.microsoft.com/office/drawing/2014/main" id="{C9D2B12C-4001-4C14-83A1-06EA9905D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432175"/>
            <a:ext cx="5651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21A5382-281F-4134-AE0A-D6322B9BB2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Lega: </a:t>
            </a:r>
            <a:r>
              <a:rPr lang="sl-SI" dirty="0" err="1">
                <a:solidFill>
                  <a:srgbClr val="FFFF00"/>
                </a:solidFill>
              </a:rPr>
              <a:t>karibi</a:t>
            </a:r>
            <a:r>
              <a:rPr lang="sl-SI" dirty="0">
                <a:solidFill>
                  <a:srgbClr val="FFFF00"/>
                </a:solidFill>
              </a:rPr>
              <a:t> ležijo predvsem v tropskem pasu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Podnebje: je ekvatorialno, zato so temperature skozi celo leto visoke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Topla morska voda ima 24-27 stopinj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Lepe dolge plaže privabljajo turiste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Prijazni prebivalci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0521515-3FA8-4F29-9E59-063DD282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7030A0"/>
                </a:solidFill>
              </a:rPr>
              <a:t>Zakaj je turizem na </a:t>
            </a:r>
            <a:r>
              <a:rPr lang="sl-SI" dirty="0" err="1">
                <a:solidFill>
                  <a:srgbClr val="7030A0"/>
                </a:solidFill>
              </a:rPr>
              <a:t>Karibih</a:t>
            </a:r>
            <a:r>
              <a:rPr lang="sl-SI" dirty="0">
                <a:solidFill>
                  <a:srgbClr val="7030A0"/>
                </a:solidFill>
              </a:rPr>
              <a:t> tako uspešen?</a:t>
            </a:r>
          </a:p>
        </p:txBody>
      </p:sp>
      <p:pic>
        <p:nvPicPr>
          <p:cNvPr id="15364" name="Slika 3">
            <a:extLst>
              <a:ext uri="{FF2B5EF4-FFF2-40B4-BE49-F238E27FC236}">
                <a16:creationId xmlns:a16="http://schemas.microsoft.com/office/drawing/2014/main" id="{004DA55C-23AD-4BA7-829C-38FD8049A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1300"/>
            <a:ext cx="45688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5890A65C-A575-4008-BAB5-F5F48C6A51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2800" dirty="0">
                <a:solidFill>
                  <a:srgbClr val="FFFF00"/>
                </a:solidFill>
              </a:rPr>
              <a:t>-V osemdesetih letih 20. stoletja je karibske otoke zajel val masovnega turizma, ki je povsem spremenil njihovo gospodarsko strukturo</a:t>
            </a:r>
            <a:r>
              <a:rPr lang="sl-SI" sz="2800" dirty="0"/>
              <a:t>.</a:t>
            </a:r>
          </a:p>
        </p:txBody>
      </p:sp>
      <p:sp>
        <p:nvSpPr>
          <p:cNvPr id="16387" name="Naslov 2">
            <a:extLst>
              <a:ext uri="{FF2B5EF4-FFF2-40B4-BE49-F238E27FC236}">
                <a16:creationId xmlns:a16="http://schemas.microsoft.com/office/drawing/2014/main" id="{53FF5520-ACAC-463F-A817-66872EEA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Začetek turizma na Karibih</a:t>
            </a:r>
          </a:p>
        </p:txBody>
      </p:sp>
      <p:pic>
        <p:nvPicPr>
          <p:cNvPr id="16388" name="Slika 3">
            <a:extLst>
              <a:ext uri="{FF2B5EF4-FFF2-40B4-BE49-F238E27FC236}">
                <a16:creationId xmlns:a16="http://schemas.microsoft.com/office/drawing/2014/main" id="{BB415878-94D0-4A1E-90FA-EF0E5C19A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67038"/>
            <a:ext cx="5580063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D1B120A-B109-41DC-943F-54C657948C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850" y="14128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2400" dirty="0">
                <a:solidFill>
                  <a:srgbClr val="FFFF00"/>
                </a:solidFill>
              </a:rPr>
              <a:t>Slabe: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2400" dirty="0">
                <a:solidFill>
                  <a:srgbClr val="FFFF00"/>
                </a:solidFill>
              </a:rPr>
              <a:t> -turisti imajo pogosto slab odnos do domačinov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2400" dirty="0">
                <a:solidFill>
                  <a:srgbClr val="FFFF00"/>
                </a:solidFill>
              </a:rPr>
              <a:t>- nekdanje čudovito okolje je marsikje že precej okrnjeno</a:t>
            </a:r>
            <a:br>
              <a:rPr lang="sl-SI" sz="2400" dirty="0">
                <a:solidFill>
                  <a:srgbClr val="FFFF00"/>
                </a:solidFill>
              </a:rPr>
            </a:br>
            <a:r>
              <a:rPr lang="sl-SI" sz="2400" dirty="0">
                <a:solidFill>
                  <a:srgbClr val="FFFF00"/>
                </a:solidFill>
              </a:rPr>
              <a:t>-manjše države so zaradi izgradnje potrebne infrastrukture padle v dolgove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2400" dirty="0">
                <a:solidFill>
                  <a:srgbClr val="FFFF00"/>
                </a:solidFill>
              </a:rPr>
              <a:t>           </a:t>
            </a:r>
          </a:p>
        </p:txBody>
      </p:sp>
      <p:sp>
        <p:nvSpPr>
          <p:cNvPr id="17411" name="Naslov 2">
            <a:extLst>
              <a:ext uri="{FF2B5EF4-FFF2-40B4-BE49-F238E27FC236}">
                <a16:creationId xmlns:a16="http://schemas.microsoft.com/office/drawing/2014/main" id="{131E368A-26AE-40D8-82BE-67460655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Posledice</a:t>
            </a:r>
          </a:p>
        </p:txBody>
      </p:sp>
      <p:pic>
        <p:nvPicPr>
          <p:cNvPr id="17412" name="Slika 3">
            <a:extLst>
              <a:ext uri="{FF2B5EF4-FFF2-40B4-BE49-F238E27FC236}">
                <a16:creationId xmlns:a16="http://schemas.microsoft.com/office/drawing/2014/main" id="{E019AD59-CAF5-40FC-805C-4844029B9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3625"/>
            <a:ext cx="41703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08E57220-59AF-4E9D-90CE-D8164B793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620713"/>
            <a:ext cx="7781925" cy="556736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Dobre: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-za številne otoke postane turizem glavna gospodarska dejavnost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-ena redkih možnosti za nove zaposlitve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-izmenjavanje kultur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AAB8FC7-C4BB-4BD1-8522-3D358A80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28600"/>
            <a:ext cx="7459663" cy="463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8436" name="Slika 3">
            <a:extLst>
              <a:ext uri="{FF2B5EF4-FFF2-40B4-BE49-F238E27FC236}">
                <a16:creationId xmlns:a16="http://schemas.microsoft.com/office/drawing/2014/main" id="{20DECBDB-A9ED-4777-9D24-68064A75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5478462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A19053B-DE44-44FF-A976-F27A81DBF8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-</a:t>
            </a:r>
            <a:r>
              <a:rPr lang="sl-SI" dirty="0" err="1">
                <a:solidFill>
                  <a:srgbClr val="FFFF00"/>
                </a:solidFill>
              </a:rPr>
              <a:t>Karibe</a:t>
            </a:r>
            <a:r>
              <a:rPr lang="sl-SI" dirty="0">
                <a:solidFill>
                  <a:srgbClr val="FFFF00"/>
                </a:solidFill>
              </a:rPr>
              <a:t> letno obišče kar 20 milijonov turistov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-Letno Jamajko obišče dvakrat toliko turistov, kolikor ima prebivalcev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>
                <a:solidFill>
                  <a:srgbClr val="FFFF00"/>
                </a:solidFill>
              </a:rPr>
              <a:t>-Večina obiskov je v obliki križarjenj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/>
          </a:p>
        </p:txBody>
      </p:sp>
      <p:sp>
        <p:nvSpPr>
          <p:cNvPr id="19459" name="Naslov 2">
            <a:extLst>
              <a:ext uri="{FF2B5EF4-FFF2-40B4-BE49-F238E27FC236}">
                <a16:creationId xmlns:a16="http://schemas.microsoft.com/office/drawing/2014/main" id="{F0536FAD-1635-4137-9F3F-AA0290B9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Turizem na Karibih danes</a:t>
            </a:r>
          </a:p>
        </p:txBody>
      </p:sp>
      <p:pic>
        <p:nvPicPr>
          <p:cNvPr id="19460" name="Slika 3">
            <a:extLst>
              <a:ext uri="{FF2B5EF4-FFF2-40B4-BE49-F238E27FC236}">
                <a16:creationId xmlns:a16="http://schemas.microsoft.com/office/drawing/2014/main" id="{923B1746-69A2-47B6-A6AE-84996AC6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54737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B97A8C9-C6CD-44A9-A3DB-F25D97501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8" y="1341438"/>
            <a:ext cx="7681912" cy="518318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 	</a:t>
            </a: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pl-PL" sz="2100" dirty="0">
                <a:solidFill>
                  <a:srgbClr val="FF0000"/>
                </a:solidFill>
              </a:rPr>
              <a:t>Pikantni Karibi - Carnival Glory 7 noči- </a:t>
            </a:r>
            <a:r>
              <a:rPr lang="pl-PL" sz="1900" dirty="0">
                <a:solidFill>
                  <a:srgbClr val="FF0000"/>
                </a:solidFill>
              </a:rPr>
              <a:t>od 470,00 EUR na osebo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2100" dirty="0">
                <a:solidFill>
                  <a:srgbClr val="FFFF00"/>
                </a:solidFill>
              </a:rPr>
              <a:t>Program križarjenja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sz="2100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sz="2100" dirty="0">
                <a:solidFill>
                  <a:srgbClr val="FFFF00"/>
                </a:solidFill>
              </a:rPr>
              <a:t>Preživite počitnice na križarjenju po eksotičnih karibskih otokih. Od internacionalnega Miamija in angleškega otočka Grand </a:t>
            </a:r>
            <a:r>
              <a:rPr lang="sl-SI" sz="2100" dirty="0" err="1">
                <a:solidFill>
                  <a:srgbClr val="FFFF00"/>
                </a:solidFill>
              </a:rPr>
              <a:t>Caymana</a:t>
            </a:r>
            <a:r>
              <a:rPr lang="sl-SI" sz="2100" dirty="0">
                <a:solidFill>
                  <a:srgbClr val="FFFF00"/>
                </a:solidFill>
              </a:rPr>
              <a:t> do tropskega ter sanjsko lepega otoka </a:t>
            </a:r>
            <a:r>
              <a:rPr lang="sl-SI" sz="2100" dirty="0" err="1">
                <a:solidFill>
                  <a:srgbClr val="FFFF00"/>
                </a:solidFill>
              </a:rPr>
              <a:t>Roatan</a:t>
            </a:r>
            <a:r>
              <a:rPr lang="sl-SI" sz="2100" dirty="0">
                <a:solidFill>
                  <a:srgbClr val="FFFF00"/>
                </a:solidFill>
              </a:rPr>
              <a:t>, začinjenega </a:t>
            </a:r>
            <a:r>
              <a:rPr lang="sl-SI" sz="2100" dirty="0" err="1">
                <a:solidFill>
                  <a:srgbClr val="FFFF00"/>
                </a:solidFill>
              </a:rPr>
              <a:t>Beliza</a:t>
            </a:r>
            <a:r>
              <a:rPr lang="sl-SI" sz="2100" dirty="0">
                <a:solidFill>
                  <a:srgbClr val="FFFF00"/>
                </a:solidFill>
              </a:rPr>
              <a:t> ter mehiškega </a:t>
            </a:r>
            <a:r>
              <a:rPr lang="sl-SI" sz="2100" dirty="0" err="1">
                <a:solidFill>
                  <a:srgbClr val="FFFF00"/>
                </a:solidFill>
              </a:rPr>
              <a:t>Cozumela</a:t>
            </a:r>
            <a:r>
              <a:rPr lang="sl-SI" sz="2100" dirty="0">
                <a:solidFill>
                  <a:srgbClr val="FFFF00"/>
                </a:solidFill>
              </a:rPr>
              <a:t>. To križarjenje je polno različnih etničnih okusov in tropskih doživetij!</a:t>
            </a:r>
            <a:endParaRPr lang="sl-SI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	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		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	</a:t>
            </a:r>
          </a:p>
        </p:txBody>
      </p:sp>
      <p:sp>
        <p:nvSpPr>
          <p:cNvPr id="20483" name="Naslov 2">
            <a:extLst>
              <a:ext uri="{FF2B5EF4-FFF2-40B4-BE49-F238E27FC236}">
                <a16:creationId xmlns:a16="http://schemas.microsoft.com/office/drawing/2014/main" id="{B2787DA7-4B4D-4E74-A638-3DA8FE48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  <a:cs typeface="Tunga" panose="020B0502040204020203" pitchFamily="34" charset="0"/>
              </a:rPr>
              <a:t>Primer potovanja na Karibe: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8211E37-4459-4907-9FF8-20ED0FA466EF}"/>
              </a:ext>
            </a:extLst>
          </p:cNvPr>
          <p:cNvGraphicFramePr>
            <a:graphicFrameLocks noGrp="1"/>
          </p:cNvGraphicFramePr>
          <p:nvPr/>
        </p:nvGraphicFramePr>
        <p:xfrm>
          <a:off x="1987550" y="2857500"/>
          <a:ext cx="4410076" cy="1006475"/>
        </p:xfrm>
        <a:graphic>
          <a:graphicData uri="http://schemas.openxmlformats.org/drawingml/2006/table">
            <a:tbl>
              <a:tblPr/>
              <a:tblGrid>
                <a:gridCol w="220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91">
                <a:tc>
                  <a:txBody>
                    <a:bodyPr/>
                    <a:lstStyle/>
                    <a:p>
                      <a:endParaRPr lang="pl-PL" sz="1800" b="0" dirty="0">
                        <a:effectLst/>
                      </a:endParaRPr>
                    </a:p>
                  </a:txBody>
                  <a:tcPr marL="342900" marT="45749" marB="457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49" marB="457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1"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L="342900" marT="45749" marB="457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49" marB="45749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93">
                <a:tc>
                  <a:txBody>
                    <a:bodyPr/>
                    <a:lstStyle/>
                    <a:p>
                      <a:endParaRPr lang="sl-SI" sz="180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3" name="Picture 1" descr="http://www.potovanje.si/img/borders/rob-svetisce-zl.gif">
            <a:extLst>
              <a:ext uri="{FF2B5EF4-FFF2-40B4-BE49-F238E27FC236}">
                <a16:creationId xmlns:a16="http://schemas.microsoft.com/office/drawing/2014/main" id="{AF6D2B7C-E562-4819-8245-C1284829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857500"/>
            <a:ext cx="857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Slika 4">
            <a:extLst>
              <a:ext uri="{FF2B5EF4-FFF2-40B4-BE49-F238E27FC236}">
                <a16:creationId xmlns:a16="http://schemas.microsoft.com/office/drawing/2014/main" id="{CD038959-42F2-4C37-9555-884264AEC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292600"/>
            <a:ext cx="37084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grada vsebine 3">
            <a:extLst>
              <a:ext uri="{FF2B5EF4-FFF2-40B4-BE49-F238E27FC236}">
                <a16:creationId xmlns:a16="http://schemas.microsoft.com/office/drawing/2014/main" id="{BB1A7298-B543-4C48-AD4F-0E1F898D03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800">
            <a:off x="280988" y="709613"/>
            <a:ext cx="5543550" cy="3095625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BF2959E2-A378-45EA-8F61-D333F461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28600"/>
            <a:ext cx="6956425" cy="608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1508" name="Slika 4">
            <a:extLst>
              <a:ext uri="{FF2B5EF4-FFF2-40B4-BE49-F238E27FC236}">
                <a16:creationId xmlns:a16="http://schemas.microsoft.com/office/drawing/2014/main" id="{47DD52C6-F78A-4FAD-AB1D-F1DE7A3CE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267">
            <a:off x="5289550" y="3201988"/>
            <a:ext cx="3429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0</TotalTime>
  <Words>211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Mylar</vt:lpstr>
      <vt:lpstr>MASOVNI TURIZEM NA KARIBIH</vt:lpstr>
      <vt:lpstr>Karibi</vt:lpstr>
      <vt:lpstr>Zakaj je turizem na Karibih tako uspešen?</vt:lpstr>
      <vt:lpstr>Začetek turizma na Karibih</vt:lpstr>
      <vt:lpstr>Posledice</vt:lpstr>
      <vt:lpstr>PowerPoint Presentation</vt:lpstr>
      <vt:lpstr>Turizem na Karibih danes</vt:lpstr>
      <vt:lpstr>Primer potovanja na Karibe:</vt:lpstr>
      <vt:lpstr>PowerPoint Presentation</vt:lpstr>
      <vt:lpstr>Slikovno gradivo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2019-05-31T08:40:06Z</dcterms:created>
  <dcterms:modified xsi:type="dcterms:W3CDTF">2019-05-31T08:40:06Z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