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sldIdLst>
    <p:sldId id="256" r:id="rId2"/>
    <p:sldId id="257" r:id="rId3"/>
    <p:sldId id="266" r:id="rId4"/>
    <p:sldId id="258" r:id="rId5"/>
    <p:sldId id="264" r:id="rId6"/>
    <p:sldId id="259" r:id="rId7"/>
    <p:sldId id="260" r:id="rId8"/>
    <p:sldId id="265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>
      <p:cViewPr>
        <p:scale>
          <a:sx n="66" d="100"/>
          <a:sy n="66" d="100"/>
        </p:scale>
        <p:origin x="-170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>
            <a:noAutofit/>
          </a:bodyPr>
          <a:lstStyle>
            <a:lvl1pPr>
              <a:defRPr sz="6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1247A-5303-4226-AEC5-B225E8A3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DD26-7C4E-4D6E-8C74-A7D297ECAA0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A11DF-3AD4-4E48-A4A3-6A5F1E1C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32F82-8026-4E9B-B017-40486D00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99EED-444F-4EE4-92DD-B5554C95AE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0608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16AE4-B139-4067-A896-BF19C4D2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1AA6-26FA-4D61-B295-D4BFA1DDB0F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25003-AB7E-4D90-8689-8C17918B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826BE-A76E-432B-8F4D-A1A9873D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09EDA-607A-4FB2-8CD8-57D04A12BF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319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AA59E-654B-421D-9805-559C864E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7AE6-77F3-4BE3-A4E6-A217A6F5633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BDB56-C7F7-4E09-A339-62C5649E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90D44-5DE0-45D9-AE4B-F69021C2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70EE2-7A37-4573-961A-FFA43EF413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1765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888E8-D51E-44E8-B5FF-DBC091533C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76065-3AF7-42CA-8A2F-39B79827A53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2ED10-1645-46F0-953E-BFDED4F0C6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38221-3BDF-4620-B4D2-33545C8666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46A5EFA-4C7F-4C8C-8C10-007E3AC507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2520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>
            <a:noAutofit/>
          </a:bodyPr>
          <a:lstStyle>
            <a:lvl1pPr algn="l">
              <a:defRPr sz="4800" b="1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64E80-5F22-40E8-B5C2-51A58AA1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3C32E-3DC6-41AC-A6D4-28690D6F408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F62AE-51A7-4998-B381-D57F0107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D9188-728E-4B6B-A52E-E557F281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3B8E8-DCED-4FD7-BC2B-EC55FD650F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7909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E3F8D8D5-5567-453A-87C4-5314AA196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303C3-0EDA-4FEE-BF8C-E8E1FF9D757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6AFDE1EE-E08C-4514-9A11-7F4FAA6B2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8112-8BA7-46EC-9BD9-AB9AE28B638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EEB6C7E4-BC99-4B95-8756-178686EACE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801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DBA10CA9-0D33-4278-8381-90B9144D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83BD-1364-499D-90AF-F51AACBF3BC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6C2BF791-999D-43E3-80C2-9D9BBB42C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B8A6F4-664B-421B-996F-11C8A39A330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0EE7239F-89F8-4DC0-ACFB-FF6C019D13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440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B649B-99D2-4F38-9EAE-7695474197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2800" y="1550988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BE3FE-78EE-48B4-A3EE-E25D51F5676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8D652-D2A1-48FA-B3E0-0930535B8F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E43F94-FDC9-4D4C-B451-1513B7A4DE3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D8711-2504-433E-9C8B-F833887306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038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F24ACDB-B019-4923-A306-D7777836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89A4-1C31-49BD-82E2-200C9F79500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9F2853-B765-4203-BE0D-BEA4A23D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A2D76-B283-4141-9D16-01E93775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52639-2289-41DE-8B86-BF4FC07505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360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864C3908-74FC-413F-B19C-3850E3B0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CC5EA-9AD4-4ED9-9E5E-3C346C4C3F6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69E9CF3-03B8-4CDD-9CB7-DC2DB7292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826367-6D40-4FB7-A6AD-2FEF4464252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0C7D26EA-3173-4554-9540-4387557765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719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/>
          <a:lstStyle>
            <a:lvl1pPr algn="l">
              <a:defRPr sz="1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1BF1819-4617-4D06-9105-89D3F6E3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386A-F955-4401-9462-DFF82EDCB7B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94B4CED-09D9-4892-A05D-E9069DCD7E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BB3E74-DDE0-4CFE-B4B9-E23971DF609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E8221F34-E8DF-490C-9B5B-0F2009164E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846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DC78F3-8420-4D59-ADD6-6317E34B0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1554163"/>
            <a:ext cx="2073275" cy="197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2D20EC3-B33C-4B26-A25B-63AB7E8439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54400" y="1547813"/>
            <a:ext cx="4222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B1A21-25F4-40C6-A70D-D0AA467EA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62800" y="18891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3E37C4-36A2-4582-A5CA-86DD9635DE4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F789F-8E7E-426C-8AC6-F993AF217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9975" y="6356350"/>
            <a:ext cx="510222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17BC2-31D1-4A2C-9CD2-5781AAA78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9625" y="6356350"/>
            <a:ext cx="11382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2E75AE5B-958F-425F-A916-1085846D440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7" r:id="rId4"/>
    <p:sldLayoutId id="2147483768" r:id="rId5"/>
    <p:sldLayoutId id="2147483769" r:id="rId6"/>
    <p:sldLayoutId id="2147483764" r:id="rId7"/>
    <p:sldLayoutId id="2147483770" r:id="rId8"/>
    <p:sldLayoutId id="2147483771" r:id="rId9"/>
    <p:sldLayoutId id="2147483765" r:id="rId10"/>
    <p:sldLayoutId id="21474837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KtKshmMvE" TargetMode="External"/><Relationship Id="rId2" Type="http://schemas.openxmlformats.org/officeDocument/2006/relationships/hyperlink" Target="https://www.youtube.com/watch?v=SyEr17yFX-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i/imghp?hl=en&amp;tab=wi&amp;ei=n4xqU-qgHcTrPJShgBA&amp;ved=0CAQQqi4oAg" TargetMode="External"/><Relationship Id="rId2" Type="http://schemas.openxmlformats.org/officeDocument/2006/relationships/hyperlink" Target="http://www.tumblr.com/dashboar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" TargetMode="External"/><Relationship Id="rId4" Type="http://schemas.openxmlformats.org/officeDocument/2006/relationships/hyperlink" Target="http://sl.wikipedia.org/wiki/Glavna_str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138CDF-062B-4722-97A0-A85573408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406525"/>
            <a:ext cx="6172200" cy="2251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      Kisel dež</a:t>
            </a:r>
          </a:p>
        </p:txBody>
      </p:sp>
      <p:sp>
        <p:nvSpPr>
          <p:cNvPr id="7171" name="Podnaslov 2">
            <a:extLst>
              <a:ext uri="{FF2B5EF4-FFF2-40B4-BE49-F238E27FC236}">
                <a16:creationId xmlns:a16="http://schemas.microsoft.com/office/drawing/2014/main" id="{209EA8D9-E02D-4C2C-AD2D-9191AA489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5373688"/>
            <a:ext cx="6172200" cy="1122362"/>
          </a:xfrm>
        </p:spPr>
        <p:txBody>
          <a:bodyPr/>
          <a:lstStyle/>
          <a:p>
            <a:endParaRPr lang="sl-SI" altLang="sl-SI" sz="16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sl-SI" altLang="sl-SI" sz="16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sl-SI" altLang="sl-SI" sz="16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sl-SI" altLang="sl-SI" sz="16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sl-SI" altLang="sl-SI" sz="16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sl-SI" altLang="sl-SI" sz="18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AB22BAE6-BF7D-4FEF-8AAD-2C7C482C4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2997200"/>
            <a:ext cx="2697162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E3D793D3-D808-4BC7-A085-0F18D5662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33375"/>
            <a:ext cx="7129463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</a:rPr>
              <a:t>   HVALA ZA POZORNOST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B579976D-F7EC-41BC-8D58-6AAED23F3C3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268413"/>
            <a:ext cx="4411663" cy="5153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vsebine 1">
            <a:extLst>
              <a:ext uri="{FF2B5EF4-FFF2-40B4-BE49-F238E27FC236}">
                <a16:creationId xmlns:a16="http://schemas.microsoft.com/office/drawing/2014/main" id="{588882D4-F33F-458B-862A-4B55584848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188" y="2133600"/>
            <a:ext cx="7705725" cy="3886200"/>
          </a:xfrm>
        </p:spPr>
        <p:txBody>
          <a:bodyPr/>
          <a:lstStyle/>
          <a:p>
            <a:r>
              <a:rPr lang="sl-SI" altLang="sl-SI">
                <a:hlinkClick r:id="rId2"/>
              </a:rPr>
              <a:t>https://www.youtube.com/watch?v=SyEr17yFX-Y</a:t>
            </a:r>
            <a:r>
              <a:rPr lang="sl-SI" altLang="sl-SI"/>
              <a:t>   </a:t>
            </a:r>
            <a:r>
              <a:rPr lang="sl-SI" altLang="sl-SI">
                <a:solidFill>
                  <a:schemeClr val="bg1"/>
                </a:solidFill>
                <a:latin typeface="Bradley Hand ITC" panose="03070402050302030203" pitchFamily="66" charset="0"/>
              </a:rPr>
              <a:t>2:12</a:t>
            </a:r>
            <a:endParaRPr lang="sl-SI" altLang="sl-SI"/>
          </a:p>
          <a:p>
            <a:endParaRPr lang="sl-SI" altLang="sl-SI"/>
          </a:p>
          <a:p>
            <a:r>
              <a:rPr lang="sl-SI" altLang="sl-SI">
                <a:hlinkClick r:id="rId3"/>
              </a:rPr>
              <a:t>https://www.youtube.com/watch?v=iSKtKshmMvE</a:t>
            </a:r>
            <a:r>
              <a:rPr lang="sl-SI" altLang="sl-SI"/>
              <a:t>   </a:t>
            </a:r>
            <a:r>
              <a:rPr lang="sl-SI" altLang="sl-SI">
                <a:solidFill>
                  <a:schemeClr val="bg1"/>
                </a:solidFill>
                <a:latin typeface="Bradley Hand ITC" panose="03070402050302030203" pitchFamily="66" charset="0"/>
              </a:rPr>
              <a:t>2:27</a:t>
            </a:r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B3FE35D-AC17-469C-8200-FD5F5622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76250"/>
            <a:ext cx="7056438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</a:rPr>
              <a:t>               POSNETKI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vsebine 1">
            <a:extLst>
              <a:ext uri="{FF2B5EF4-FFF2-40B4-BE49-F238E27FC236}">
                <a16:creationId xmlns:a16="http://schemas.microsoft.com/office/drawing/2014/main" id="{0E413822-91D3-4586-9869-D24528C857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8" y="1484313"/>
            <a:ext cx="7561262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bg1"/>
                </a:solidFill>
              </a:rPr>
              <a:t>Kisle padavine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bg1"/>
                </a:solidFill>
              </a:rPr>
              <a:t>Merjenje kislosti-pH lestvica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bg1"/>
                </a:solidFill>
              </a:rPr>
              <a:t>0-maksimalna kislost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bg1"/>
                </a:solidFill>
              </a:rPr>
              <a:t>7- nevtralna  vrednost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bg1"/>
                </a:solidFill>
              </a:rPr>
              <a:t>14-maksimalna baziranost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solidFill>
                <a:schemeClr val="bg1"/>
              </a:solidFill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573832F-324E-4BD2-951A-89FC48DA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88913"/>
            <a:ext cx="7200900" cy="1450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400" dirty="0">
                <a:solidFill>
                  <a:schemeClr val="bg2">
                    <a:lumMod val="75000"/>
                  </a:schemeClr>
                </a:solidFill>
              </a:rPr>
              <a:t>       </a:t>
            </a:r>
            <a:r>
              <a:rPr lang="sl-SI" sz="4400" dirty="0">
                <a:solidFill>
                  <a:schemeClr val="accent2">
                    <a:lumMod val="50000"/>
                  </a:schemeClr>
                </a:solidFill>
              </a:rPr>
              <a:t>kaj je kisel dež ? 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BF4036F9-EC0D-4A3D-97DB-C1F3C5971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3341688"/>
            <a:ext cx="47625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Slika 3">
            <a:extLst>
              <a:ext uri="{FF2B5EF4-FFF2-40B4-BE49-F238E27FC236}">
                <a16:creationId xmlns:a16="http://schemas.microsoft.com/office/drawing/2014/main" id="{A21F6643-F8BE-4C77-B929-CC3E6D6B5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25538"/>
            <a:ext cx="4189412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vsebine 1">
            <a:extLst>
              <a:ext uri="{FF2B5EF4-FFF2-40B4-BE49-F238E27FC236}">
                <a16:creationId xmlns:a16="http://schemas.microsoft.com/office/drawing/2014/main" id="{3D456D95-1630-4B44-911C-B98C339B83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650" y="2420938"/>
            <a:ext cx="7632700" cy="3886200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Suho odlaganje kislin</a:t>
            </a:r>
          </a:p>
          <a:p>
            <a:r>
              <a:rPr lang="sl-SI" altLang="sl-SI">
                <a:solidFill>
                  <a:schemeClr val="bg1"/>
                </a:solidFill>
              </a:rPr>
              <a:t>Mokro odlaganje kislin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19A6E75-4C1E-4C13-8E60-B77093EC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692150"/>
            <a:ext cx="7416800" cy="1368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</a:rPr>
              <a:t>                DELITEV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ECC2B860-98C9-4D92-866F-3479FD15C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3429000"/>
            <a:ext cx="4762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1">
            <a:extLst>
              <a:ext uri="{FF2B5EF4-FFF2-40B4-BE49-F238E27FC236}">
                <a16:creationId xmlns:a16="http://schemas.microsoft.com/office/drawing/2014/main" id="{0B1C699F-473E-46C3-99D7-A3EF5690A7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650" y="1773238"/>
            <a:ext cx="7632700" cy="42465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bg1"/>
                </a:solidFill>
              </a:rPr>
              <a:t> Zgorevanje fosilnih goriv (vsebuje žveplo)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bg1"/>
                </a:solidFill>
              </a:rPr>
              <a:t>Onsnaževanje –tovarne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bg1"/>
                </a:solidFill>
              </a:rPr>
              <a:t>Dim preide  v dež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bg1"/>
                </a:solidFill>
              </a:rPr>
              <a:t>Uničuje in škoduje naravi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solidFill>
                <a:schemeClr val="bg1"/>
              </a:solidFill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0E796DA-D215-4F74-9CFA-8F62EC65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04813"/>
            <a:ext cx="7777163" cy="1368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                          </a:t>
            </a:r>
            <a:r>
              <a:rPr lang="sl-SI" sz="4400" dirty="0">
                <a:solidFill>
                  <a:schemeClr val="accent2">
                    <a:lumMod val="50000"/>
                  </a:schemeClr>
                </a:solidFill>
              </a:rPr>
              <a:t>NASTANEK</a:t>
            </a:r>
            <a:endParaRPr lang="sl-SI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417047F4-C5F0-4193-8564-35AC6044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08275"/>
            <a:ext cx="2744787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>
            <a:extLst>
              <a:ext uri="{FF2B5EF4-FFF2-40B4-BE49-F238E27FC236}">
                <a16:creationId xmlns:a16="http://schemas.microsoft.com/office/drawing/2014/main" id="{164C21C6-8115-4208-A2B4-6C8AA52D0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595688"/>
            <a:ext cx="326866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1">
            <a:extLst>
              <a:ext uri="{FF2B5EF4-FFF2-40B4-BE49-F238E27FC236}">
                <a16:creationId xmlns:a16="http://schemas.microsoft.com/office/drawing/2014/main" id="{2159AF68-104D-4BC9-9F78-D2E9F5AE06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650" y="1916113"/>
            <a:ext cx="7920038" cy="43195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bg1"/>
                </a:solidFill>
              </a:rPr>
              <a:t>Zgorevanje fosilnih goriv-žveplo</a:t>
            </a:r>
            <a:r>
              <a:rPr lang="sl-SI" altLang="sl-SI">
                <a:solidFill>
                  <a:schemeClr val="bg1"/>
                </a:solidFill>
                <a:sym typeface="Wingdings" panose="05000000000000000000" pitchFamily="2" charset="2"/>
              </a:rPr>
              <a:t>žveplov dioksid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bg1"/>
                </a:solidFill>
                <a:sym typeface="Wingdings" panose="05000000000000000000" pitchFamily="2" charset="2"/>
              </a:rPr>
              <a:t>Izpušni plini avtomobilov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solidFill>
                <a:schemeClr val="bg1"/>
              </a:solidFill>
            </a:endParaRPr>
          </a:p>
          <a:p>
            <a:r>
              <a:rPr lang="pt-BR" altLang="sl-SI">
                <a:solidFill>
                  <a:schemeClr val="bg1"/>
                </a:solidFill>
              </a:rPr>
              <a:t>S + O2  SO2</a:t>
            </a:r>
          </a:p>
          <a:p>
            <a:r>
              <a:rPr lang="pt-BR" altLang="sl-SI">
                <a:solidFill>
                  <a:schemeClr val="bg1"/>
                </a:solidFill>
              </a:rPr>
              <a:t>2 SO2 + O2  2 SO3</a:t>
            </a:r>
          </a:p>
          <a:p>
            <a:r>
              <a:rPr lang="pt-BR" altLang="sl-SI">
                <a:solidFill>
                  <a:schemeClr val="bg1"/>
                </a:solidFill>
              </a:rPr>
              <a:t>SO3 + H2O  H2SO4</a:t>
            </a:r>
            <a:endParaRPr lang="sl-SI" altLang="sl-SI">
              <a:solidFill>
                <a:schemeClr val="bg1"/>
              </a:solidFill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1E26E4A-0B3B-43E0-BA54-D9AE2D79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76250"/>
            <a:ext cx="7920038" cy="1368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</a:rPr>
              <a:t>             NASTANEK</a:t>
            </a:r>
          </a:p>
        </p:txBody>
      </p:sp>
      <p:pic>
        <p:nvPicPr>
          <p:cNvPr id="11268" name="Slika 3">
            <a:extLst>
              <a:ext uri="{FF2B5EF4-FFF2-40B4-BE49-F238E27FC236}">
                <a16:creationId xmlns:a16="http://schemas.microsoft.com/office/drawing/2014/main" id="{A9666596-DDD3-4CE3-BDA6-1B46C3CEA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781300"/>
            <a:ext cx="64325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A44B1745-E1EA-480B-ACA7-DDF02A3D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49275"/>
            <a:ext cx="7632700" cy="1223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400" dirty="0"/>
              <a:t>             </a:t>
            </a:r>
            <a:r>
              <a:rPr lang="sl-SI" sz="4400" dirty="0">
                <a:solidFill>
                  <a:schemeClr val="accent2">
                    <a:lumMod val="50000"/>
                  </a:schemeClr>
                </a:solidFill>
              </a:rPr>
              <a:t>POSLEDICE</a:t>
            </a:r>
          </a:p>
        </p:txBody>
      </p:sp>
      <p:sp>
        <p:nvSpPr>
          <p:cNvPr id="12291" name="Ograda vsebine 3">
            <a:extLst>
              <a:ext uri="{FF2B5EF4-FFF2-40B4-BE49-F238E27FC236}">
                <a16:creationId xmlns:a16="http://schemas.microsoft.com/office/drawing/2014/main" id="{94FF1D45-481D-4614-8E49-665C580621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213" y="1773238"/>
            <a:ext cx="7632700" cy="42465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 i="0">
                <a:solidFill>
                  <a:schemeClr val="bg1"/>
                </a:solidFill>
              </a:rPr>
              <a:t>Poškodbe</a:t>
            </a:r>
            <a:r>
              <a:rPr lang="sl-SI" altLang="sl-SI">
                <a:solidFill>
                  <a:schemeClr val="bg1"/>
                </a:solidFill>
              </a:rPr>
              <a:t> spomenikov,stavb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bg1"/>
                </a:solidFill>
              </a:rPr>
              <a:t>Vpliva na človeško življenje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bg1"/>
                </a:solidFill>
              </a:rPr>
              <a:t>Razjeda rastline,uničuje gozdove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bg1"/>
                </a:solidFill>
              </a:rPr>
              <a:t>Zakisa vodo v jezerih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solidFill>
                <a:schemeClr val="bg1"/>
              </a:solidFill>
            </a:endParaRPr>
          </a:p>
          <a:p>
            <a:endParaRPr lang="sl-SI" altLang="sl-SI" sz="1600">
              <a:solidFill>
                <a:schemeClr val="bg1"/>
              </a:solidFill>
            </a:endParaRPr>
          </a:p>
          <a:p>
            <a:endParaRPr lang="sl-SI" altLang="sl-SI">
              <a:solidFill>
                <a:schemeClr val="bg1"/>
              </a:solidFill>
            </a:endParaRP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CB7605B1-4D9F-4BE2-96C3-5C365FA06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3213100"/>
            <a:ext cx="3579812" cy="319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D65203DA-B46B-4093-80BE-21B3F0006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20800"/>
            <a:ext cx="2811462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>
            <a:extLst>
              <a:ext uri="{FF2B5EF4-FFF2-40B4-BE49-F238E27FC236}">
                <a16:creationId xmlns:a16="http://schemas.microsoft.com/office/drawing/2014/main" id="{0FB307C5-64C7-4834-A520-8F0B78C0A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860800"/>
            <a:ext cx="450056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3EACE1B4-CA3E-4F34-AA98-B05BBDDF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188913"/>
            <a:ext cx="7343775" cy="1223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</a:rPr>
              <a:t>            PREPREČITEV</a:t>
            </a:r>
          </a:p>
        </p:txBody>
      </p:sp>
      <p:sp>
        <p:nvSpPr>
          <p:cNvPr id="13315" name="Ograda vsebine 1">
            <a:extLst>
              <a:ext uri="{FF2B5EF4-FFF2-40B4-BE49-F238E27FC236}">
                <a16:creationId xmlns:a16="http://schemas.microsoft.com/office/drawing/2014/main" id="{784142AF-0A30-4E52-82AD-45679A8382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1550" y="1412875"/>
            <a:ext cx="7272338" cy="48942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bg1"/>
                </a:solidFill>
              </a:rPr>
              <a:t>Uporaba koles/krajše razdalje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bg1"/>
                </a:solidFill>
              </a:rPr>
              <a:t>Ločevanje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bg1"/>
                </a:solidFill>
              </a:rPr>
              <a:t>Posipavanje apna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solidFill>
                <a:schemeClr val="bg1"/>
              </a:solidFill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07CC70B6-7DAC-47DD-B86F-8BF2858A5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070100"/>
            <a:ext cx="3106738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>
            <a:extLst>
              <a:ext uri="{FF2B5EF4-FFF2-40B4-BE49-F238E27FC236}">
                <a16:creationId xmlns:a16="http://schemas.microsoft.com/office/drawing/2014/main" id="{C3BD4C37-C22E-4244-B2B0-75A67D651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4762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1">
            <a:extLst>
              <a:ext uri="{FF2B5EF4-FFF2-40B4-BE49-F238E27FC236}">
                <a16:creationId xmlns:a16="http://schemas.microsoft.com/office/drawing/2014/main" id="{A26CD54F-561F-49A4-981D-E41051A239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650" y="1989138"/>
            <a:ext cx="7488238" cy="41735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bg1"/>
                </a:solidFill>
              </a:rPr>
              <a:t>Možno je</a:t>
            </a:r>
            <a:r>
              <a:rPr lang="sl-SI" altLang="sl-SI">
                <a:solidFill>
                  <a:schemeClr val="bg1"/>
                </a:solidFill>
                <a:sym typeface="Wingdings" panose="05000000000000000000" pitchFamily="2" charset="2"/>
              </a:rPr>
              <a:t>da bodo zaradi kislega dežja iz severno ameriških gozdov izginile vse ptice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solidFill>
                <a:schemeClr val="bg1"/>
              </a:solidFill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0E6F687-EDF6-4ED4-A5CE-C4BF7DC7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333375"/>
            <a:ext cx="72009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</a:rPr>
              <a:t>          ZANIMIVOST </a:t>
            </a:r>
            <a:r>
              <a:rPr lang="sl-SI" sz="440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sl-SI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1F6FAD54-66AB-4B28-8080-E0D6C54B3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81300"/>
            <a:ext cx="233362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68149A1E-1DBF-4366-906B-ED0AA73C17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8" y="1773238"/>
            <a:ext cx="7273925" cy="424656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http://www.tumblr.com/dashboard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>
                <a:hlinkClick r:id="rId3"/>
              </a:rPr>
              <a:t>https://www.google.si/imghp?hl=en&amp;tab=wi&amp;ei=n4xqU-qgHcTrPJShgBA&amp;ved=0CAQQqi4oAg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>
                <a:hlinkClick r:id="rId4"/>
              </a:rPr>
              <a:t>http://sl.wikipedia.org/wiki/Glavna_stran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>
                <a:hlinkClick r:id="rId5"/>
              </a:rPr>
              <a:t>https://www.youtube.com/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 err="1"/>
              <a:t>www.educa.fmf.uni</a:t>
            </a:r>
            <a:r>
              <a:rPr lang="sl-SI" dirty="0"/>
              <a:t>-lj.si/izodel/sola/2002/di/kandare/7razred/KEMIJA/SNOV/NAFTA/kazalo.htm#KISLI DEŽ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766537D-DDEA-44DC-B36F-0ECCD3EEA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333375"/>
            <a:ext cx="6840537" cy="1511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</a:rPr>
              <a:t>                VIRI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led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TC101859861[[fn=Poslovni sejem]]</Template>
  <TotalTime>0</TotalTime>
  <Words>234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Bradley Hand ITC</vt:lpstr>
      <vt:lpstr>Trebuchet MS</vt:lpstr>
      <vt:lpstr>Wingdings</vt:lpstr>
      <vt:lpstr>Tradeshow</vt:lpstr>
      <vt:lpstr>      Kisel dež</vt:lpstr>
      <vt:lpstr>       kaj je kisel dež ? </vt:lpstr>
      <vt:lpstr>                DELITEV</vt:lpstr>
      <vt:lpstr>                                    NASTANEK</vt:lpstr>
      <vt:lpstr>             NASTANEK</vt:lpstr>
      <vt:lpstr>             POSLEDICE</vt:lpstr>
      <vt:lpstr>            PREPREČITEV</vt:lpstr>
      <vt:lpstr>          ZANIMIVOST </vt:lpstr>
      <vt:lpstr>                VIRI</vt:lpstr>
      <vt:lpstr>   HVALA ZA POZORNOST</vt:lpstr>
      <vt:lpstr>               POSNETKI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2019-05-31T08:40:06Z</dcterms:created>
  <dcterms:modified xsi:type="dcterms:W3CDTF">2019-05-31T08:40:06Z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