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63" r:id="rId2"/>
    <p:sldId id="256" r:id="rId3"/>
    <p:sldId id="266" r:id="rId4"/>
    <p:sldId id="267" r:id="rId5"/>
    <p:sldId id="257" r:id="rId6"/>
    <p:sldId id="268" r:id="rId7"/>
    <p:sldId id="258" r:id="rId8"/>
    <p:sldId id="269" r:id="rId9"/>
    <p:sldId id="271" r:id="rId10"/>
    <p:sldId id="259" r:id="rId11"/>
    <p:sldId id="270" r:id="rId12"/>
    <p:sldId id="260" r:id="rId13"/>
    <p:sldId id="272" r:id="rId14"/>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0603"/>
    <a:srgbClr val="EE2212"/>
    <a:srgbClr val="21A2E3"/>
    <a:srgbClr val="717171"/>
    <a:srgbClr val="4D4D4D"/>
    <a:srgbClr val="1649AE"/>
    <a:srgbClr val="83D1E1"/>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17" autoAdjust="0"/>
    <p:restoredTop sz="94660"/>
  </p:normalViewPr>
  <p:slideViewPr>
    <p:cSldViewPr>
      <p:cViewPr varScale="1">
        <p:scale>
          <a:sx n="150" d="100"/>
          <a:sy n="150" d="100"/>
        </p:scale>
        <p:origin x="1704" y="1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C28CF-39D9-434B-9627-39531697ECCD}"/>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91FB7C8F-6C41-4204-AAFF-8C255A57C1E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D7604C56-B31A-4246-A2C4-DE7461C5D52D}"/>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F7E84034-87C2-41EC-98B5-25937E565637}"/>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61F0CADF-452B-453A-9BBF-6D502FA0B17B}"/>
              </a:ext>
            </a:extLst>
          </p:cNvPr>
          <p:cNvSpPr>
            <a:spLocks noGrp="1"/>
          </p:cNvSpPr>
          <p:nvPr>
            <p:ph type="sldNum" sz="quarter" idx="12"/>
          </p:nvPr>
        </p:nvSpPr>
        <p:spPr/>
        <p:txBody>
          <a:bodyPr/>
          <a:lstStyle>
            <a:lvl1pPr>
              <a:defRPr/>
            </a:lvl1pPr>
          </a:lstStyle>
          <a:p>
            <a:fld id="{2EA766E7-31D2-4376-A5B1-E128642891A7}" type="slidenum">
              <a:rPr lang="sl-SI" altLang="sl-SI"/>
              <a:pPr/>
              <a:t>‹#›</a:t>
            </a:fld>
            <a:endParaRPr lang="sl-SI" altLang="sl-SI"/>
          </a:p>
        </p:txBody>
      </p:sp>
    </p:spTree>
    <p:extLst>
      <p:ext uri="{BB962C8B-B14F-4D97-AF65-F5344CB8AC3E}">
        <p14:creationId xmlns:p14="http://schemas.microsoft.com/office/powerpoint/2010/main" val="3679300368"/>
      </p:ext>
    </p:extLst>
  </p:cSld>
  <p:clrMapOvr>
    <a:masterClrMapping/>
  </p:clrMapOvr>
  <p:transition spd="slow">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0DC79-A94A-4AA4-AAE6-00C898896C81}"/>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20CED6E8-CA3F-49D9-B565-B3904E1BE98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7C69F93C-FBD7-4608-A464-403AAFBF1678}"/>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5F8E4F23-7469-4882-A357-B9BA83F96361}"/>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7B139E73-6692-4D88-9C46-4FD2EA952687}"/>
              </a:ext>
            </a:extLst>
          </p:cNvPr>
          <p:cNvSpPr>
            <a:spLocks noGrp="1"/>
          </p:cNvSpPr>
          <p:nvPr>
            <p:ph type="sldNum" sz="quarter" idx="12"/>
          </p:nvPr>
        </p:nvSpPr>
        <p:spPr/>
        <p:txBody>
          <a:bodyPr/>
          <a:lstStyle>
            <a:lvl1pPr>
              <a:defRPr/>
            </a:lvl1pPr>
          </a:lstStyle>
          <a:p>
            <a:fld id="{64F92ED4-6F10-4187-874A-9D9824A3B16F}" type="slidenum">
              <a:rPr lang="sl-SI" altLang="sl-SI"/>
              <a:pPr/>
              <a:t>‹#›</a:t>
            </a:fld>
            <a:endParaRPr lang="sl-SI" altLang="sl-SI"/>
          </a:p>
        </p:txBody>
      </p:sp>
    </p:spTree>
    <p:extLst>
      <p:ext uri="{BB962C8B-B14F-4D97-AF65-F5344CB8AC3E}">
        <p14:creationId xmlns:p14="http://schemas.microsoft.com/office/powerpoint/2010/main" val="2002189171"/>
      </p:ext>
    </p:extLst>
  </p:cSld>
  <p:clrMapOvr>
    <a:masterClrMapping/>
  </p:clrMapOvr>
  <p:transition spd="slow">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1830B9-E21B-4816-96EE-461D0D5B85B3}"/>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977F9699-2231-454D-87A1-772BD9378A1D}"/>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B1752D1D-3E46-4136-B9E3-D22D71B0276F}"/>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839232C1-3268-4701-A487-A4FC00D18982}"/>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0CFE86C1-814A-4506-8769-AAF4FFCB40D1}"/>
              </a:ext>
            </a:extLst>
          </p:cNvPr>
          <p:cNvSpPr>
            <a:spLocks noGrp="1"/>
          </p:cNvSpPr>
          <p:nvPr>
            <p:ph type="sldNum" sz="quarter" idx="12"/>
          </p:nvPr>
        </p:nvSpPr>
        <p:spPr/>
        <p:txBody>
          <a:bodyPr/>
          <a:lstStyle>
            <a:lvl1pPr>
              <a:defRPr/>
            </a:lvl1pPr>
          </a:lstStyle>
          <a:p>
            <a:fld id="{5750A8DA-F3DC-431D-A3E1-DFD324D966DB}" type="slidenum">
              <a:rPr lang="sl-SI" altLang="sl-SI"/>
              <a:pPr/>
              <a:t>‹#›</a:t>
            </a:fld>
            <a:endParaRPr lang="sl-SI" altLang="sl-SI"/>
          </a:p>
        </p:txBody>
      </p:sp>
    </p:spTree>
    <p:extLst>
      <p:ext uri="{BB962C8B-B14F-4D97-AF65-F5344CB8AC3E}">
        <p14:creationId xmlns:p14="http://schemas.microsoft.com/office/powerpoint/2010/main" val="3469967843"/>
      </p:ext>
    </p:extLst>
  </p:cSld>
  <p:clrMapOvr>
    <a:masterClrMapping/>
  </p:clrMapOvr>
  <p:transition spd="slow">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4A79B-CE5A-4CD5-AF4E-FFC45E008034}"/>
              </a:ext>
            </a:extLst>
          </p:cNvPr>
          <p:cNvSpPr>
            <a:spLocks noGrp="1"/>
          </p:cNvSpPr>
          <p:nvPr>
            <p:ph type="title"/>
          </p:nvPr>
        </p:nvSpPr>
        <p:spPr>
          <a:xfrm>
            <a:off x="457200" y="274638"/>
            <a:ext cx="8229600" cy="1143000"/>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08C6BE0B-4960-48A1-97BE-0B00BDE81C73}"/>
              </a:ext>
            </a:extLst>
          </p:cNvPr>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D7AD451A-A45D-439F-9043-897FF62E7F30}"/>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9FB6B24E-A1BF-4C67-8E12-DA9F76F429C2}"/>
              </a:ext>
            </a:extLst>
          </p:cNvPr>
          <p:cNvSpPr>
            <a:spLocks noGrp="1"/>
          </p:cNvSpPr>
          <p:nvPr>
            <p:ph type="dt" sz="half" idx="10"/>
          </p:nvPr>
        </p:nvSpPr>
        <p:spPr>
          <a:xfrm>
            <a:off x="457200" y="6245225"/>
            <a:ext cx="2133600" cy="476250"/>
          </a:xfrm>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25F41FEE-F772-44BA-9FC9-138B999146A5}"/>
              </a:ext>
            </a:extLst>
          </p:cNvPr>
          <p:cNvSpPr>
            <a:spLocks noGrp="1"/>
          </p:cNvSpPr>
          <p:nvPr>
            <p:ph type="ftr" sz="quarter" idx="11"/>
          </p:nvPr>
        </p:nvSpPr>
        <p:spPr>
          <a:xfrm>
            <a:off x="3124200" y="6245225"/>
            <a:ext cx="2895600" cy="476250"/>
          </a:xfrm>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2DEDFDB8-01B6-4994-B22F-DA7D9623B5F9}"/>
              </a:ext>
            </a:extLst>
          </p:cNvPr>
          <p:cNvSpPr>
            <a:spLocks noGrp="1"/>
          </p:cNvSpPr>
          <p:nvPr>
            <p:ph type="sldNum" sz="quarter" idx="12"/>
          </p:nvPr>
        </p:nvSpPr>
        <p:spPr>
          <a:xfrm>
            <a:off x="6553200" y="6245225"/>
            <a:ext cx="2133600" cy="476250"/>
          </a:xfrm>
        </p:spPr>
        <p:txBody>
          <a:bodyPr/>
          <a:lstStyle>
            <a:lvl1pPr>
              <a:defRPr/>
            </a:lvl1pPr>
          </a:lstStyle>
          <a:p>
            <a:fld id="{53B8E002-9FBA-4A4A-8D43-34BCB9F7DD0F}" type="slidenum">
              <a:rPr lang="sl-SI" altLang="sl-SI"/>
              <a:pPr/>
              <a:t>‹#›</a:t>
            </a:fld>
            <a:endParaRPr lang="sl-SI" altLang="sl-SI"/>
          </a:p>
        </p:txBody>
      </p:sp>
    </p:spTree>
    <p:extLst>
      <p:ext uri="{BB962C8B-B14F-4D97-AF65-F5344CB8AC3E}">
        <p14:creationId xmlns:p14="http://schemas.microsoft.com/office/powerpoint/2010/main" val="1143908947"/>
      </p:ext>
    </p:extLst>
  </p:cSld>
  <p:clrMapOvr>
    <a:masterClrMapping/>
  </p:clrMapOvr>
  <p:transition spd="slow">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2F1EC-79CB-4444-AF06-0FF1D80B6F9E}"/>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6603CED8-9502-426C-9496-3224D3F0904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BC1701C0-4F0E-42B5-9A45-DA5F38FC74E6}"/>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EC7BBCF5-AE59-41D0-9E14-835BAF8AECB0}"/>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C759F9E5-4D1A-41DB-AED3-22A79E5179E9}"/>
              </a:ext>
            </a:extLst>
          </p:cNvPr>
          <p:cNvSpPr>
            <a:spLocks noGrp="1"/>
          </p:cNvSpPr>
          <p:nvPr>
            <p:ph type="sldNum" sz="quarter" idx="12"/>
          </p:nvPr>
        </p:nvSpPr>
        <p:spPr/>
        <p:txBody>
          <a:bodyPr/>
          <a:lstStyle>
            <a:lvl1pPr>
              <a:defRPr/>
            </a:lvl1pPr>
          </a:lstStyle>
          <a:p>
            <a:fld id="{DE487DA1-70F5-42B2-89E8-CF7F209C8BE5}" type="slidenum">
              <a:rPr lang="sl-SI" altLang="sl-SI"/>
              <a:pPr/>
              <a:t>‹#›</a:t>
            </a:fld>
            <a:endParaRPr lang="sl-SI" altLang="sl-SI"/>
          </a:p>
        </p:txBody>
      </p:sp>
    </p:spTree>
    <p:extLst>
      <p:ext uri="{BB962C8B-B14F-4D97-AF65-F5344CB8AC3E}">
        <p14:creationId xmlns:p14="http://schemas.microsoft.com/office/powerpoint/2010/main" val="2057328059"/>
      </p:ext>
    </p:extLst>
  </p:cSld>
  <p:clrMapOvr>
    <a:masterClrMapping/>
  </p:clrMapOvr>
  <p:transition spd="slow">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E42E3-21AE-4E42-B658-37503FD6E190}"/>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52F1838E-B743-4824-B1BF-C9844016D1C4}"/>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7CDEBFDF-2EFC-4DB9-AC68-973537234824}"/>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7D32E886-B5E1-4136-8C22-DE5F8221BAD0}"/>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B207348E-1582-4EC7-98D8-591E371EDAC7}"/>
              </a:ext>
            </a:extLst>
          </p:cNvPr>
          <p:cNvSpPr>
            <a:spLocks noGrp="1"/>
          </p:cNvSpPr>
          <p:nvPr>
            <p:ph type="sldNum" sz="quarter" idx="12"/>
          </p:nvPr>
        </p:nvSpPr>
        <p:spPr/>
        <p:txBody>
          <a:bodyPr/>
          <a:lstStyle>
            <a:lvl1pPr>
              <a:defRPr/>
            </a:lvl1pPr>
          </a:lstStyle>
          <a:p>
            <a:fld id="{051FDD09-E236-406C-843E-C46B741B16DB}" type="slidenum">
              <a:rPr lang="sl-SI" altLang="sl-SI"/>
              <a:pPr/>
              <a:t>‹#›</a:t>
            </a:fld>
            <a:endParaRPr lang="sl-SI" altLang="sl-SI"/>
          </a:p>
        </p:txBody>
      </p:sp>
    </p:spTree>
    <p:extLst>
      <p:ext uri="{BB962C8B-B14F-4D97-AF65-F5344CB8AC3E}">
        <p14:creationId xmlns:p14="http://schemas.microsoft.com/office/powerpoint/2010/main" val="1876086568"/>
      </p:ext>
    </p:extLst>
  </p:cSld>
  <p:clrMapOvr>
    <a:masterClrMapping/>
  </p:clrMapOvr>
  <p:transition spd="slow">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09E50-AB23-4695-8AE2-4AE7EF1D97C5}"/>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2A8CFF73-2877-4A60-A9A7-BCB5D7C127C3}"/>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219629F6-E19B-4516-8EF5-E3463FFC1BB9}"/>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011211C6-49F7-4E99-B617-4709C4ECBA0B}"/>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2C8EE358-65C4-49CD-A38D-2A169F9886F2}"/>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9355DAA3-8460-4703-ACD5-0835E95C3C94}"/>
              </a:ext>
            </a:extLst>
          </p:cNvPr>
          <p:cNvSpPr>
            <a:spLocks noGrp="1"/>
          </p:cNvSpPr>
          <p:nvPr>
            <p:ph type="sldNum" sz="quarter" idx="12"/>
          </p:nvPr>
        </p:nvSpPr>
        <p:spPr/>
        <p:txBody>
          <a:bodyPr/>
          <a:lstStyle>
            <a:lvl1pPr>
              <a:defRPr/>
            </a:lvl1pPr>
          </a:lstStyle>
          <a:p>
            <a:fld id="{99862F4D-FE98-45B8-9661-D7EDE71AA379}" type="slidenum">
              <a:rPr lang="sl-SI" altLang="sl-SI"/>
              <a:pPr/>
              <a:t>‹#›</a:t>
            </a:fld>
            <a:endParaRPr lang="sl-SI" altLang="sl-SI"/>
          </a:p>
        </p:txBody>
      </p:sp>
    </p:spTree>
    <p:extLst>
      <p:ext uri="{BB962C8B-B14F-4D97-AF65-F5344CB8AC3E}">
        <p14:creationId xmlns:p14="http://schemas.microsoft.com/office/powerpoint/2010/main" val="3925711394"/>
      </p:ext>
    </p:extLst>
  </p:cSld>
  <p:clrMapOvr>
    <a:masterClrMapping/>
  </p:clrMapOvr>
  <p:transition spd="slow">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D8655-9731-4CD3-9740-127CFB9893F5}"/>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ED3DC91B-735C-42C0-A8A9-F9B54AE3C9B4}"/>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12CB5E-650E-4E26-A1BD-19CD7339351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45FAB69C-307E-4E7C-A48D-9E1FD316DAA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C9AD20-3525-46FD-952C-7A53ED87479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72DD3D83-FBA8-4534-87C4-376603B2E98C}"/>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E0185AF8-2E4E-4416-816B-C49C394BE180}"/>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E58A7E90-6594-4D86-BAD1-D48123CF2C57}"/>
              </a:ext>
            </a:extLst>
          </p:cNvPr>
          <p:cNvSpPr>
            <a:spLocks noGrp="1"/>
          </p:cNvSpPr>
          <p:nvPr>
            <p:ph type="sldNum" sz="quarter" idx="12"/>
          </p:nvPr>
        </p:nvSpPr>
        <p:spPr/>
        <p:txBody>
          <a:bodyPr/>
          <a:lstStyle>
            <a:lvl1pPr>
              <a:defRPr/>
            </a:lvl1pPr>
          </a:lstStyle>
          <a:p>
            <a:fld id="{74598B00-5F2B-4D98-9D3C-EB63A844351A}" type="slidenum">
              <a:rPr lang="sl-SI" altLang="sl-SI"/>
              <a:pPr/>
              <a:t>‹#›</a:t>
            </a:fld>
            <a:endParaRPr lang="sl-SI" altLang="sl-SI"/>
          </a:p>
        </p:txBody>
      </p:sp>
    </p:spTree>
    <p:extLst>
      <p:ext uri="{BB962C8B-B14F-4D97-AF65-F5344CB8AC3E}">
        <p14:creationId xmlns:p14="http://schemas.microsoft.com/office/powerpoint/2010/main" val="1649901354"/>
      </p:ext>
    </p:extLst>
  </p:cSld>
  <p:clrMapOvr>
    <a:masterClrMapping/>
  </p:clrMapOvr>
  <p:transition spd="slow">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44C7E-B986-4E7F-B149-A537400EFA01}"/>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12F72A87-D189-43DB-B096-EB57BE12ABB7}"/>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2D531BCF-8C94-4751-B01A-F350CD286D64}"/>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62A7AD5B-2636-444F-988D-EE571F3ED834}"/>
              </a:ext>
            </a:extLst>
          </p:cNvPr>
          <p:cNvSpPr>
            <a:spLocks noGrp="1"/>
          </p:cNvSpPr>
          <p:nvPr>
            <p:ph type="sldNum" sz="quarter" idx="12"/>
          </p:nvPr>
        </p:nvSpPr>
        <p:spPr/>
        <p:txBody>
          <a:bodyPr/>
          <a:lstStyle>
            <a:lvl1pPr>
              <a:defRPr/>
            </a:lvl1pPr>
          </a:lstStyle>
          <a:p>
            <a:fld id="{4D3FA8C6-3F86-45FB-816A-4F322E888958}" type="slidenum">
              <a:rPr lang="sl-SI" altLang="sl-SI"/>
              <a:pPr/>
              <a:t>‹#›</a:t>
            </a:fld>
            <a:endParaRPr lang="sl-SI" altLang="sl-SI"/>
          </a:p>
        </p:txBody>
      </p:sp>
    </p:spTree>
    <p:extLst>
      <p:ext uri="{BB962C8B-B14F-4D97-AF65-F5344CB8AC3E}">
        <p14:creationId xmlns:p14="http://schemas.microsoft.com/office/powerpoint/2010/main" val="2126737165"/>
      </p:ext>
    </p:extLst>
  </p:cSld>
  <p:clrMapOvr>
    <a:masterClrMapping/>
  </p:clrMapOvr>
  <p:transition spd="slow">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B94067-09DD-4387-8EAF-463E6D43C2FE}"/>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DAD0B620-64CB-402C-87A9-CB85391DB308}"/>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7ADAD65D-A4D8-4E8A-A9F3-D8F8A5AF5409}"/>
              </a:ext>
            </a:extLst>
          </p:cNvPr>
          <p:cNvSpPr>
            <a:spLocks noGrp="1"/>
          </p:cNvSpPr>
          <p:nvPr>
            <p:ph type="sldNum" sz="quarter" idx="12"/>
          </p:nvPr>
        </p:nvSpPr>
        <p:spPr/>
        <p:txBody>
          <a:bodyPr/>
          <a:lstStyle>
            <a:lvl1pPr>
              <a:defRPr/>
            </a:lvl1pPr>
          </a:lstStyle>
          <a:p>
            <a:fld id="{3D730D75-8224-4EBF-A300-3EC9FD5FCC26}" type="slidenum">
              <a:rPr lang="sl-SI" altLang="sl-SI"/>
              <a:pPr/>
              <a:t>‹#›</a:t>
            </a:fld>
            <a:endParaRPr lang="sl-SI" altLang="sl-SI"/>
          </a:p>
        </p:txBody>
      </p:sp>
    </p:spTree>
    <p:extLst>
      <p:ext uri="{BB962C8B-B14F-4D97-AF65-F5344CB8AC3E}">
        <p14:creationId xmlns:p14="http://schemas.microsoft.com/office/powerpoint/2010/main" val="838664290"/>
      </p:ext>
    </p:extLst>
  </p:cSld>
  <p:clrMapOvr>
    <a:masterClrMapping/>
  </p:clrMapOvr>
  <p:transition spd="slow">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72CB3-291B-429C-84FB-B484F2E8ADE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0AFDFB57-B6C1-4318-9EFC-1D574102F62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4A4E904E-43F8-480D-ACF6-39694097384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2F38B9-B0C4-4C2B-BA33-78847A9703FE}"/>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55FD5AC7-F3A4-4323-8850-E96019261E55}"/>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AAB3F995-2D5A-44D6-B6D7-9B070AC179E7}"/>
              </a:ext>
            </a:extLst>
          </p:cNvPr>
          <p:cNvSpPr>
            <a:spLocks noGrp="1"/>
          </p:cNvSpPr>
          <p:nvPr>
            <p:ph type="sldNum" sz="quarter" idx="12"/>
          </p:nvPr>
        </p:nvSpPr>
        <p:spPr/>
        <p:txBody>
          <a:bodyPr/>
          <a:lstStyle>
            <a:lvl1pPr>
              <a:defRPr/>
            </a:lvl1pPr>
          </a:lstStyle>
          <a:p>
            <a:fld id="{557E94E8-306D-4393-B185-C0AAC2B10101}" type="slidenum">
              <a:rPr lang="sl-SI" altLang="sl-SI"/>
              <a:pPr/>
              <a:t>‹#›</a:t>
            </a:fld>
            <a:endParaRPr lang="sl-SI" altLang="sl-SI"/>
          </a:p>
        </p:txBody>
      </p:sp>
    </p:spTree>
    <p:extLst>
      <p:ext uri="{BB962C8B-B14F-4D97-AF65-F5344CB8AC3E}">
        <p14:creationId xmlns:p14="http://schemas.microsoft.com/office/powerpoint/2010/main" val="1389380854"/>
      </p:ext>
    </p:extLst>
  </p:cSld>
  <p:clrMapOvr>
    <a:masterClrMapping/>
  </p:clrMapOvr>
  <p:transition spd="slow">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064DF-B78C-491F-ADCC-95539C309C0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18B50808-7EC2-4A18-9194-BBD10BA7759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10B62054-833D-4A8D-A4BF-4DE612EBE36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EFF111-7B47-4DEF-9F2E-52124F776AC8}"/>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C27E483B-9D8D-48E1-A615-849FB38F3B6B}"/>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52A341FF-C0E8-4539-8468-77C5655EBC1A}"/>
              </a:ext>
            </a:extLst>
          </p:cNvPr>
          <p:cNvSpPr>
            <a:spLocks noGrp="1"/>
          </p:cNvSpPr>
          <p:nvPr>
            <p:ph type="sldNum" sz="quarter" idx="12"/>
          </p:nvPr>
        </p:nvSpPr>
        <p:spPr/>
        <p:txBody>
          <a:bodyPr/>
          <a:lstStyle>
            <a:lvl1pPr>
              <a:defRPr/>
            </a:lvl1pPr>
          </a:lstStyle>
          <a:p>
            <a:fld id="{D0EA3925-2B7E-4AE2-9833-A01266DFEEAD}" type="slidenum">
              <a:rPr lang="sl-SI" altLang="sl-SI"/>
              <a:pPr/>
              <a:t>‹#›</a:t>
            </a:fld>
            <a:endParaRPr lang="sl-SI" altLang="sl-SI"/>
          </a:p>
        </p:txBody>
      </p:sp>
    </p:spTree>
    <p:extLst>
      <p:ext uri="{BB962C8B-B14F-4D97-AF65-F5344CB8AC3E}">
        <p14:creationId xmlns:p14="http://schemas.microsoft.com/office/powerpoint/2010/main" val="3705447245"/>
      </p:ext>
    </p:extLst>
  </p:cSld>
  <p:clrMapOvr>
    <a:masterClrMapping/>
  </p:clrMapOvr>
  <p:transition spd="slow">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D2EBFE5-FE09-4540-887D-A61432C6ABAE}"/>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1027" name="Rectangle 3">
            <a:extLst>
              <a:ext uri="{FF2B5EF4-FFF2-40B4-BE49-F238E27FC236}">
                <a16:creationId xmlns:a16="http://schemas.microsoft.com/office/drawing/2014/main" id="{0C1DD130-7684-49E8-A2C9-ACB52D4611BB}"/>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1028" name="Rectangle 4">
            <a:extLst>
              <a:ext uri="{FF2B5EF4-FFF2-40B4-BE49-F238E27FC236}">
                <a16:creationId xmlns:a16="http://schemas.microsoft.com/office/drawing/2014/main" id="{3EB0D6F5-667B-49E9-81E6-A07CFB5995B9}"/>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sl-SI" altLang="sl-SI"/>
          </a:p>
        </p:txBody>
      </p:sp>
      <p:sp>
        <p:nvSpPr>
          <p:cNvPr id="1029" name="Rectangle 5">
            <a:extLst>
              <a:ext uri="{FF2B5EF4-FFF2-40B4-BE49-F238E27FC236}">
                <a16:creationId xmlns:a16="http://schemas.microsoft.com/office/drawing/2014/main" id="{205F1894-699A-4243-BC54-C3520005C764}"/>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sl-SI" altLang="sl-SI"/>
          </a:p>
        </p:txBody>
      </p:sp>
      <p:sp>
        <p:nvSpPr>
          <p:cNvPr id="1030" name="Rectangle 6">
            <a:extLst>
              <a:ext uri="{FF2B5EF4-FFF2-40B4-BE49-F238E27FC236}">
                <a16:creationId xmlns:a16="http://schemas.microsoft.com/office/drawing/2014/main" id="{2D7D839B-81A3-49C3-9B9F-BC55C0EDB30F}"/>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69E4A73-1105-4F59-9FEB-0F51340A85F0}"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p:dissolve/>
  </p:transition>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12.gif"/><Relationship Id="rId4" Type="http://schemas.openxmlformats.org/officeDocument/2006/relationships/hyperlink" Target="http://sl.wikipedia.org/wiki/Slika:%E4%B9%9D-order.gif"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3.xml.rels><?xml version="1.0" encoding="UTF-8" standalone="yes"?>
<Relationships xmlns="http://schemas.openxmlformats.org/package/2006/relationships"><Relationship Id="rId3" Type="http://schemas.openxmlformats.org/officeDocument/2006/relationships/hyperlink" Target="http://sl.wikipedia.org/" TargetMode="External"/><Relationship Id="rId2" Type="http://schemas.openxmlformats.org/officeDocument/2006/relationships/hyperlink" Target="http://www.dijaski.net/"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218" name="WordArt 2">
            <a:extLst>
              <a:ext uri="{FF2B5EF4-FFF2-40B4-BE49-F238E27FC236}">
                <a16:creationId xmlns:a16="http://schemas.microsoft.com/office/drawing/2014/main" id="{A9743505-41C6-454D-A422-C730FD1E0334}"/>
              </a:ext>
            </a:extLst>
          </p:cNvPr>
          <p:cNvSpPr>
            <a:spLocks noChangeArrowheads="1" noChangeShapeType="1" noTextEdit="1"/>
          </p:cNvSpPr>
          <p:nvPr/>
        </p:nvSpPr>
        <p:spPr bwMode="auto">
          <a:xfrm rot="-147889">
            <a:off x="1476375" y="1773238"/>
            <a:ext cx="7380288" cy="4797425"/>
          </a:xfrm>
          <a:prstGeom prst="rect">
            <a:avLst/>
          </a:prstGeom>
          <a:extLst>
            <a:ext uri="{AF507438-7753-43E0-B8FC-AC1667EBCBE1}">
              <a14:hiddenEffects xmlns:a14="http://schemas.microsoft.com/office/drawing/2010/main">
                <a:effectLst/>
              </a14:hiddenEffects>
            </a:ext>
          </a:extLst>
        </p:spPr>
        <p:txBody>
          <a:bodyPr wrap="none" fromWordArt="1">
            <a:prstTxWarp prst="textSlantUp">
              <a:avLst>
                <a:gd name="adj" fmla="val 55556"/>
              </a:avLst>
            </a:prstTxWarp>
            <a:scene3d>
              <a:camera prst="legacyObliqueTopLeft"/>
              <a:lightRig rig="legacyFlat2" dir="b"/>
            </a:scene3d>
            <a:sp3d extrusionH="430200" prstMaterial="legacyMatte">
              <a:extrusionClr>
                <a:schemeClr val="tx2"/>
              </a:extrusionClr>
              <a:contourClr>
                <a:srgbClr val="EBF010"/>
              </a:contourClr>
            </a:sp3d>
          </a:bodyPr>
          <a:lstStyle/>
          <a:p>
            <a:pPr algn="ctr"/>
            <a:r>
              <a:rPr lang="sl-SI" sz="3600" kern="10">
                <a:ln w="9525">
                  <a:round/>
                  <a:headEnd/>
                  <a:tailEnd/>
                </a:ln>
                <a:gradFill rotWithShape="0">
                  <a:gsLst>
                    <a:gs pos="0">
                      <a:srgbClr val="EBF010"/>
                    </a:gs>
                    <a:gs pos="100000">
                      <a:srgbClr val="EBF010"/>
                    </a:gs>
                  </a:gsLst>
                  <a:lin ang="2847889" scaled="1"/>
                </a:gradFill>
                <a:latin typeface="Arial Black" panose="020B0A04020102020204" pitchFamily="34" charset="0"/>
              </a:rPr>
              <a:t>KITAJSKA</a:t>
            </a: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4" presetClass="entr" presetSubtype="0" fill="hold" nodeType="afterEffect">
                                  <p:stCondLst>
                                    <p:cond delay="0"/>
                                  </p:stCondLst>
                                  <p:childTnLst>
                                    <p:set>
                                      <p:cBhvr>
                                        <p:cTn id="6" dur="1" fill="hold">
                                          <p:stCondLst>
                                            <p:cond delay="0"/>
                                          </p:stCondLst>
                                        </p:cTn>
                                        <p:tgtEl>
                                          <p:spTgt spid="9218"/>
                                        </p:tgtEl>
                                        <p:attrNameLst>
                                          <p:attrName>style.visibility</p:attrName>
                                        </p:attrNameLst>
                                      </p:cBhvr>
                                      <p:to>
                                        <p:strVal val="visible"/>
                                      </p:to>
                                    </p:set>
                                    <p:anim from="(-#ppt_w/2)" to="(#ppt_x)" calcmode="lin" valueType="num">
                                      <p:cBhvr>
                                        <p:cTn id="7" dur="1200" fill="hold">
                                          <p:stCondLst>
                                            <p:cond delay="0"/>
                                          </p:stCondLst>
                                        </p:cTn>
                                        <p:tgtEl>
                                          <p:spTgt spid="9218"/>
                                        </p:tgtEl>
                                        <p:attrNameLst>
                                          <p:attrName>ppt_x</p:attrName>
                                        </p:attrNameLst>
                                      </p:cBhvr>
                                    </p:anim>
                                    <p:anim from="0" to="-1.0" calcmode="lin" valueType="num">
                                      <p:cBhvr>
                                        <p:cTn id="8" dur="400" decel="50000" autoRev="1" fill="hold">
                                          <p:stCondLst>
                                            <p:cond delay="1200"/>
                                          </p:stCondLst>
                                        </p:cTn>
                                        <p:tgtEl>
                                          <p:spTgt spid="9218"/>
                                        </p:tgtEl>
                                        <p:attrNameLst>
                                          <p:attrName>xshear</p:attrName>
                                        </p:attrNameLst>
                                      </p:cBhvr>
                                    </p:anim>
                                    <p:animScale>
                                      <p:cBhvr>
                                        <p:cTn id="9" dur="400" decel="100000" autoRev="1" fill="hold">
                                          <p:stCondLst>
                                            <p:cond delay="1200"/>
                                          </p:stCondLst>
                                        </p:cTn>
                                        <p:tgtEl>
                                          <p:spTgt spid="9218"/>
                                        </p:tgtEl>
                                      </p:cBhvr>
                                      <p:from x="100000" y="100000"/>
                                      <p:to x="80000" y="100000"/>
                                    </p:animScale>
                                    <p:anim by="(#ppt_h/3+#ppt_w*0.1)" calcmode="lin" valueType="num">
                                      <p:cBhvr additive="sum">
                                        <p:cTn id="10" dur="400" decel="100000" autoRev="1" fill="hold">
                                          <p:stCondLst>
                                            <p:cond delay="1200"/>
                                          </p:stCondLst>
                                        </p:cTn>
                                        <p:tgtEl>
                                          <p:spTgt spid="9218"/>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5123" name="Rectangle 3">
            <a:extLst>
              <a:ext uri="{FF2B5EF4-FFF2-40B4-BE49-F238E27FC236}">
                <a16:creationId xmlns:a16="http://schemas.microsoft.com/office/drawing/2014/main" id="{8C1B49F3-8AE0-4622-8553-81A58827D11F}"/>
              </a:ext>
            </a:extLst>
          </p:cNvPr>
          <p:cNvSpPr>
            <a:spLocks noGrp="1" noChangeArrowheads="1"/>
          </p:cNvSpPr>
          <p:nvPr>
            <p:ph type="body" idx="1"/>
          </p:nvPr>
        </p:nvSpPr>
        <p:spPr>
          <a:xfrm>
            <a:off x="539750" y="1628775"/>
            <a:ext cx="8229600" cy="4525963"/>
          </a:xfrm>
        </p:spPr>
        <p:txBody>
          <a:bodyPr/>
          <a:lstStyle/>
          <a:p>
            <a:pPr>
              <a:buFontTx/>
              <a:buNone/>
            </a:pPr>
            <a:r>
              <a:rPr lang="sl-SI" altLang="sl-SI" sz="2600">
                <a:solidFill>
                  <a:schemeClr val="bg1"/>
                </a:solidFill>
                <a:latin typeface="Times New Roman" panose="02020603050405020304" pitchFamily="18" charset="0"/>
              </a:rPr>
              <a:t>Peking je z dobrimi 14 milijoni prebivalcev drugo </a:t>
            </a:r>
          </a:p>
          <a:p>
            <a:pPr>
              <a:buFontTx/>
              <a:buNone/>
            </a:pPr>
            <a:r>
              <a:rPr lang="sl-SI" altLang="sl-SI" sz="2600">
                <a:solidFill>
                  <a:schemeClr val="bg1"/>
                </a:solidFill>
                <a:latin typeface="Times New Roman" panose="02020603050405020304" pitchFamily="18" charset="0"/>
              </a:rPr>
              <a:t>največje mesto na Kitajskem, če gledamo na število </a:t>
            </a:r>
          </a:p>
          <a:p>
            <a:pPr>
              <a:buFontTx/>
              <a:buNone/>
            </a:pPr>
            <a:r>
              <a:rPr lang="sl-SI" altLang="sl-SI" sz="2600">
                <a:solidFill>
                  <a:schemeClr val="bg1"/>
                </a:solidFill>
                <a:latin typeface="Times New Roman" panose="02020603050405020304" pitchFamily="18" charset="0"/>
              </a:rPr>
              <a:t>prebivalcev, takoj za Sanghajem. Je tudi </a:t>
            </a:r>
          </a:p>
          <a:p>
            <a:pPr>
              <a:buFontTx/>
              <a:buNone/>
            </a:pPr>
            <a:r>
              <a:rPr lang="sl-SI" altLang="sl-SI" sz="2600">
                <a:solidFill>
                  <a:schemeClr val="bg1"/>
                </a:solidFill>
                <a:latin typeface="Times New Roman" panose="02020603050405020304" pitchFamily="18" charset="0"/>
              </a:rPr>
              <a:t>glavno križišče transportnih poti, z več </a:t>
            </a:r>
          </a:p>
          <a:p>
            <a:pPr>
              <a:buFontTx/>
              <a:buNone/>
            </a:pPr>
            <a:r>
              <a:rPr lang="sl-SI" altLang="sl-SI" sz="2600">
                <a:solidFill>
                  <a:schemeClr val="bg1"/>
                </a:solidFill>
                <a:latin typeface="Times New Roman" panose="02020603050405020304" pitchFamily="18" charset="0"/>
              </a:rPr>
              <a:t>deset železnicami, cestami in avtocestami, </a:t>
            </a:r>
          </a:p>
          <a:p>
            <a:pPr>
              <a:buFontTx/>
              <a:buNone/>
            </a:pPr>
            <a:r>
              <a:rPr lang="sl-SI" altLang="sl-SI" sz="2600">
                <a:solidFill>
                  <a:schemeClr val="bg1"/>
                </a:solidFill>
                <a:latin typeface="Times New Roman" panose="02020603050405020304" pitchFamily="18" charset="0"/>
              </a:rPr>
              <a:t>ki povezujejo mesto v vse meri. Peking je </a:t>
            </a:r>
          </a:p>
          <a:p>
            <a:pPr>
              <a:buFontTx/>
              <a:buNone/>
            </a:pPr>
            <a:r>
              <a:rPr lang="sl-SI" altLang="sl-SI" sz="2600">
                <a:solidFill>
                  <a:schemeClr val="bg1"/>
                </a:solidFill>
                <a:latin typeface="Times New Roman" panose="02020603050405020304" pitchFamily="18" charset="0"/>
              </a:rPr>
              <a:t>politično, izobraževalno, kulturno in </a:t>
            </a:r>
          </a:p>
          <a:p>
            <a:pPr>
              <a:buFontTx/>
              <a:buNone/>
            </a:pPr>
            <a:r>
              <a:rPr lang="sl-SI" altLang="sl-SI" sz="2600">
                <a:solidFill>
                  <a:schemeClr val="bg1"/>
                </a:solidFill>
                <a:latin typeface="Times New Roman" panose="02020603050405020304" pitchFamily="18" charset="0"/>
              </a:rPr>
              <a:t>socialno središče Kitajske, svoj ugled pa </a:t>
            </a:r>
          </a:p>
          <a:p>
            <a:pPr>
              <a:buFontTx/>
              <a:buNone/>
            </a:pPr>
            <a:r>
              <a:rPr lang="sl-SI" altLang="sl-SI" sz="2600">
                <a:solidFill>
                  <a:schemeClr val="bg1"/>
                </a:solidFill>
                <a:latin typeface="Times New Roman" panose="02020603050405020304" pitchFamily="18" charset="0"/>
              </a:rPr>
              <a:t>povečuje tudi na drugih področjih.</a:t>
            </a:r>
          </a:p>
          <a:p>
            <a:pPr>
              <a:buFontTx/>
              <a:buNone/>
            </a:pPr>
            <a:r>
              <a:rPr lang="sl-SI" altLang="sl-SI" sz="2600">
                <a:solidFill>
                  <a:schemeClr val="bg1"/>
                </a:solidFill>
                <a:latin typeface="Times New Roman" panose="02020603050405020304" pitchFamily="18" charset="0"/>
              </a:rPr>
              <a:t>Peking bo v letu 2008 gostil poletne olimpijske igre.</a:t>
            </a:r>
          </a:p>
        </p:txBody>
      </p:sp>
      <p:pic>
        <p:nvPicPr>
          <p:cNvPr id="5124" name="Picture 4" descr="peking">
            <a:extLst>
              <a:ext uri="{FF2B5EF4-FFF2-40B4-BE49-F238E27FC236}">
                <a16:creationId xmlns:a16="http://schemas.microsoft.com/office/drawing/2014/main" id="{6B90DED2-5469-4406-A602-BB94EA3B96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25" y="2781300"/>
            <a:ext cx="2560638" cy="3024188"/>
          </a:xfrm>
          <a:prstGeom prst="rect">
            <a:avLst/>
          </a:prstGeom>
          <a:noFill/>
          <a:extLst>
            <a:ext uri="{909E8E84-426E-40DD-AFC4-6F175D3DCCD1}">
              <a14:hiddenFill xmlns:a14="http://schemas.microsoft.com/office/drawing/2010/main">
                <a:solidFill>
                  <a:srgbClr val="FFFFFF"/>
                </a:solidFill>
              </a14:hiddenFill>
            </a:ext>
          </a:extLst>
        </p:spPr>
      </p:pic>
      <p:sp>
        <p:nvSpPr>
          <p:cNvPr id="5126" name="WordArt 6">
            <a:extLst>
              <a:ext uri="{FF2B5EF4-FFF2-40B4-BE49-F238E27FC236}">
                <a16:creationId xmlns:a16="http://schemas.microsoft.com/office/drawing/2014/main" id="{EA684CA4-FB97-46E2-8826-F61BE8205282}"/>
              </a:ext>
            </a:extLst>
          </p:cNvPr>
          <p:cNvSpPr>
            <a:spLocks noChangeArrowheads="1" noChangeShapeType="1" noTextEdit="1"/>
          </p:cNvSpPr>
          <p:nvPr/>
        </p:nvSpPr>
        <p:spPr bwMode="auto">
          <a:xfrm>
            <a:off x="2771775" y="404813"/>
            <a:ext cx="2087563" cy="1008062"/>
          </a:xfrm>
          <a:prstGeom prst="rect">
            <a:avLst/>
          </a:prstGeom>
          <a:extLst>
            <a:ext uri="{AF507438-7753-43E0-B8FC-AC1667EBCBE1}">
              <a14:hiddenEffects xmlns:a14="http://schemas.microsoft.com/office/drawing/2010/main">
                <a:effectLst/>
              </a14:hiddenEffects>
            </a:ext>
          </a:extLst>
        </p:spPr>
        <p:txBody>
          <a:bodyPr wrap="none" fromWordArt="1">
            <a:prstTxWarp prst="textDoubleWave1">
              <a:avLst>
                <a:gd name="adj1" fmla="val 3519"/>
                <a:gd name="adj2" fmla="val 722"/>
              </a:avLst>
            </a:prstTxWarp>
          </a:bodyPr>
          <a:lstStyle/>
          <a:p>
            <a:pPr algn="ctr"/>
            <a:r>
              <a:rPr lang="sl-SI" sz="3600" kern="10">
                <a:ln w="15875">
                  <a:solidFill>
                    <a:srgbClr val="000000"/>
                  </a:solidFill>
                  <a:round/>
                  <a:headEnd/>
                  <a:tailEnd/>
                </a:ln>
                <a:gradFill rotWithShape="0">
                  <a:gsLst>
                    <a:gs pos="0">
                      <a:srgbClr val="006600"/>
                    </a:gs>
                    <a:gs pos="50000">
                      <a:srgbClr val="006600">
                        <a:gamma/>
                        <a:shade val="46275"/>
                        <a:invGamma/>
                      </a:srgbClr>
                    </a:gs>
                    <a:gs pos="100000">
                      <a:srgbClr val="006600"/>
                    </a:gs>
                  </a:gsLst>
                  <a:lin ang="2700000" scaled="1"/>
                </a:gradFill>
                <a:latin typeface="Arial Black" panose="020B0A04020102020204" pitchFamily="34" charset="0"/>
              </a:rPr>
              <a:t>PEKING</a:t>
            </a: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nodeType="afterEffect">
                                  <p:stCondLst>
                                    <p:cond delay="0"/>
                                  </p:stCondLst>
                                  <p:childTnLst>
                                    <p:set>
                                      <p:cBhvr>
                                        <p:cTn id="6" dur="1" fill="hold">
                                          <p:stCondLst>
                                            <p:cond delay="0"/>
                                          </p:stCondLst>
                                        </p:cTn>
                                        <p:tgtEl>
                                          <p:spTgt spid="5126"/>
                                        </p:tgtEl>
                                        <p:attrNameLst>
                                          <p:attrName>style.visibility</p:attrName>
                                        </p:attrNameLst>
                                      </p:cBhvr>
                                      <p:to>
                                        <p:strVal val="visible"/>
                                      </p:to>
                                    </p:set>
                                    <p:animEffect transition="in" filter="wipe(down)">
                                      <p:cBhvr>
                                        <p:cTn id="7" dur="500"/>
                                        <p:tgtEl>
                                          <p:spTgt spid="5126"/>
                                        </p:tgtEl>
                                      </p:cBhvr>
                                    </p:animEffect>
                                  </p:childTnLst>
                                </p:cTn>
                              </p:par>
                            </p:childTnLst>
                          </p:cTn>
                        </p:par>
                        <p:par>
                          <p:cTn id="8" fill="hold" nodeType="afterGroup">
                            <p:stCondLst>
                              <p:cond delay="500"/>
                            </p:stCondLst>
                            <p:childTnLst>
                              <p:par>
                                <p:cTn id="9" presetID="22" presetClass="entr" presetSubtype="4" fill="hold" nodeType="afterEffect">
                                  <p:stCondLst>
                                    <p:cond delay="0"/>
                                  </p:stCondLst>
                                  <p:childTnLst>
                                    <p:set>
                                      <p:cBhvr>
                                        <p:cTn id="10" dur="1" fill="hold">
                                          <p:stCondLst>
                                            <p:cond delay="0"/>
                                          </p:stCondLst>
                                        </p:cTn>
                                        <p:tgtEl>
                                          <p:spTgt spid="5123">
                                            <p:txEl>
                                              <p:pRg st="0" end="0"/>
                                            </p:txEl>
                                          </p:spTgt>
                                        </p:tgtEl>
                                        <p:attrNameLst>
                                          <p:attrName>style.visibility</p:attrName>
                                        </p:attrNameLst>
                                      </p:cBhvr>
                                      <p:to>
                                        <p:strVal val="visible"/>
                                      </p:to>
                                    </p:set>
                                    <p:animEffect transition="in" filter="wipe(down)">
                                      <p:cBhvr>
                                        <p:cTn id="11" dur="500"/>
                                        <p:tgtEl>
                                          <p:spTgt spid="5123">
                                            <p:txEl>
                                              <p:pRg st="0" end="0"/>
                                            </p:txEl>
                                          </p:spTgt>
                                        </p:tgtEl>
                                      </p:cBhvr>
                                    </p:animEffect>
                                  </p:childTnLst>
                                </p:cTn>
                              </p:par>
                              <p:par>
                                <p:cTn id="12" presetID="22" presetClass="entr" presetSubtype="4" fill="hold" nodeType="withEffect">
                                  <p:stCondLst>
                                    <p:cond delay="0"/>
                                  </p:stCondLst>
                                  <p:childTnLst>
                                    <p:set>
                                      <p:cBhvr>
                                        <p:cTn id="13" dur="1" fill="hold">
                                          <p:stCondLst>
                                            <p:cond delay="0"/>
                                          </p:stCondLst>
                                        </p:cTn>
                                        <p:tgtEl>
                                          <p:spTgt spid="5123">
                                            <p:txEl>
                                              <p:pRg st="1" end="1"/>
                                            </p:txEl>
                                          </p:spTgt>
                                        </p:tgtEl>
                                        <p:attrNameLst>
                                          <p:attrName>style.visibility</p:attrName>
                                        </p:attrNameLst>
                                      </p:cBhvr>
                                      <p:to>
                                        <p:strVal val="visible"/>
                                      </p:to>
                                    </p:set>
                                    <p:animEffect transition="in" filter="wipe(down)">
                                      <p:cBhvr>
                                        <p:cTn id="14" dur="500"/>
                                        <p:tgtEl>
                                          <p:spTgt spid="5123">
                                            <p:txEl>
                                              <p:pRg st="1" end="1"/>
                                            </p:txEl>
                                          </p:spTgt>
                                        </p:tgtEl>
                                      </p:cBhvr>
                                    </p:animEffect>
                                  </p:childTnLst>
                                </p:cTn>
                              </p:par>
                              <p:par>
                                <p:cTn id="15" presetID="22" presetClass="entr" presetSubtype="4" fill="hold" nodeType="with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wipe(down)">
                                      <p:cBhvr>
                                        <p:cTn id="17" dur="500"/>
                                        <p:tgtEl>
                                          <p:spTgt spid="5123">
                                            <p:txEl>
                                              <p:pRg st="2" end="2"/>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5123">
                                            <p:txEl>
                                              <p:pRg st="3" end="3"/>
                                            </p:txEl>
                                          </p:spTgt>
                                        </p:tgtEl>
                                        <p:attrNameLst>
                                          <p:attrName>style.visibility</p:attrName>
                                        </p:attrNameLst>
                                      </p:cBhvr>
                                      <p:to>
                                        <p:strVal val="visible"/>
                                      </p:to>
                                    </p:set>
                                    <p:animEffect transition="in" filter="wipe(down)">
                                      <p:cBhvr>
                                        <p:cTn id="20" dur="500"/>
                                        <p:tgtEl>
                                          <p:spTgt spid="5123">
                                            <p:txEl>
                                              <p:pRg st="3" end="3"/>
                                            </p:txEl>
                                          </p:spTgt>
                                        </p:tgtEl>
                                      </p:cBhvr>
                                    </p:animEffect>
                                  </p:childTnLst>
                                </p:cTn>
                              </p:par>
                              <p:par>
                                <p:cTn id="21" presetID="22" presetClass="entr" presetSubtype="4" fill="hold" nodeType="withEffect">
                                  <p:stCondLst>
                                    <p:cond delay="0"/>
                                  </p:stCondLst>
                                  <p:childTnLst>
                                    <p:set>
                                      <p:cBhvr>
                                        <p:cTn id="22" dur="1" fill="hold">
                                          <p:stCondLst>
                                            <p:cond delay="0"/>
                                          </p:stCondLst>
                                        </p:cTn>
                                        <p:tgtEl>
                                          <p:spTgt spid="5123">
                                            <p:txEl>
                                              <p:pRg st="4" end="4"/>
                                            </p:txEl>
                                          </p:spTgt>
                                        </p:tgtEl>
                                        <p:attrNameLst>
                                          <p:attrName>style.visibility</p:attrName>
                                        </p:attrNameLst>
                                      </p:cBhvr>
                                      <p:to>
                                        <p:strVal val="visible"/>
                                      </p:to>
                                    </p:set>
                                    <p:animEffect transition="in" filter="wipe(down)">
                                      <p:cBhvr>
                                        <p:cTn id="23" dur="500"/>
                                        <p:tgtEl>
                                          <p:spTgt spid="5123">
                                            <p:txEl>
                                              <p:pRg st="4" end="4"/>
                                            </p:txEl>
                                          </p:spTgt>
                                        </p:tgtEl>
                                      </p:cBhvr>
                                    </p:animEffect>
                                  </p:childTnLst>
                                </p:cTn>
                              </p:par>
                              <p:par>
                                <p:cTn id="24" presetID="22" presetClass="entr" presetSubtype="4" fill="hold" nodeType="withEffect">
                                  <p:stCondLst>
                                    <p:cond delay="0"/>
                                  </p:stCondLst>
                                  <p:childTnLst>
                                    <p:set>
                                      <p:cBhvr>
                                        <p:cTn id="25" dur="1" fill="hold">
                                          <p:stCondLst>
                                            <p:cond delay="0"/>
                                          </p:stCondLst>
                                        </p:cTn>
                                        <p:tgtEl>
                                          <p:spTgt spid="5123">
                                            <p:txEl>
                                              <p:pRg st="5" end="5"/>
                                            </p:txEl>
                                          </p:spTgt>
                                        </p:tgtEl>
                                        <p:attrNameLst>
                                          <p:attrName>style.visibility</p:attrName>
                                        </p:attrNameLst>
                                      </p:cBhvr>
                                      <p:to>
                                        <p:strVal val="visible"/>
                                      </p:to>
                                    </p:set>
                                    <p:animEffect transition="in" filter="wipe(down)">
                                      <p:cBhvr>
                                        <p:cTn id="26" dur="500"/>
                                        <p:tgtEl>
                                          <p:spTgt spid="5123">
                                            <p:txEl>
                                              <p:pRg st="5" end="5"/>
                                            </p:txEl>
                                          </p:spTgt>
                                        </p:tgtEl>
                                      </p:cBhvr>
                                    </p:animEffect>
                                  </p:childTnLst>
                                </p:cTn>
                              </p:par>
                              <p:par>
                                <p:cTn id="27" presetID="22" presetClass="entr" presetSubtype="4" fill="hold" nodeType="withEffect">
                                  <p:stCondLst>
                                    <p:cond delay="0"/>
                                  </p:stCondLst>
                                  <p:childTnLst>
                                    <p:set>
                                      <p:cBhvr>
                                        <p:cTn id="28" dur="1" fill="hold">
                                          <p:stCondLst>
                                            <p:cond delay="0"/>
                                          </p:stCondLst>
                                        </p:cTn>
                                        <p:tgtEl>
                                          <p:spTgt spid="5123">
                                            <p:txEl>
                                              <p:pRg st="6" end="6"/>
                                            </p:txEl>
                                          </p:spTgt>
                                        </p:tgtEl>
                                        <p:attrNameLst>
                                          <p:attrName>style.visibility</p:attrName>
                                        </p:attrNameLst>
                                      </p:cBhvr>
                                      <p:to>
                                        <p:strVal val="visible"/>
                                      </p:to>
                                    </p:set>
                                    <p:animEffect transition="in" filter="wipe(down)">
                                      <p:cBhvr>
                                        <p:cTn id="29" dur="500"/>
                                        <p:tgtEl>
                                          <p:spTgt spid="5123">
                                            <p:txEl>
                                              <p:pRg st="6" end="6"/>
                                            </p:txEl>
                                          </p:spTgt>
                                        </p:tgtEl>
                                      </p:cBhvr>
                                    </p:animEffect>
                                  </p:childTnLst>
                                </p:cTn>
                              </p:par>
                              <p:par>
                                <p:cTn id="30" presetID="22" presetClass="entr" presetSubtype="4" fill="hold" nodeType="withEffect">
                                  <p:stCondLst>
                                    <p:cond delay="0"/>
                                  </p:stCondLst>
                                  <p:childTnLst>
                                    <p:set>
                                      <p:cBhvr>
                                        <p:cTn id="31" dur="1" fill="hold">
                                          <p:stCondLst>
                                            <p:cond delay="0"/>
                                          </p:stCondLst>
                                        </p:cTn>
                                        <p:tgtEl>
                                          <p:spTgt spid="5123">
                                            <p:txEl>
                                              <p:pRg st="7" end="7"/>
                                            </p:txEl>
                                          </p:spTgt>
                                        </p:tgtEl>
                                        <p:attrNameLst>
                                          <p:attrName>style.visibility</p:attrName>
                                        </p:attrNameLst>
                                      </p:cBhvr>
                                      <p:to>
                                        <p:strVal val="visible"/>
                                      </p:to>
                                    </p:set>
                                    <p:animEffect transition="in" filter="wipe(down)">
                                      <p:cBhvr>
                                        <p:cTn id="32" dur="500"/>
                                        <p:tgtEl>
                                          <p:spTgt spid="5123">
                                            <p:txEl>
                                              <p:pRg st="7" end="7"/>
                                            </p:txEl>
                                          </p:spTgt>
                                        </p:tgtEl>
                                      </p:cBhvr>
                                    </p:animEffect>
                                  </p:childTnLst>
                                </p:cTn>
                              </p:par>
                              <p:par>
                                <p:cTn id="33" presetID="22" presetClass="entr" presetSubtype="4" fill="hold" nodeType="withEffect">
                                  <p:stCondLst>
                                    <p:cond delay="0"/>
                                  </p:stCondLst>
                                  <p:childTnLst>
                                    <p:set>
                                      <p:cBhvr>
                                        <p:cTn id="34" dur="1" fill="hold">
                                          <p:stCondLst>
                                            <p:cond delay="0"/>
                                          </p:stCondLst>
                                        </p:cTn>
                                        <p:tgtEl>
                                          <p:spTgt spid="5123">
                                            <p:txEl>
                                              <p:pRg st="8" end="8"/>
                                            </p:txEl>
                                          </p:spTgt>
                                        </p:tgtEl>
                                        <p:attrNameLst>
                                          <p:attrName>style.visibility</p:attrName>
                                        </p:attrNameLst>
                                      </p:cBhvr>
                                      <p:to>
                                        <p:strVal val="visible"/>
                                      </p:to>
                                    </p:set>
                                    <p:animEffect transition="in" filter="wipe(down)">
                                      <p:cBhvr>
                                        <p:cTn id="35" dur="500"/>
                                        <p:tgtEl>
                                          <p:spTgt spid="5123">
                                            <p:txEl>
                                              <p:pRg st="8" end="8"/>
                                            </p:txEl>
                                          </p:spTgt>
                                        </p:tgtEl>
                                      </p:cBhvr>
                                    </p:animEffect>
                                  </p:childTnLst>
                                </p:cTn>
                              </p:par>
                              <p:par>
                                <p:cTn id="36" presetID="22" presetClass="entr" presetSubtype="4" fill="hold" nodeType="withEffect">
                                  <p:stCondLst>
                                    <p:cond delay="0"/>
                                  </p:stCondLst>
                                  <p:childTnLst>
                                    <p:set>
                                      <p:cBhvr>
                                        <p:cTn id="37" dur="1" fill="hold">
                                          <p:stCondLst>
                                            <p:cond delay="0"/>
                                          </p:stCondLst>
                                        </p:cTn>
                                        <p:tgtEl>
                                          <p:spTgt spid="5123">
                                            <p:txEl>
                                              <p:pRg st="9" end="9"/>
                                            </p:txEl>
                                          </p:spTgt>
                                        </p:tgtEl>
                                        <p:attrNameLst>
                                          <p:attrName>style.visibility</p:attrName>
                                        </p:attrNameLst>
                                      </p:cBhvr>
                                      <p:to>
                                        <p:strVal val="visible"/>
                                      </p:to>
                                    </p:set>
                                    <p:animEffect transition="in" filter="wipe(down)">
                                      <p:cBhvr>
                                        <p:cTn id="38" dur="500"/>
                                        <p:tgtEl>
                                          <p:spTgt spid="5123">
                                            <p:txEl>
                                              <p:pRg st="9" end="9"/>
                                            </p:txEl>
                                          </p:spTgt>
                                        </p:tgtEl>
                                      </p:cBhvr>
                                    </p:animEffect>
                                  </p:childTnLst>
                                </p:cTn>
                              </p:par>
                            </p:childTnLst>
                          </p:cTn>
                        </p:par>
                        <p:par>
                          <p:cTn id="39" fill="hold" nodeType="afterGroup">
                            <p:stCondLst>
                              <p:cond delay="1000"/>
                            </p:stCondLst>
                            <p:childTnLst>
                              <p:par>
                                <p:cTn id="40" presetID="22" presetClass="entr" presetSubtype="4" fill="hold" nodeType="afterEffect">
                                  <p:stCondLst>
                                    <p:cond delay="0"/>
                                  </p:stCondLst>
                                  <p:childTnLst>
                                    <p:set>
                                      <p:cBhvr>
                                        <p:cTn id="41" dur="1" fill="hold">
                                          <p:stCondLst>
                                            <p:cond delay="0"/>
                                          </p:stCondLst>
                                        </p:cTn>
                                        <p:tgtEl>
                                          <p:spTgt spid="5124"/>
                                        </p:tgtEl>
                                        <p:attrNameLst>
                                          <p:attrName>style.visibility</p:attrName>
                                        </p:attrNameLst>
                                      </p:cBhvr>
                                      <p:to>
                                        <p:strVal val="visible"/>
                                      </p:to>
                                    </p:set>
                                    <p:animEffect transition="in" filter="wipe(down)">
                                      <p:cBhvr>
                                        <p:cTn id="42" dur="500"/>
                                        <p:tgtEl>
                                          <p:spTgt spid="5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7B25F927-B694-40A6-BDE2-D06A0844DFD8}"/>
              </a:ext>
            </a:extLst>
          </p:cNvPr>
          <p:cNvSpPr>
            <a:spLocks noGrp="1" noChangeArrowheads="1"/>
          </p:cNvSpPr>
          <p:nvPr>
            <p:ph type="body" idx="1"/>
          </p:nvPr>
        </p:nvSpPr>
        <p:spPr>
          <a:xfrm>
            <a:off x="468313" y="1412875"/>
            <a:ext cx="8229600" cy="4852988"/>
          </a:xfrm>
        </p:spPr>
        <p:txBody>
          <a:bodyPr/>
          <a:lstStyle/>
          <a:p>
            <a:pPr>
              <a:lnSpc>
                <a:spcPct val="80000"/>
              </a:lnSpc>
              <a:buFontTx/>
              <a:buNone/>
            </a:pPr>
            <a:r>
              <a:rPr lang="sl-SI" altLang="sl-SI" sz="2400" b="1">
                <a:latin typeface="Times New Roman" panose="02020603050405020304" pitchFamily="18" charset="0"/>
              </a:rPr>
              <a:t>	Kitajsko pisavo sestavljajo logogrami. Besednjak Handži vsebuje okrog 40.000 kitajskih pismenk, nekateri besednjaki jih imajo tudi do 80.000, vendar gre za redko uporabljena besede. Kitajska pisava je stara več kot 3000 let. Povprečno izobraženi Kitajci bi morali poznati okoli 3000 pismenk, toliko naj bi jih zadostovalo tudi za spremljanje časopisja. Univerzitetni profesorji pogosto poznajo okoli 8000 pismenk. Ljudje, ki poznajo manj kot 1500 na kmetijah ali 2000 pismenk v mestih.</a:t>
            </a:r>
            <a:br>
              <a:rPr lang="sl-SI" altLang="sl-SI" sz="2400" b="1">
                <a:latin typeface="Times New Roman" panose="02020603050405020304" pitchFamily="18" charset="0"/>
              </a:rPr>
            </a:br>
            <a:r>
              <a:rPr lang="sl-SI" altLang="sl-SI" sz="2400" b="1">
                <a:latin typeface="Times New Roman" panose="02020603050405020304" pitchFamily="18" charset="0"/>
              </a:rPr>
              <a:t>Napisi so bili v Kitajski pogosteje </a:t>
            </a:r>
            <a:br>
              <a:rPr lang="sl-SI" altLang="sl-SI" sz="2400" b="1">
                <a:latin typeface="Times New Roman" panose="02020603050405020304" pitchFamily="18" charset="0"/>
              </a:rPr>
            </a:br>
            <a:r>
              <a:rPr lang="sl-SI" altLang="sl-SI" sz="2400" b="1">
                <a:latin typeface="Times New Roman" panose="02020603050405020304" pitchFamily="18" charset="0"/>
              </a:rPr>
              <a:t>pisani od desne proti levi. </a:t>
            </a:r>
            <a:br>
              <a:rPr lang="sl-SI" altLang="sl-SI" sz="2400" b="1">
                <a:latin typeface="Times New Roman" panose="02020603050405020304" pitchFamily="18" charset="0"/>
              </a:rPr>
            </a:br>
            <a:r>
              <a:rPr lang="sl-SI" altLang="sl-SI" sz="2400" b="1">
                <a:latin typeface="Times New Roman" panose="02020603050405020304" pitchFamily="18" charset="0"/>
              </a:rPr>
              <a:t>Od reforme pisave se v  </a:t>
            </a:r>
            <a:br>
              <a:rPr lang="sl-SI" altLang="sl-SI" sz="2400" b="1">
                <a:latin typeface="Times New Roman" panose="02020603050405020304" pitchFamily="18" charset="0"/>
              </a:rPr>
            </a:br>
            <a:r>
              <a:rPr lang="sl-SI" altLang="sl-SI" sz="2400" b="1">
                <a:latin typeface="Times New Roman" panose="02020603050405020304" pitchFamily="18" charset="0"/>
              </a:rPr>
              <a:t>kitajskih knjigah zgledujejo</a:t>
            </a:r>
            <a:br>
              <a:rPr lang="sl-SI" altLang="sl-SI" sz="2400" b="1">
                <a:latin typeface="Times New Roman" panose="02020603050405020304" pitchFamily="18" charset="0"/>
              </a:rPr>
            </a:br>
            <a:r>
              <a:rPr lang="sl-SI" altLang="sl-SI" sz="2400" b="1">
                <a:latin typeface="Times New Roman" panose="02020603050405020304" pitchFamily="18" charset="0"/>
              </a:rPr>
              <a:t>po evropskih </a:t>
            </a:r>
            <a:br>
              <a:rPr lang="sl-SI" altLang="sl-SI" sz="2400" b="1">
                <a:latin typeface="Times New Roman" panose="02020603050405020304" pitchFamily="18" charset="0"/>
              </a:rPr>
            </a:br>
            <a:r>
              <a:rPr lang="sl-SI" altLang="sl-SI" sz="2400" b="1">
                <a:latin typeface="Times New Roman" panose="02020603050405020304" pitchFamily="18" charset="0"/>
              </a:rPr>
              <a:t>knjigah in pišejo znake v vrstah</a:t>
            </a:r>
            <a:br>
              <a:rPr lang="sl-SI" altLang="sl-SI" sz="2400" b="1">
                <a:latin typeface="Times New Roman" panose="02020603050405020304" pitchFamily="18" charset="0"/>
              </a:rPr>
            </a:br>
            <a:r>
              <a:rPr lang="sl-SI" altLang="sl-SI" sz="2400" b="1">
                <a:latin typeface="Times New Roman" panose="02020603050405020304" pitchFamily="18" charset="0"/>
              </a:rPr>
              <a:t> od leve proti desni.</a:t>
            </a:r>
          </a:p>
        </p:txBody>
      </p:sp>
      <p:pic>
        <p:nvPicPr>
          <p:cNvPr id="19459" name="Picture 3" descr="Beseda 'pismenka' v tradicionalni (desno)in prenovljeni poenostavljeni obliki (levo)">
            <a:extLst>
              <a:ext uri="{FF2B5EF4-FFF2-40B4-BE49-F238E27FC236}">
                <a16:creationId xmlns:a16="http://schemas.microsoft.com/office/drawing/2014/main" id="{B2F9989C-D5D0-4144-A343-D6F00CCF67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888" y="4581525"/>
            <a:ext cx="2057400" cy="2057400"/>
          </a:xfrm>
          <a:prstGeom prst="rect">
            <a:avLst/>
          </a:prstGeom>
          <a:noFill/>
          <a:extLst>
            <a:ext uri="{909E8E84-426E-40DD-AFC4-6F175D3DCCD1}">
              <a14:hiddenFill xmlns:a14="http://schemas.microsoft.com/office/drawing/2010/main">
                <a:solidFill>
                  <a:srgbClr val="FFFFFF"/>
                </a:solidFill>
              </a14:hiddenFill>
            </a:ext>
          </a:extLst>
        </p:spPr>
      </p:pic>
      <p:pic>
        <p:nvPicPr>
          <p:cNvPr id="19460" name="Picture 4" descr="Smer pisanja [džiǔ](9)">
            <a:hlinkClick r:id="rId4" tooltip="&quot;Smer pisanja [džiǔ](9)&quot;"/>
            <a:extLst>
              <a:ext uri="{FF2B5EF4-FFF2-40B4-BE49-F238E27FC236}">
                <a16:creationId xmlns:a16="http://schemas.microsoft.com/office/drawing/2014/main" id="{EBC6023D-8FE5-4C9A-B74C-0DC24F8D8FD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950" y="260350"/>
            <a:ext cx="947738" cy="947738"/>
          </a:xfrm>
          <a:prstGeom prst="rect">
            <a:avLst/>
          </a:prstGeom>
          <a:noFill/>
          <a:extLst>
            <a:ext uri="{909E8E84-426E-40DD-AFC4-6F175D3DCCD1}">
              <a14:hiddenFill xmlns:a14="http://schemas.microsoft.com/office/drawing/2010/main">
                <a:solidFill>
                  <a:srgbClr val="FFFFFF"/>
                </a:solidFill>
              </a14:hiddenFill>
            </a:ext>
          </a:extLst>
        </p:spPr>
      </p:pic>
      <p:sp>
        <p:nvSpPr>
          <p:cNvPr id="19461" name="Rectangle 5">
            <a:extLst>
              <a:ext uri="{FF2B5EF4-FFF2-40B4-BE49-F238E27FC236}">
                <a16:creationId xmlns:a16="http://schemas.microsoft.com/office/drawing/2014/main" id="{F086EE1F-E6AC-4A51-A8BA-EEDB458F8BAF}"/>
              </a:ext>
            </a:extLst>
          </p:cNvPr>
          <p:cNvSpPr>
            <a:spLocks noChangeArrowheads="1"/>
          </p:cNvSpPr>
          <p:nvPr/>
        </p:nvSpPr>
        <p:spPr bwMode="auto">
          <a:xfrm>
            <a:off x="0" y="2400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sp>
        <p:nvSpPr>
          <p:cNvPr id="19462" name="Rectangle 6">
            <a:extLst>
              <a:ext uri="{FF2B5EF4-FFF2-40B4-BE49-F238E27FC236}">
                <a16:creationId xmlns:a16="http://schemas.microsoft.com/office/drawing/2014/main" id="{C5888C5A-0807-45B9-AC42-DC1F763596E7}"/>
              </a:ext>
            </a:extLst>
          </p:cNvPr>
          <p:cNvSpPr>
            <a:spLocks noChangeArrowheads="1"/>
          </p:cNvSpPr>
          <p:nvPr/>
        </p:nvSpPr>
        <p:spPr bwMode="auto">
          <a:xfrm>
            <a:off x="0" y="2400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sl-SI"/>
          </a:p>
        </p:txBody>
      </p:sp>
      <p:sp>
        <p:nvSpPr>
          <p:cNvPr id="19463" name="WordArt 7">
            <a:extLst>
              <a:ext uri="{FF2B5EF4-FFF2-40B4-BE49-F238E27FC236}">
                <a16:creationId xmlns:a16="http://schemas.microsoft.com/office/drawing/2014/main" id="{50E1480E-5C4B-4BD7-AB72-B78C9DDCDF8F}"/>
              </a:ext>
            </a:extLst>
          </p:cNvPr>
          <p:cNvSpPr>
            <a:spLocks noChangeArrowheads="1" noChangeShapeType="1" noTextEdit="1"/>
          </p:cNvSpPr>
          <p:nvPr/>
        </p:nvSpPr>
        <p:spPr bwMode="auto">
          <a:xfrm>
            <a:off x="1187450" y="476250"/>
            <a:ext cx="5256213" cy="720725"/>
          </a:xfrm>
          <a:prstGeom prst="rect">
            <a:avLst/>
          </a:prstGeom>
        </p:spPr>
        <p:txBody>
          <a:bodyPr wrap="none" fromWordArt="1">
            <a:prstTxWarp prst="textPlain">
              <a:avLst>
                <a:gd name="adj" fmla="val 50000"/>
              </a:avLst>
            </a:prstTxWarp>
          </a:bodyPr>
          <a:lstStyle/>
          <a:p>
            <a:pPr algn="ctr"/>
            <a:r>
              <a:rPr lang="sl-SI" sz="3600" b="1" kern="10">
                <a:ln w="19050">
                  <a:solidFill>
                    <a:srgbClr val="000000"/>
                  </a:solidFill>
                  <a:round/>
                  <a:headEnd/>
                  <a:tailEnd/>
                </a:ln>
                <a:gradFill rotWithShape="0">
                  <a:gsLst>
                    <a:gs pos="0">
                      <a:srgbClr val="D6B19C"/>
                    </a:gs>
                    <a:gs pos="30000">
                      <a:srgbClr val="D49E6C"/>
                    </a:gs>
                    <a:gs pos="70000">
                      <a:srgbClr val="A65528"/>
                    </a:gs>
                    <a:gs pos="100000">
                      <a:srgbClr val="663012"/>
                    </a:gs>
                  </a:gsLst>
                  <a:lin ang="5400000" scaled="1"/>
                </a:gradFill>
                <a:effectLst>
                  <a:outerShdw dist="107763" dir="13500000" algn="ctr" rotWithShape="0">
                    <a:srgbClr val="868686">
                      <a:alpha val="50000"/>
                    </a:srgbClr>
                  </a:outerShdw>
                </a:effectLst>
                <a:latin typeface="Arial Black" panose="020B0A04020102020204" pitchFamily="34" charset="0"/>
              </a:rPr>
              <a:t>KITAJSKA PISAVA</a:t>
            </a: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4" presetClass="entr" presetSubtype="0" fill="hold" nodeType="afterEffect">
                                  <p:stCondLst>
                                    <p:cond delay="0"/>
                                  </p:stCondLst>
                                  <p:childTnLst>
                                    <p:set>
                                      <p:cBhvr>
                                        <p:cTn id="6" dur="1" fill="hold">
                                          <p:stCondLst>
                                            <p:cond delay="0"/>
                                          </p:stCondLst>
                                        </p:cTn>
                                        <p:tgtEl>
                                          <p:spTgt spid="19463"/>
                                        </p:tgtEl>
                                        <p:attrNameLst>
                                          <p:attrName>style.visibility</p:attrName>
                                        </p:attrNameLst>
                                      </p:cBhvr>
                                      <p:to>
                                        <p:strVal val="visible"/>
                                      </p:to>
                                    </p:set>
                                    <p:anim from="(-#ppt_w/2)" to="(#ppt_x)" calcmode="lin" valueType="num">
                                      <p:cBhvr>
                                        <p:cTn id="7" dur="600" fill="hold">
                                          <p:stCondLst>
                                            <p:cond delay="0"/>
                                          </p:stCondLst>
                                        </p:cTn>
                                        <p:tgtEl>
                                          <p:spTgt spid="19463"/>
                                        </p:tgtEl>
                                        <p:attrNameLst>
                                          <p:attrName>ppt_x</p:attrName>
                                        </p:attrNameLst>
                                      </p:cBhvr>
                                    </p:anim>
                                    <p:anim from="0" to="-1.0" calcmode="lin" valueType="num">
                                      <p:cBhvr>
                                        <p:cTn id="8" dur="200" decel="50000" autoRev="1" fill="hold">
                                          <p:stCondLst>
                                            <p:cond delay="600"/>
                                          </p:stCondLst>
                                        </p:cTn>
                                        <p:tgtEl>
                                          <p:spTgt spid="19463"/>
                                        </p:tgtEl>
                                        <p:attrNameLst>
                                          <p:attrName>xshear</p:attrName>
                                        </p:attrNameLst>
                                      </p:cBhvr>
                                    </p:anim>
                                    <p:animScale>
                                      <p:cBhvr>
                                        <p:cTn id="9" dur="200" decel="100000" autoRev="1" fill="hold">
                                          <p:stCondLst>
                                            <p:cond delay="600"/>
                                          </p:stCondLst>
                                        </p:cTn>
                                        <p:tgtEl>
                                          <p:spTgt spid="19463"/>
                                        </p:tgtEl>
                                      </p:cBhvr>
                                      <p:from x="100000" y="100000"/>
                                      <p:to x="80000" y="100000"/>
                                    </p:animScale>
                                    <p:anim by="(#ppt_h/3+#ppt_w*0.1)" calcmode="lin" valueType="num">
                                      <p:cBhvr additive="sum">
                                        <p:cTn id="10" dur="200" decel="100000" autoRev="1" fill="hold">
                                          <p:stCondLst>
                                            <p:cond delay="600"/>
                                          </p:stCondLst>
                                        </p:cTn>
                                        <p:tgtEl>
                                          <p:spTgt spid="19463"/>
                                        </p:tgtEl>
                                        <p:attrNameLst>
                                          <p:attrName>ppt_x</p:attrName>
                                        </p:attrNameLst>
                                      </p:cBhvr>
                                    </p:anim>
                                  </p:childTnLst>
                                </p:cTn>
                              </p:par>
                            </p:childTnLst>
                          </p:cTn>
                        </p:par>
                        <p:par>
                          <p:cTn id="11" fill="hold" nodeType="afterGroup">
                            <p:stCondLst>
                              <p:cond delay="1000"/>
                            </p:stCondLst>
                            <p:childTnLst>
                              <p:par>
                                <p:cTn id="12" presetID="34" presetClass="entr" presetSubtype="0" fill="hold" nodeType="afterEffect">
                                  <p:stCondLst>
                                    <p:cond delay="0"/>
                                  </p:stCondLst>
                                  <p:childTnLst>
                                    <p:set>
                                      <p:cBhvr>
                                        <p:cTn id="13" dur="1" fill="hold">
                                          <p:stCondLst>
                                            <p:cond delay="0"/>
                                          </p:stCondLst>
                                        </p:cTn>
                                        <p:tgtEl>
                                          <p:spTgt spid="19458">
                                            <p:txEl>
                                              <p:pRg st="0" end="0"/>
                                            </p:txEl>
                                          </p:spTgt>
                                        </p:tgtEl>
                                        <p:attrNameLst>
                                          <p:attrName>style.visibility</p:attrName>
                                        </p:attrNameLst>
                                      </p:cBhvr>
                                      <p:to>
                                        <p:strVal val="visible"/>
                                      </p:to>
                                    </p:set>
                                    <p:anim from="(-#ppt_w/2)" to="(#ppt_x)" calcmode="lin" valueType="num">
                                      <p:cBhvr>
                                        <p:cTn id="14" dur="600" fill="hold">
                                          <p:stCondLst>
                                            <p:cond delay="0"/>
                                          </p:stCondLst>
                                        </p:cTn>
                                        <p:tgtEl>
                                          <p:spTgt spid="19458">
                                            <p:txEl>
                                              <p:pRg st="0" end="0"/>
                                            </p:txEl>
                                          </p:spTgt>
                                        </p:tgtEl>
                                        <p:attrNameLst>
                                          <p:attrName>ppt_x</p:attrName>
                                        </p:attrNameLst>
                                      </p:cBhvr>
                                    </p:anim>
                                    <p:anim from="0" to="-1.0" calcmode="lin" valueType="num">
                                      <p:cBhvr>
                                        <p:cTn id="15" dur="200" decel="50000" autoRev="1" fill="hold">
                                          <p:stCondLst>
                                            <p:cond delay="600"/>
                                          </p:stCondLst>
                                        </p:cTn>
                                        <p:tgtEl>
                                          <p:spTgt spid="19458">
                                            <p:txEl>
                                              <p:pRg st="0" end="0"/>
                                            </p:txEl>
                                          </p:spTgt>
                                        </p:tgtEl>
                                        <p:attrNameLst>
                                          <p:attrName>xshear</p:attrName>
                                        </p:attrNameLst>
                                      </p:cBhvr>
                                    </p:anim>
                                    <p:animScale>
                                      <p:cBhvr>
                                        <p:cTn id="16" dur="200" decel="100000" autoRev="1" fill="hold">
                                          <p:stCondLst>
                                            <p:cond delay="600"/>
                                          </p:stCondLst>
                                        </p:cTn>
                                        <p:tgtEl>
                                          <p:spTgt spid="19458">
                                            <p:txEl>
                                              <p:pRg st="0" end="0"/>
                                            </p:txEl>
                                          </p:spTgt>
                                        </p:tgtEl>
                                      </p:cBhvr>
                                      <p:from x="100000" y="100000"/>
                                      <p:to x="80000" y="100000"/>
                                    </p:animScale>
                                    <p:anim by="(#ppt_h/3+#ppt_w*0.1)" calcmode="lin" valueType="num">
                                      <p:cBhvr additive="sum">
                                        <p:cTn id="17" dur="200" decel="100000" autoRev="1" fill="hold">
                                          <p:stCondLst>
                                            <p:cond delay="600"/>
                                          </p:stCondLst>
                                        </p:cTn>
                                        <p:tgtEl>
                                          <p:spTgt spid="19458">
                                            <p:txEl>
                                              <p:pRg st="0" end="0"/>
                                            </p:txEl>
                                          </p:spTgt>
                                        </p:tgtEl>
                                        <p:attrNameLst>
                                          <p:attrName>ppt_x</p:attrName>
                                        </p:attrNameLst>
                                      </p:cBhvr>
                                    </p:anim>
                                  </p:childTnLst>
                                </p:cTn>
                              </p:par>
                            </p:childTnLst>
                          </p:cTn>
                        </p:par>
                        <p:par>
                          <p:cTn id="18" fill="hold" nodeType="afterGroup">
                            <p:stCondLst>
                              <p:cond delay="2000"/>
                            </p:stCondLst>
                            <p:childTnLst>
                              <p:par>
                                <p:cTn id="19" presetID="34" presetClass="entr" presetSubtype="0" fill="hold" nodeType="afterEffect">
                                  <p:stCondLst>
                                    <p:cond delay="0"/>
                                  </p:stCondLst>
                                  <p:childTnLst>
                                    <p:set>
                                      <p:cBhvr>
                                        <p:cTn id="20" dur="1" fill="hold">
                                          <p:stCondLst>
                                            <p:cond delay="0"/>
                                          </p:stCondLst>
                                        </p:cTn>
                                        <p:tgtEl>
                                          <p:spTgt spid="19460"/>
                                        </p:tgtEl>
                                        <p:attrNameLst>
                                          <p:attrName>style.visibility</p:attrName>
                                        </p:attrNameLst>
                                      </p:cBhvr>
                                      <p:to>
                                        <p:strVal val="visible"/>
                                      </p:to>
                                    </p:set>
                                    <p:anim from="(-#ppt_w/2)" to="(#ppt_x)" calcmode="lin" valueType="num">
                                      <p:cBhvr>
                                        <p:cTn id="21" dur="600" fill="hold">
                                          <p:stCondLst>
                                            <p:cond delay="0"/>
                                          </p:stCondLst>
                                        </p:cTn>
                                        <p:tgtEl>
                                          <p:spTgt spid="19460"/>
                                        </p:tgtEl>
                                        <p:attrNameLst>
                                          <p:attrName>ppt_x</p:attrName>
                                        </p:attrNameLst>
                                      </p:cBhvr>
                                    </p:anim>
                                    <p:anim from="0" to="-1.0" calcmode="lin" valueType="num">
                                      <p:cBhvr>
                                        <p:cTn id="22" dur="200" decel="50000" autoRev="1" fill="hold">
                                          <p:stCondLst>
                                            <p:cond delay="600"/>
                                          </p:stCondLst>
                                        </p:cTn>
                                        <p:tgtEl>
                                          <p:spTgt spid="19460"/>
                                        </p:tgtEl>
                                        <p:attrNameLst>
                                          <p:attrName>xshear</p:attrName>
                                        </p:attrNameLst>
                                      </p:cBhvr>
                                    </p:anim>
                                    <p:animScale>
                                      <p:cBhvr>
                                        <p:cTn id="23" dur="200" decel="100000" autoRev="1" fill="hold">
                                          <p:stCondLst>
                                            <p:cond delay="600"/>
                                          </p:stCondLst>
                                        </p:cTn>
                                        <p:tgtEl>
                                          <p:spTgt spid="19460"/>
                                        </p:tgtEl>
                                      </p:cBhvr>
                                      <p:from x="100000" y="100000"/>
                                      <p:to x="80000" y="100000"/>
                                    </p:animScale>
                                    <p:anim by="(#ppt_h/3+#ppt_w*0.1)" calcmode="lin" valueType="num">
                                      <p:cBhvr additive="sum">
                                        <p:cTn id="24" dur="200" decel="100000" autoRev="1" fill="hold">
                                          <p:stCondLst>
                                            <p:cond delay="600"/>
                                          </p:stCondLst>
                                        </p:cTn>
                                        <p:tgtEl>
                                          <p:spTgt spid="19460"/>
                                        </p:tgtEl>
                                        <p:attrNameLst>
                                          <p:attrName>ppt_x</p:attrName>
                                        </p:attrNameLst>
                                      </p:cBhvr>
                                    </p:anim>
                                  </p:childTnLst>
                                </p:cTn>
                              </p:par>
                            </p:childTnLst>
                          </p:cTn>
                        </p:par>
                        <p:par>
                          <p:cTn id="25" fill="hold" nodeType="afterGroup">
                            <p:stCondLst>
                              <p:cond delay="3000"/>
                            </p:stCondLst>
                            <p:childTnLst>
                              <p:par>
                                <p:cTn id="26" presetID="34" presetClass="entr" presetSubtype="0" fill="hold" nodeType="afterEffect">
                                  <p:stCondLst>
                                    <p:cond delay="0"/>
                                  </p:stCondLst>
                                  <p:childTnLst>
                                    <p:set>
                                      <p:cBhvr>
                                        <p:cTn id="27" dur="1" fill="hold">
                                          <p:stCondLst>
                                            <p:cond delay="0"/>
                                          </p:stCondLst>
                                        </p:cTn>
                                        <p:tgtEl>
                                          <p:spTgt spid="19459"/>
                                        </p:tgtEl>
                                        <p:attrNameLst>
                                          <p:attrName>style.visibility</p:attrName>
                                        </p:attrNameLst>
                                      </p:cBhvr>
                                      <p:to>
                                        <p:strVal val="visible"/>
                                      </p:to>
                                    </p:set>
                                    <p:anim from="(-#ppt_w/2)" to="(#ppt_x)" calcmode="lin" valueType="num">
                                      <p:cBhvr>
                                        <p:cTn id="28" dur="600" fill="hold">
                                          <p:stCondLst>
                                            <p:cond delay="0"/>
                                          </p:stCondLst>
                                        </p:cTn>
                                        <p:tgtEl>
                                          <p:spTgt spid="19459"/>
                                        </p:tgtEl>
                                        <p:attrNameLst>
                                          <p:attrName>ppt_x</p:attrName>
                                        </p:attrNameLst>
                                      </p:cBhvr>
                                    </p:anim>
                                    <p:anim from="0" to="-1.0" calcmode="lin" valueType="num">
                                      <p:cBhvr>
                                        <p:cTn id="29" dur="200" decel="50000" autoRev="1" fill="hold">
                                          <p:stCondLst>
                                            <p:cond delay="600"/>
                                          </p:stCondLst>
                                        </p:cTn>
                                        <p:tgtEl>
                                          <p:spTgt spid="19459"/>
                                        </p:tgtEl>
                                        <p:attrNameLst>
                                          <p:attrName>xshear</p:attrName>
                                        </p:attrNameLst>
                                      </p:cBhvr>
                                    </p:anim>
                                    <p:animScale>
                                      <p:cBhvr>
                                        <p:cTn id="30" dur="200" decel="100000" autoRev="1" fill="hold">
                                          <p:stCondLst>
                                            <p:cond delay="600"/>
                                          </p:stCondLst>
                                        </p:cTn>
                                        <p:tgtEl>
                                          <p:spTgt spid="19459"/>
                                        </p:tgtEl>
                                      </p:cBhvr>
                                      <p:from x="100000" y="100000"/>
                                      <p:to x="80000" y="100000"/>
                                    </p:animScale>
                                    <p:anim by="(#ppt_h/3+#ppt_w*0.1)" calcmode="lin" valueType="num">
                                      <p:cBhvr additive="sum">
                                        <p:cTn id="31" dur="200" decel="100000" autoRev="1" fill="hold">
                                          <p:stCondLst>
                                            <p:cond delay="600"/>
                                          </p:stCondLst>
                                        </p:cTn>
                                        <p:tgtEl>
                                          <p:spTgt spid="19459"/>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4D3031BF-219D-478E-AECB-A10EED282379}"/>
              </a:ext>
            </a:extLst>
          </p:cNvPr>
          <p:cNvSpPr>
            <a:spLocks noGrp="1" noChangeArrowheads="1"/>
          </p:cNvSpPr>
          <p:nvPr>
            <p:ph type="body" idx="1"/>
          </p:nvPr>
        </p:nvSpPr>
        <p:spPr>
          <a:xfrm>
            <a:off x="358775" y="1700213"/>
            <a:ext cx="8785225" cy="5157787"/>
          </a:xfrm>
        </p:spPr>
        <p:txBody>
          <a:bodyPr/>
          <a:lstStyle/>
          <a:p>
            <a:pPr>
              <a:lnSpc>
                <a:spcPct val="90000"/>
              </a:lnSpc>
              <a:buFontTx/>
              <a:buNone/>
            </a:pPr>
            <a:r>
              <a:rPr lang="sl-SI" altLang="sl-SI" sz="2400">
                <a:solidFill>
                  <a:schemeClr val="bg1"/>
                </a:solidFill>
                <a:latin typeface="Times New Roman" panose="02020603050405020304" pitchFamily="18" charset="0"/>
              </a:rPr>
              <a:t>Ena velikih čudes kitajske civilizacije, </a:t>
            </a:r>
          </a:p>
          <a:p>
            <a:pPr>
              <a:lnSpc>
                <a:spcPct val="90000"/>
              </a:lnSpc>
              <a:buFontTx/>
              <a:buNone/>
            </a:pPr>
            <a:r>
              <a:rPr lang="sl-SI" altLang="sl-SI" sz="2400">
                <a:solidFill>
                  <a:schemeClr val="bg1"/>
                </a:solidFill>
                <a:latin typeface="Times New Roman" panose="02020603050405020304" pitchFamily="18" charset="0"/>
              </a:rPr>
              <a:t>velik kitajski zid, se vleče več kot 3400 kilometrov daleč povprek</a:t>
            </a:r>
          </a:p>
          <a:p>
            <a:pPr>
              <a:lnSpc>
                <a:spcPct val="90000"/>
              </a:lnSpc>
              <a:buFontTx/>
              <a:buNone/>
            </a:pPr>
            <a:r>
              <a:rPr lang="sl-SI" altLang="sl-SI" sz="2400">
                <a:solidFill>
                  <a:schemeClr val="bg1"/>
                </a:solidFill>
                <a:latin typeface="Times New Roman" panose="02020603050405020304" pitchFamily="18" charset="0"/>
              </a:rPr>
              <a:t>čez severno Kitajsko. Kitajski zid je največja zgradba, ki jo je </a:t>
            </a:r>
          </a:p>
          <a:p>
            <a:pPr>
              <a:lnSpc>
                <a:spcPct val="90000"/>
              </a:lnSpc>
              <a:buFontTx/>
              <a:buNone/>
            </a:pPr>
            <a:r>
              <a:rPr lang="sl-SI" altLang="sl-SI" sz="2400">
                <a:solidFill>
                  <a:schemeClr val="bg1"/>
                </a:solidFill>
                <a:latin typeface="Times New Roman" panose="02020603050405020304" pitchFamily="18" charset="0"/>
              </a:rPr>
              <a:t>kdaj koli zgradil človek. Njegovo kitajsko ime WAN LI CHANG</a:t>
            </a:r>
          </a:p>
          <a:p>
            <a:pPr>
              <a:lnSpc>
                <a:spcPct val="90000"/>
              </a:lnSpc>
              <a:buFontTx/>
              <a:buNone/>
            </a:pPr>
            <a:r>
              <a:rPr lang="sl-SI" altLang="sl-SI" sz="2400">
                <a:solidFill>
                  <a:schemeClr val="bg1"/>
                </a:solidFill>
                <a:latin typeface="Times New Roman" panose="02020603050405020304" pitchFamily="18" charset="0"/>
              </a:rPr>
              <a:t>CHANG pomeni dolgi zid 10 000 lijev. Li, kitajska enota za </a:t>
            </a:r>
          </a:p>
          <a:p>
            <a:pPr>
              <a:lnSpc>
                <a:spcPct val="90000"/>
              </a:lnSpc>
              <a:buFontTx/>
              <a:buNone/>
            </a:pPr>
            <a:r>
              <a:rPr lang="sl-SI" altLang="sl-SI" sz="2400">
                <a:solidFill>
                  <a:schemeClr val="bg1"/>
                </a:solidFill>
                <a:latin typeface="Times New Roman" panose="02020603050405020304" pitchFamily="18" charset="0"/>
              </a:rPr>
              <a:t>dolžino, ustreza dolžini 539 metrov. </a:t>
            </a:r>
          </a:p>
          <a:p>
            <a:pPr>
              <a:lnSpc>
                <a:spcPct val="90000"/>
              </a:lnSpc>
              <a:buFontTx/>
              <a:buNone/>
            </a:pPr>
            <a:r>
              <a:rPr lang="sl-SI" altLang="sl-SI" sz="2400">
                <a:solidFill>
                  <a:schemeClr val="bg1"/>
                </a:solidFill>
                <a:latin typeface="Times New Roman" panose="02020603050405020304" pitchFamily="18" charset="0"/>
              </a:rPr>
              <a:t>Kitajski zid, kakršen je približno še </a:t>
            </a:r>
          </a:p>
          <a:p>
            <a:pPr>
              <a:lnSpc>
                <a:spcPct val="90000"/>
              </a:lnSpc>
              <a:buFontTx/>
              <a:buNone/>
            </a:pPr>
            <a:r>
              <a:rPr lang="sl-SI" altLang="sl-SI" sz="2400">
                <a:solidFill>
                  <a:schemeClr val="bg1"/>
                </a:solidFill>
                <a:latin typeface="Times New Roman" panose="02020603050405020304" pitchFamily="18" charset="0"/>
              </a:rPr>
              <a:t>danes, so na ostankih prejšnjega </a:t>
            </a:r>
          </a:p>
          <a:p>
            <a:pPr>
              <a:lnSpc>
                <a:spcPct val="90000"/>
              </a:lnSpc>
              <a:buFontTx/>
              <a:buNone/>
            </a:pPr>
            <a:r>
              <a:rPr lang="sl-SI" altLang="sl-SI" sz="2400">
                <a:solidFill>
                  <a:schemeClr val="bg1"/>
                </a:solidFill>
                <a:latin typeface="Times New Roman" panose="02020603050405020304" pitchFamily="18" charset="0"/>
              </a:rPr>
              <a:t>gradili med vladavino cesarjev dinastije </a:t>
            </a:r>
          </a:p>
          <a:p>
            <a:pPr>
              <a:lnSpc>
                <a:spcPct val="90000"/>
              </a:lnSpc>
              <a:buFontTx/>
              <a:buNone/>
            </a:pPr>
            <a:r>
              <a:rPr lang="sl-SI" altLang="sl-SI" sz="2400">
                <a:solidFill>
                  <a:schemeClr val="bg1"/>
                </a:solidFill>
                <a:latin typeface="Times New Roman" panose="02020603050405020304" pitchFamily="18" charset="0"/>
              </a:rPr>
              <a:t>Ming od  konca 14. do srede 16. st. </a:t>
            </a:r>
          </a:p>
          <a:p>
            <a:pPr>
              <a:lnSpc>
                <a:spcPct val="90000"/>
              </a:lnSpc>
              <a:buFontTx/>
              <a:buNone/>
            </a:pPr>
            <a:r>
              <a:rPr lang="sl-SI" altLang="sl-SI" sz="2400">
                <a:solidFill>
                  <a:schemeClr val="bg1"/>
                </a:solidFill>
                <a:latin typeface="Times New Roman" panose="02020603050405020304" pitchFamily="18" charset="0"/>
              </a:rPr>
              <a:t>Veliki kitajski zid je edino delo človeških </a:t>
            </a:r>
          </a:p>
          <a:p>
            <a:pPr>
              <a:lnSpc>
                <a:spcPct val="90000"/>
              </a:lnSpc>
              <a:buFontTx/>
              <a:buNone/>
            </a:pPr>
            <a:r>
              <a:rPr lang="sl-SI" altLang="sl-SI" sz="2400">
                <a:solidFill>
                  <a:schemeClr val="bg1"/>
                </a:solidFill>
                <a:latin typeface="Times New Roman" panose="02020603050405020304" pitchFamily="18" charset="0"/>
              </a:rPr>
              <a:t>rok, ki ga je videti tudi z vesolja.</a:t>
            </a:r>
          </a:p>
        </p:txBody>
      </p:sp>
      <p:sp>
        <p:nvSpPr>
          <p:cNvPr id="6148" name="WordArt 4">
            <a:extLst>
              <a:ext uri="{FF2B5EF4-FFF2-40B4-BE49-F238E27FC236}">
                <a16:creationId xmlns:a16="http://schemas.microsoft.com/office/drawing/2014/main" id="{0089DF9E-4B04-43CC-B313-1C3330D04343}"/>
              </a:ext>
            </a:extLst>
          </p:cNvPr>
          <p:cNvSpPr>
            <a:spLocks noChangeArrowheads="1" noChangeShapeType="1" noTextEdit="1"/>
          </p:cNvSpPr>
          <p:nvPr/>
        </p:nvSpPr>
        <p:spPr bwMode="auto">
          <a:xfrm>
            <a:off x="1403350" y="620713"/>
            <a:ext cx="3959225" cy="863600"/>
          </a:xfrm>
          <a:prstGeom prst="rect">
            <a:avLst/>
          </a:prstGeom>
        </p:spPr>
        <p:txBody>
          <a:bodyPr wrap="none" fromWordArt="1">
            <a:prstTxWarp prst="textPlain">
              <a:avLst>
                <a:gd name="adj" fmla="val 47606"/>
              </a:avLst>
            </a:prstTxWarp>
          </a:bodyPr>
          <a:lstStyle/>
          <a:p>
            <a:pPr algn="ctr"/>
            <a:r>
              <a:rPr lang="sl-SI" sz="3600" b="1" kern="10">
                <a:ln w="12700">
                  <a:solidFill>
                    <a:srgbClr val="3333CC"/>
                  </a:solidFill>
                  <a:round/>
                  <a:headEnd/>
                  <a:tailEnd/>
                </a:ln>
                <a:gradFill rotWithShape="0">
                  <a:gsLst>
                    <a:gs pos="0">
                      <a:srgbClr val="9900CC">
                        <a:gamma/>
                        <a:shade val="46275"/>
                        <a:invGamma/>
                      </a:srgbClr>
                    </a:gs>
                    <a:gs pos="100000">
                      <a:srgbClr val="9900CC">
                        <a:alpha val="50000"/>
                      </a:srgbClr>
                    </a:gs>
                  </a:gsLst>
                  <a:lin ang="5400000" scaled="1"/>
                </a:gradFill>
                <a:effectLst>
                  <a:outerShdw dist="107763" dir="13500000" algn="ctr" rotWithShape="0">
                    <a:srgbClr val="9999FF">
                      <a:alpha val="50000"/>
                    </a:srgbClr>
                  </a:outerShdw>
                </a:effectLst>
                <a:latin typeface="Arial Black" panose="020B0A04020102020204" pitchFamily="34" charset="0"/>
              </a:rPr>
              <a:t>KITAJSKI ZID</a:t>
            </a:r>
          </a:p>
        </p:txBody>
      </p:sp>
      <p:pic>
        <p:nvPicPr>
          <p:cNvPr id="6157" name="Picture 13" descr="kitajski zid">
            <a:extLst>
              <a:ext uri="{FF2B5EF4-FFF2-40B4-BE49-F238E27FC236}">
                <a16:creationId xmlns:a16="http://schemas.microsoft.com/office/drawing/2014/main" id="{62DDCD40-7E77-45D1-9A72-78AFC870C7B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0788" y="4437063"/>
            <a:ext cx="2376487" cy="1825625"/>
          </a:xfrm>
          <a:prstGeom prst="rect">
            <a:avLst/>
          </a:prstGeom>
          <a:noFill/>
          <a:extLst>
            <a:ext uri="{909E8E84-426E-40DD-AFC4-6F175D3DCCD1}">
              <a14:hiddenFill xmlns:a14="http://schemas.microsoft.com/office/drawing/2010/main">
                <a:solidFill>
                  <a:srgbClr val="FFFFFF"/>
                </a:solidFill>
              </a14:hiddenFill>
            </a:ext>
          </a:extLst>
        </p:spPr>
      </p:pic>
      <p:pic>
        <p:nvPicPr>
          <p:cNvPr id="6160" name="Picture 16" descr="BXK2728_muralha-da-china-108800">
            <a:extLst>
              <a:ext uri="{FF2B5EF4-FFF2-40B4-BE49-F238E27FC236}">
                <a16:creationId xmlns:a16="http://schemas.microsoft.com/office/drawing/2014/main" id="{3CA2F486-3515-4B58-A844-81E051B271D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0788" y="260350"/>
            <a:ext cx="2303462" cy="1727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nodeType="after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strips(downLeft)">
                                      <p:cBhvr>
                                        <p:cTn id="7" dur="500"/>
                                        <p:tgtEl>
                                          <p:spTgt spid="6148"/>
                                        </p:tgtEl>
                                      </p:cBhvr>
                                    </p:animEffect>
                                  </p:childTnLst>
                                </p:cTn>
                              </p:par>
                            </p:childTnLst>
                          </p:cTn>
                        </p:par>
                        <p:par>
                          <p:cTn id="8" fill="hold" nodeType="afterGroup">
                            <p:stCondLst>
                              <p:cond delay="500"/>
                            </p:stCondLst>
                            <p:childTnLst>
                              <p:par>
                                <p:cTn id="9" presetID="18" presetClass="entr" presetSubtype="12" fill="hold" nodeType="afterEffect">
                                  <p:stCondLst>
                                    <p:cond delay="0"/>
                                  </p:stCondLst>
                                  <p:childTnLst>
                                    <p:set>
                                      <p:cBhvr>
                                        <p:cTn id="10" dur="1" fill="hold">
                                          <p:stCondLst>
                                            <p:cond delay="0"/>
                                          </p:stCondLst>
                                        </p:cTn>
                                        <p:tgtEl>
                                          <p:spTgt spid="6147">
                                            <p:txEl>
                                              <p:pRg st="0" end="0"/>
                                            </p:txEl>
                                          </p:spTgt>
                                        </p:tgtEl>
                                        <p:attrNameLst>
                                          <p:attrName>style.visibility</p:attrName>
                                        </p:attrNameLst>
                                      </p:cBhvr>
                                      <p:to>
                                        <p:strVal val="visible"/>
                                      </p:to>
                                    </p:set>
                                    <p:animEffect transition="in" filter="strips(downLeft)">
                                      <p:cBhvr>
                                        <p:cTn id="11" dur="500"/>
                                        <p:tgtEl>
                                          <p:spTgt spid="6147">
                                            <p:txEl>
                                              <p:pRg st="0" end="0"/>
                                            </p:txEl>
                                          </p:spTgt>
                                        </p:tgtEl>
                                      </p:cBhvr>
                                    </p:animEffect>
                                  </p:childTnLst>
                                </p:cTn>
                              </p:par>
                              <p:par>
                                <p:cTn id="12" presetID="18" presetClass="entr" presetSubtype="12" fill="hold" nodeType="withEffect">
                                  <p:stCondLst>
                                    <p:cond delay="0"/>
                                  </p:stCondLst>
                                  <p:childTnLst>
                                    <p:set>
                                      <p:cBhvr>
                                        <p:cTn id="13" dur="1" fill="hold">
                                          <p:stCondLst>
                                            <p:cond delay="0"/>
                                          </p:stCondLst>
                                        </p:cTn>
                                        <p:tgtEl>
                                          <p:spTgt spid="6147">
                                            <p:txEl>
                                              <p:pRg st="1" end="1"/>
                                            </p:txEl>
                                          </p:spTgt>
                                        </p:tgtEl>
                                        <p:attrNameLst>
                                          <p:attrName>style.visibility</p:attrName>
                                        </p:attrNameLst>
                                      </p:cBhvr>
                                      <p:to>
                                        <p:strVal val="visible"/>
                                      </p:to>
                                    </p:set>
                                    <p:animEffect transition="in" filter="strips(downLeft)">
                                      <p:cBhvr>
                                        <p:cTn id="14" dur="500"/>
                                        <p:tgtEl>
                                          <p:spTgt spid="6147">
                                            <p:txEl>
                                              <p:pRg st="1" end="1"/>
                                            </p:txEl>
                                          </p:spTgt>
                                        </p:tgtEl>
                                      </p:cBhvr>
                                    </p:animEffect>
                                  </p:childTnLst>
                                </p:cTn>
                              </p:par>
                              <p:par>
                                <p:cTn id="15" presetID="18" presetClass="entr" presetSubtype="12" fill="hold" nodeType="with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strips(downLeft)">
                                      <p:cBhvr>
                                        <p:cTn id="17" dur="500"/>
                                        <p:tgtEl>
                                          <p:spTgt spid="6147">
                                            <p:txEl>
                                              <p:pRg st="2" end="2"/>
                                            </p:txEl>
                                          </p:spTgt>
                                        </p:tgtEl>
                                      </p:cBhvr>
                                    </p:animEffect>
                                  </p:childTnLst>
                                </p:cTn>
                              </p:par>
                              <p:par>
                                <p:cTn id="18" presetID="18" presetClass="entr" presetSubtype="12" fill="hold" nodeType="withEffect">
                                  <p:stCondLst>
                                    <p:cond delay="0"/>
                                  </p:stCondLst>
                                  <p:childTnLst>
                                    <p:set>
                                      <p:cBhvr>
                                        <p:cTn id="19" dur="1" fill="hold">
                                          <p:stCondLst>
                                            <p:cond delay="0"/>
                                          </p:stCondLst>
                                        </p:cTn>
                                        <p:tgtEl>
                                          <p:spTgt spid="6147">
                                            <p:txEl>
                                              <p:pRg st="3" end="3"/>
                                            </p:txEl>
                                          </p:spTgt>
                                        </p:tgtEl>
                                        <p:attrNameLst>
                                          <p:attrName>style.visibility</p:attrName>
                                        </p:attrNameLst>
                                      </p:cBhvr>
                                      <p:to>
                                        <p:strVal val="visible"/>
                                      </p:to>
                                    </p:set>
                                    <p:animEffect transition="in" filter="strips(downLeft)">
                                      <p:cBhvr>
                                        <p:cTn id="20" dur="500"/>
                                        <p:tgtEl>
                                          <p:spTgt spid="6147">
                                            <p:txEl>
                                              <p:pRg st="3" end="3"/>
                                            </p:txEl>
                                          </p:spTgt>
                                        </p:tgtEl>
                                      </p:cBhvr>
                                    </p:animEffect>
                                  </p:childTnLst>
                                </p:cTn>
                              </p:par>
                              <p:par>
                                <p:cTn id="21" presetID="18" presetClass="entr" presetSubtype="12" fill="hold" nodeType="with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animEffect transition="in" filter="strips(downLeft)">
                                      <p:cBhvr>
                                        <p:cTn id="23" dur="500"/>
                                        <p:tgtEl>
                                          <p:spTgt spid="6147">
                                            <p:txEl>
                                              <p:pRg st="4" end="4"/>
                                            </p:txEl>
                                          </p:spTgt>
                                        </p:tgtEl>
                                      </p:cBhvr>
                                    </p:animEffect>
                                  </p:childTnLst>
                                </p:cTn>
                              </p:par>
                              <p:par>
                                <p:cTn id="24" presetID="18" presetClass="entr" presetSubtype="12" fill="hold" nodeType="withEffect">
                                  <p:stCondLst>
                                    <p:cond delay="0"/>
                                  </p:stCondLst>
                                  <p:childTnLst>
                                    <p:set>
                                      <p:cBhvr>
                                        <p:cTn id="25" dur="1" fill="hold">
                                          <p:stCondLst>
                                            <p:cond delay="0"/>
                                          </p:stCondLst>
                                        </p:cTn>
                                        <p:tgtEl>
                                          <p:spTgt spid="6147">
                                            <p:txEl>
                                              <p:pRg st="5" end="5"/>
                                            </p:txEl>
                                          </p:spTgt>
                                        </p:tgtEl>
                                        <p:attrNameLst>
                                          <p:attrName>style.visibility</p:attrName>
                                        </p:attrNameLst>
                                      </p:cBhvr>
                                      <p:to>
                                        <p:strVal val="visible"/>
                                      </p:to>
                                    </p:set>
                                    <p:animEffect transition="in" filter="strips(downLeft)">
                                      <p:cBhvr>
                                        <p:cTn id="26" dur="500"/>
                                        <p:tgtEl>
                                          <p:spTgt spid="6147">
                                            <p:txEl>
                                              <p:pRg st="5" end="5"/>
                                            </p:txEl>
                                          </p:spTgt>
                                        </p:tgtEl>
                                      </p:cBhvr>
                                    </p:animEffect>
                                  </p:childTnLst>
                                </p:cTn>
                              </p:par>
                              <p:par>
                                <p:cTn id="27" presetID="18" presetClass="entr" presetSubtype="12" fill="hold" nodeType="withEffect">
                                  <p:stCondLst>
                                    <p:cond delay="0"/>
                                  </p:stCondLst>
                                  <p:childTnLst>
                                    <p:set>
                                      <p:cBhvr>
                                        <p:cTn id="28" dur="1" fill="hold">
                                          <p:stCondLst>
                                            <p:cond delay="0"/>
                                          </p:stCondLst>
                                        </p:cTn>
                                        <p:tgtEl>
                                          <p:spTgt spid="6147">
                                            <p:txEl>
                                              <p:pRg st="6" end="6"/>
                                            </p:txEl>
                                          </p:spTgt>
                                        </p:tgtEl>
                                        <p:attrNameLst>
                                          <p:attrName>style.visibility</p:attrName>
                                        </p:attrNameLst>
                                      </p:cBhvr>
                                      <p:to>
                                        <p:strVal val="visible"/>
                                      </p:to>
                                    </p:set>
                                    <p:animEffect transition="in" filter="strips(downLeft)">
                                      <p:cBhvr>
                                        <p:cTn id="29" dur="500"/>
                                        <p:tgtEl>
                                          <p:spTgt spid="6147">
                                            <p:txEl>
                                              <p:pRg st="6" end="6"/>
                                            </p:txEl>
                                          </p:spTgt>
                                        </p:tgtEl>
                                      </p:cBhvr>
                                    </p:animEffect>
                                  </p:childTnLst>
                                </p:cTn>
                              </p:par>
                              <p:par>
                                <p:cTn id="30" presetID="18" presetClass="entr" presetSubtype="12" fill="hold" nodeType="withEffect">
                                  <p:stCondLst>
                                    <p:cond delay="0"/>
                                  </p:stCondLst>
                                  <p:childTnLst>
                                    <p:set>
                                      <p:cBhvr>
                                        <p:cTn id="31" dur="1" fill="hold">
                                          <p:stCondLst>
                                            <p:cond delay="0"/>
                                          </p:stCondLst>
                                        </p:cTn>
                                        <p:tgtEl>
                                          <p:spTgt spid="6147">
                                            <p:txEl>
                                              <p:pRg st="7" end="7"/>
                                            </p:txEl>
                                          </p:spTgt>
                                        </p:tgtEl>
                                        <p:attrNameLst>
                                          <p:attrName>style.visibility</p:attrName>
                                        </p:attrNameLst>
                                      </p:cBhvr>
                                      <p:to>
                                        <p:strVal val="visible"/>
                                      </p:to>
                                    </p:set>
                                    <p:animEffect transition="in" filter="strips(downLeft)">
                                      <p:cBhvr>
                                        <p:cTn id="32" dur="500"/>
                                        <p:tgtEl>
                                          <p:spTgt spid="6147">
                                            <p:txEl>
                                              <p:pRg st="7" end="7"/>
                                            </p:txEl>
                                          </p:spTgt>
                                        </p:tgtEl>
                                      </p:cBhvr>
                                    </p:animEffect>
                                  </p:childTnLst>
                                </p:cTn>
                              </p:par>
                              <p:par>
                                <p:cTn id="33" presetID="18" presetClass="entr" presetSubtype="12" fill="hold" nodeType="withEffect">
                                  <p:stCondLst>
                                    <p:cond delay="0"/>
                                  </p:stCondLst>
                                  <p:childTnLst>
                                    <p:set>
                                      <p:cBhvr>
                                        <p:cTn id="34" dur="1" fill="hold">
                                          <p:stCondLst>
                                            <p:cond delay="0"/>
                                          </p:stCondLst>
                                        </p:cTn>
                                        <p:tgtEl>
                                          <p:spTgt spid="6147">
                                            <p:txEl>
                                              <p:pRg st="8" end="8"/>
                                            </p:txEl>
                                          </p:spTgt>
                                        </p:tgtEl>
                                        <p:attrNameLst>
                                          <p:attrName>style.visibility</p:attrName>
                                        </p:attrNameLst>
                                      </p:cBhvr>
                                      <p:to>
                                        <p:strVal val="visible"/>
                                      </p:to>
                                    </p:set>
                                    <p:animEffect transition="in" filter="strips(downLeft)">
                                      <p:cBhvr>
                                        <p:cTn id="35" dur="500"/>
                                        <p:tgtEl>
                                          <p:spTgt spid="6147">
                                            <p:txEl>
                                              <p:pRg st="8" end="8"/>
                                            </p:txEl>
                                          </p:spTgt>
                                        </p:tgtEl>
                                      </p:cBhvr>
                                    </p:animEffect>
                                  </p:childTnLst>
                                </p:cTn>
                              </p:par>
                              <p:par>
                                <p:cTn id="36" presetID="18" presetClass="entr" presetSubtype="12" fill="hold" nodeType="withEffect">
                                  <p:stCondLst>
                                    <p:cond delay="0"/>
                                  </p:stCondLst>
                                  <p:childTnLst>
                                    <p:set>
                                      <p:cBhvr>
                                        <p:cTn id="37" dur="1" fill="hold">
                                          <p:stCondLst>
                                            <p:cond delay="0"/>
                                          </p:stCondLst>
                                        </p:cTn>
                                        <p:tgtEl>
                                          <p:spTgt spid="6147">
                                            <p:txEl>
                                              <p:pRg st="9" end="9"/>
                                            </p:txEl>
                                          </p:spTgt>
                                        </p:tgtEl>
                                        <p:attrNameLst>
                                          <p:attrName>style.visibility</p:attrName>
                                        </p:attrNameLst>
                                      </p:cBhvr>
                                      <p:to>
                                        <p:strVal val="visible"/>
                                      </p:to>
                                    </p:set>
                                    <p:animEffect transition="in" filter="strips(downLeft)">
                                      <p:cBhvr>
                                        <p:cTn id="38" dur="500"/>
                                        <p:tgtEl>
                                          <p:spTgt spid="6147">
                                            <p:txEl>
                                              <p:pRg st="9" end="9"/>
                                            </p:txEl>
                                          </p:spTgt>
                                        </p:tgtEl>
                                      </p:cBhvr>
                                    </p:animEffect>
                                  </p:childTnLst>
                                </p:cTn>
                              </p:par>
                              <p:par>
                                <p:cTn id="39" presetID="18" presetClass="entr" presetSubtype="12" fill="hold" nodeType="withEffect">
                                  <p:stCondLst>
                                    <p:cond delay="0"/>
                                  </p:stCondLst>
                                  <p:childTnLst>
                                    <p:set>
                                      <p:cBhvr>
                                        <p:cTn id="40" dur="1" fill="hold">
                                          <p:stCondLst>
                                            <p:cond delay="0"/>
                                          </p:stCondLst>
                                        </p:cTn>
                                        <p:tgtEl>
                                          <p:spTgt spid="6147">
                                            <p:txEl>
                                              <p:pRg st="10" end="10"/>
                                            </p:txEl>
                                          </p:spTgt>
                                        </p:tgtEl>
                                        <p:attrNameLst>
                                          <p:attrName>style.visibility</p:attrName>
                                        </p:attrNameLst>
                                      </p:cBhvr>
                                      <p:to>
                                        <p:strVal val="visible"/>
                                      </p:to>
                                    </p:set>
                                    <p:animEffect transition="in" filter="strips(downLeft)">
                                      <p:cBhvr>
                                        <p:cTn id="41" dur="500"/>
                                        <p:tgtEl>
                                          <p:spTgt spid="6147">
                                            <p:txEl>
                                              <p:pRg st="10" end="10"/>
                                            </p:txEl>
                                          </p:spTgt>
                                        </p:tgtEl>
                                      </p:cBhvr>
                                    </p:animEffect>
                                  </p:childTnLst>
                                </p:cTn>
                              </p:par>
                              <p:par>
                                <p:cTn id="42" presetID="18" presetClass="entr" presetSubtype="12" fill="hold" nodeType="withEffect">
                                  <p:stCondLst>
                                    <p:cond delay="0"/>
                                  </p:stCondLst>
                                  <p:childTnLst>
                                    <p:set>
                                      <p:cBhvr>
                                        <p:cTn id="43" dur="1" fill="hold">
                                          <p:stCondLst>
                                            <p:cond delay="0"/>
                                          </p:stCondLst>
                                        </p:cTn>
                                        <p:tgtEl>
                                          <p:spTgt spid="6147">
                                            <p:txEl>
                                              <p:pRg st="11" end="11"/>
                                            </p:txEl>
                                          </p:spTgt>
                                        </p:tgtEl>
                                        <p:attrNameLst>
                                          <p:attrName>style.visibility</p:attrName>
                                        </p:attrNameLst>
                                      </p:cBhvr>
                                      <p:to>
                                        <p:strVal val="visible"/>
                                      </p:to>
                                    </p:set>
                                    <p:animEffect transition="in" filter="strips(downLeft)">
                                      <p:cBhvr>
                                        <p:cTn id="44" dur="500"/>
                                        <p:tgtEl>
                                          <p:spTgt spid="6147">
                                            <p:txEl>
                                              <p:pRg st="11" end="11"/>
                                            </p:txEl>
                                          </p:spTgt>
                                        </p:tgtEl>
                                      </p:cBhvr>
                                    </p:animEffect>
                                  </p:childTnLst>
                                </p:cTn>
                              </p:par>
                            </p:childTnLst>
                          </p:cTn>
                        </p:par>
                        <p:par>
                          <p:cTn id="45" fill="hold" nodeType="afterGroup">
                            <p:stCondLst>
                              <p:cond delay="1000"/>
                            </p:stCondLst>
                            <p:childTnLst>
                              <p:par>
                                <p:cTn id="46" presetID="18" presetClass="entr" presetSubtype="12" fill="hold" nodeType="afterEffect">
                                  <p:stCondLst>
                                    <p:cond delay="0"/>
                                  </p:stCondLst>
                                  <p:childTnLst>
                                    <p:set>
                                      <p:cBhvr>
                                        <p:cTn id="47" dur="1" fill="hold">
                                          <p:stCondLst>
                                            <p:cond delay="0"/>
                                          </p:stCondLst>
                                        </p:cTn>
                                        <p:tgtEl>
                                          <p:spTgt spid="6160"/>
                                        </p:tgtEl>
                                        <p:attrNameLst>
                                          <p:attrName>style.visibility</p:attrName>
                                        </p:attrNameLst>
                                      </p:cBhvr>
                                      <p:to>
                                        <p:strVal val="visible"/>
                                      </p:to>
                                    </p:set>
                                    <p:animEffect transition="in" filter="strips(downLeft)">
                                      <p:cBhvr>
                                        <p:cTn id="48" dur="500"/>
                                        <p:tgtEl>
                                          <p:spTgt spid="6160"/>
                                        </p:tgtEl>
                                      </p:cBhvr>
                                    </p:animEffect>
                                  </p:childTnLst>
                                </p:cTn>
                              </p:par>
                            </p:childTnLst>
                          </p:cTn>
                        </p:par>
                        <p:par>
                          <p:cTn id="49" fill="hold" nodeType="afterGroup">
                            <p:stCondLst>
                              <p:cond delay="1500"/>
                            </p:stCondLst>
                            <p:childTnLst>
                              <p:par>
                                <p:cTn id="50" presetID="18" presetClass="entr" presetSubtype="12" fill="hold" nodeType="afterEffect">
                                  <p:stCondLst>
                                    <p:cond delay="0"/>
                                  </p:stCondLst>
                                  <p:childTnLst>
                                    <p:set>
                                      <p:cBhvr>
                                        <p:cTn id="51" dur="1" fill="hold">
                                          <p:stCondLst>
                                            <p:cond delay="0"/>
                                          </p:stCondLst>
                                        </p:cTn>
                                        <p:tgtEl>
                                          <p:spTgt spid="6157"/>
                                        </p:tgtEl>
                                        <p:attrNameLst>
                                          <p:attrName>style.visibility</p:attrName>
                                        </p:attrNameLst>
                                      </p:cBhvr>
                                      <p:to>
                                        <p:strVal val="visible"/>
                                      </p:to>
                                    </p:set>
                                    <p:animEffect transition="in" filter="strips(downLeft)">
                                      <p:cBhvr>
                                        <p:cTn id="52" dur="500"/>
                                        <p:tgtEl>
                                          <p:spTgt spid="61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8200"/>
            </a:gs>
            <a:gs pos="5001">
              <a:srgbClr val="FF0000"/>
            </a:gs>
            <a:gs pos="17501">
              <a:srgbClr val="BA0066"/>
            </a:gs>
            <a:gs pos="35000">
              <a:srgbClr val="66008F"/>
            </a:gs>
            <a:gs pos="50000">
              <a:srgbClr val="000082"/>
            </a:gs>
            <a:gs pos="65000">
              <a:srgbClr val="66008F"/>
            </a:gs>
            <a:gs pos="82500">
              <a:srgbClr val="BA0066"/>
            </a:gs>
            <a:gs pos="95000">
              <a:srgbClr val="FF0000"/>
            </a:gs>
            <a:gs pos="100000">
              <a:srgbClr val="FF8200"/>
            </a:gs>
          </a:gsLst>
          <a:lin ang="18900000" scaled="1"/>
        </a:gradFill>
        <a:effectLst/>
      </p:bgPr>
    </p:bg>
    <p:spTree>
      <p:nvGrpSpPr>
        <p:cNvPr id="1" name=""/>
        <p:cNvGrpSpPr/>
        <p:nvPr/>
      </p:nvGrpSpPr>
      <p:grpSpPr>
        <a:xfrm>
          <a:off x="0" y="0"/>
          <a:ext cx="0" cy="0"/>
          <a:chOff x="0" y="0"/>
          <a:chExt cx="0" cy="0"/>
        </a:xfrm>
      </p:grpSpPr>
      <p:sp>
        <p:nvSpPr>
          <p:cNvPr id="22536" name="Rectangle 8">
            <a:extLst>
              <a:ext uri="{FF2B5EF4-FFF2-40B4-BE49-F238E27FC236}">
                <a16:creationId xmlns:a16="http://schemas.microsoft.com/office/drawing/2014/main" id="{2F7983FC-5EDE-4D94-A9F5-B1768DDDE6F6}"/>
              </a:ext>
            </a:extLst>
          </p:cNvPr>
          <p:cNvSpPr>
            <a:spLocks noChangeArrowheads="1"/>
          </p:cNvSpPr>
          <p:nvPr/>
        </p:nvSpPr>
        <p:spPr bwMode="auto">
          <a:xfrm>
            <a:off x="539750" y="2060575"/>
            <a:ext cx="8064500" cy="439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fontAlgn="base">
              <a:spcBef>
                <a:spcPct val="20000"/>
              </a:spcBef>
              <a:spcAft>
                <a:spcPct val="0"/>
              </a:spcAft>
              <a:buChar char="»"/>
              <a:defRPr>
                <a:solidFill>
                  <a:schemeClr val="tx1"/>
                </a:solidFill>
                <a:latin typeface="Arial" panose="020B0604020202020204" pitchFamily="34" charset="0"/>
              </a:defRPr>
            </a:lvl6pPr>
            <a:lvl7pPr marL="2971800" indent="-228600" fontAlgn="base">
              <a:spcBef>
                <a:spcPct val="20000"/>
              </a:spcBef>
              <a:spcAft>
                <a:spcPct val="0"/>
              </a:spcAft>
              <a:buChar char="»"/>
              <a:defRPr>
                <a:solidFill>
                  <a:schemeClr val="tx1"/>
                </a:solidFill>
                <a:latin typeface="Arial" panose="020B0604020202020204" pitchFamily="34" charset="0"/>
              </a:defRPr>
            </a:lvl7pPr>
            <a:lvl8pPr marL="3429000" indent="-228600" fontAlgn="base">
              <a:spcBef>
                <a:spcPct val="20000"/>
              </a:spcBef>
              <a:spcAft>
                <a:spcPct val="0"/>
              </a:spcAft>
              <a:buChar char="»"/>
              <a:defRPr>
                <a:solidFill>
                  <a:schemeClr val="tx1"/>
                </a:solidFill>
                <a:latin typeface="Arial" panose="020B0604020202020204" pitchFamily="34" charset="0"/>
              </a:defRPr>
            </a:lvl8pPr>
            <a:lvl9pPr marL="3886200" indent="-228600" fontAlgn="base">
              <a:spcBef>
                <a:spcPct val="20000"/>
              </a:spcBef>
              <a:spcAft>
                <a:spcPct val="0"/>
              </a:spcAft>
              <a:buChar char="»"/>
              <a:defRPr>
                <a:solidFill>
                  <a:schemeClr val="tx1"/>
                </a:solidFill>
                <a:latin typeface="Arial" panose="020B0604020202020204" pitchFamily="34" charset="0"/>
              </a:defRPr>
            </a:lvl9pPr>
          </a:lstStyle>
          <a:p>
            <a:r>
              <a:rPr lang="sl-SI" altLang="sl-SI" sz="3200">
                <a:solidFill>
                  <a:schemeClr val="hlink"/>
                </a:solidFill>
                <a:hlinkClick r:id="rId2"/>
              </a:rPr>
              <a:t>http://www.dijaski.net/</a:t>
            </a:r>
            <a:r>
              <a:rPr lang="sl-SI" altLang="sl-SI" sz="3200">
                <a:solidFill>
                  <a:schemeClr val="hlink"/>
                </a:solidFill>
              </a:rPr>
              <a:t> </a:t>
            </a:r>
          </a:p>
          <a:p>
            <a:r>
              <a:rPr lang="sl-SI" altLang="sl-SI" sz="3200" dirty="0">
                <a:solidFill>
                  <a:schemeClr val="hlink"/>
                </a:solidFill>
                <a:hlinkClick r:id="rId3"/>
              </a:rPr>
              <a:t>http://sl.wikipedia.org/</a:t>
            </a:r>
            <a:endParaRPr lang="sl-SI" altLang="sl-SI" sz="3200" dirty="0">
              <a:solidFill>
                <a:schemeClr val="hlink"/>
              </a:solidFill>
            </a:endParaRPr>
          </a:p>
          <a:p>
            <a:r>
              <a:rPr lang="sl-SI" altLang="sl-SI" sz="3200" dirty="0">
                <a:solidFill>
                  <a:schemeClr val="hlink"/>
                </a:solidFill>
              </a:rPr>
              <a:t>KNJIGA INDOKITAJSKI POLOTOK, SREDNJA IN VZHODNA AZIJA</a:t>
            </a:r>
          </a:p>
          <a:p>
            <a:r>
              <a:rPr lang="sl-SI" altLang="sl-SI" sz="3200" dirty="0">
                <a:solidFill>
                  <a:schemeClr val="hlink"/>
                </a:solidFill>
              </a:rPr>
              <a:t>DRUŽINSKA ENCIKLOPEDIJA GUINNESS </a:t>
            </a:r>
          </a:p>
        </p:txBody>
      </p:sp>
      <p:sp>
        <p:nvSpPr>
          <p:cNvPr id="22538" name="WordArt 10">
            <a:extLst>
              <a:ext uri="{FF2B5EF4-FFF2-40B4-BE49-F238E27FC236}">
                <a16:creationId xmlns:a16="http://schemas.microsoft.com/office/drawing/2014/main" id="{6B85BDAA-3B7E-4741-950C-648FE60D5104}"/>
              </a:ext>
            </a:extLst>
          </p:cNvPr>
          <p:cNvSpPr>
            <a:spLocks noChangeArrowheads="1" noChangeShapeType="1" noTextEdit="1"/>
          </p:cNvSpPr>
          <p:nvPr/>
        </p:nvSpPr>
        <p:spPr bwMode="auto">
          <a:xfrm>
            <a:off x="900113" y="908050"/>
            <a:ext cx="2087562" cy="93503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sl-SI" sz="3600" b="1" kern="10" spc="720">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panose="020B0A04020102020204" pitchFamily="34" charset="0"/>
              </a:rPr>
              <a:t>VIRI:</a:t>
            </a:r>
          </a:p>
        </p:txBody>
      </p:sp>
    </p:spTree>
  </p:cSld>
  <p:clrMapOvr>
    <a:masterClrMapping/>
  </p:clrMapOvr>
  <p:transition spd="slow">
    <p:dissolve/>
  </p:transition>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CCFF"/>
            </a:gs>
            <a:gs pos="100000">
              <a:srgbClr val="C522E6"/>
            </a:gs>
          </a:gsLst>
          <a:lin ang="5400000" scaled="1"/>
        </a:gradFill>
        <a:effectLst/>
      </p:bgPr>
    </p:bg>
    <p:spTree>
      <p:nvGrpSpPr>
        <p:cNvPr id="1" name=""/>
        <p:cNvGrpSpPr/>
        <p:nvPr/>
      </p:nvGrpSpPr>
      <p:grpSpPr>
        <a:xfrm>
          <a:off x="0" y="0"/>
          <a:ext cx="0" cy="0"/>
          <a:chOff x="0" y="0"/>
          <a:chExt cx="0" cy="0"/>
        </a:xfrm>
      </p:grpSpPr>
      <p:sp>
        <p:nvSpPr>
          <p:cNvPr id="2052" name="WordArt 4">
            <a:extLst>
              <a:ext uri="{FF2B5EF4-FFF2-40B4-BE49-F238E27FC236}">
                <a16:creationId xmlns:a16="http://schemas.microsoft.com/office/drawing/2014/main" id="{6A251197-F086-401E-917E-D2AB054FD545}"/>
              </a:ext>
            </a:extLst>
          </p:cNvPr>
          <p:cNvSpPr>
            <a:spLocks noChangeArrowheads="1" noChangeShapeType="1" noTextEdit="1"/>
          </p:cNvSpPr>
          <p:nvPr/>
        </p:nvSpPr>
        <p:spPr bwMode="auto">
          <a:xfrm>
            <a:off x="2987675" y="333375"/>
            <a:ext cx="3024188" cy="1079500"/>
          </a:xfrm>
          <a:prstGeom prst="rect">
            <a:avLst/>
          </a:prstGeom>
        </p:spPr>
        <p:txBody>
          <a:bodyPr wrap="none" fromWordArt="1">
            <a:prstTxWarp prst="textSlantUp">
              <a:avLst>
                <a:gd name="adj" fmla="val 10130"/>
              </a:avLst>
            </a:prstTxWarp>
          </a:bodyPr>
          <a:lstStyle/>
          <a:p>
            <a:pPr algn="ctr"/>
            <a:r>
              <a:rPr lang="sl-SI" sz="3600" b="1" kern="10">
                <a:ln w="9525">
                  <a:solidFill>
                    <a:srgbClr val="CC99FF"/>
                  </a:solidFill>
                  <a:round/>
                  <a:headEnd/>
                  <a:tailEnd/>
                </a:ln>
                <a:gradFill rotWithShape="0">
                  <a:gsLst>
                    <a:gs pos="0">
                      <a:srgbClr val="6600CC"/>
                    </a:gs>
                    <a:gs pos="100000">
                      <a:srgbClr val="CC00CC"/>
                    </a:gs>
                  </a:gsLst>
                  <a:lin ang="5400000" scaled="1"/>
                </a:gradFill>
                <a:effectLst>
                  <a:outerShdw dist="727345" dir="12286508" algn="ctr" rotWithShape="0">
                    <a:srgbClr val="9999FF">
                      <a:alpha val="80000"/>
                    </a:srgbClr>
                  </a:outerShdw>
                </a:effectLst>
                <a:latin typeface="Arial Black" panose="020B0A04020102020204" pitchFamily="34" charset="0"/>
              </a:rPr>
              <a:t>SPLOŠNO</a:t>
            </a:r>
          </a:p>
        </p:txBody>
      </p:sp>
      <p:graphicFrame>
        <p:nvGraphicFramePr>
          <p:cNvPr id="2590" name="Group 542">
            <a:extLst>
              <a:ext uri="{FF2B5EF4-FFF2-40B4-BE49-F238E27FC236}">
                <a16:creationId xmlns:a16="http://schemas.microsoft.com/office/drawing/2014/main" id="{525D133C-366D-4607-A550-B34557C8E1AA}"/>
              </a:ext>
            </a:extLst>
          </p:cNvPr>
          <p:cNvGraphicFramePr>
            <a:graphicFrameLocks noGrp="1"/>
          </p:cNvGraphicFramePr>
          <p:nvPr/>
        </p:nvGraphicFramePr>
        <p:xfrm>
          <a:off x="1116013" y="1628775"/>
          <a:ext cx="7056437" cy="5004436"/>
        </p:xfrm>
        <a:graphic>
          <a:graphicData uri="http://schemas.openxmlformats.org/drawingml/2006/table">
            <a:tbl>
              <a:tblPr/>
              <a:tblGrid>
                <a:gridCol w="1439862">
                  <a:extLst>
                    <a:ext uri="{9D8B030D-6E8A-4147-A177-3AD203B41FA5}">
                      <a16:colId xmlns:a16="http://schemas.microsoft.com/office/drawing/2014/main" val="2253686129"/>
                    </a:ext>
                  </a:extLst>
                </a:gridCol>
                <a:gridCol w="5616575">
                  <a:extLst>
                    <a:ext uri="{9D8B030D-6E8A-4147-A177-3AD203B41FA5}">
                      <a16:colId xmlns:a16="http://schemas.microsoft.com/office/drawing/2014/main" val="2704129119"/>
                    </a:ext>
                  </a:extLst>
                </a:gridCol>
              </a:tblGrid>
              <a:tr h="6032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l-SI" altLang="sl-SI" sz="1600" b="1" i="0" u="none" strike="noStrike" cap="none" normalizeH="0" baseline="0">
                          <a:ln>
                            <a:noFill/>
                          </a:ln>
                          <a:solidFill>
                            <a:srgbClr val="323232"/>
                          </a:solidFill>
                          <a:effectLst/>
                          <a:latin typeface="Times New Roman" panose="02020603050405020304" pitchFamily="18" charset="0"/>
                          <a:cs typeface="Times New Roman" panose="02020603050405020304" pitchFamily="18" charset="0"/>
                        </a:rPr>
                        <a:t>Lokacija:</a:t>
                      </a:r>
                      <a:endParaRPr kumimoji="0" lang="sl-SI" altLang="sl-SI" sz="1600" b="0" i="0" u="none" strike="noStrike" cap="none" normalizeH="0" baseline="0">
                        <a:ln>
                          <a:noFill/>
                        </a:ln>
                        <a:solidFill>
                          <a:srgbClr val="323232"/>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l-SI" altLang="sl-SI" sz="16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Vzhodna Azija, meji na Vzhodno kitajsko morje, Korejski zaliv, Rumeno morje in Južno kitajsko morje.</a:t>
                      </a:r>
                      <a:endParaRPr kumimoji="0" lang="sl-SI" altLang="sl-SI" sz="1600" b="1"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68343781"/>
                  </a:ext>
                </a:extLst>
              </a:tr>
              <a:tr h="8556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l-SI" altLang="sl-SI" sz="1600" b="1" i="0" u="none" strike="noStrike" cap="none" normalizeH="0" baseline="0">
                          <a:ln>
                            <a:noFill/>
                          </a:ln>
                          <a:solidFill>
                            <a:srgbClr val="323232"/>
                          </a:solidFill>
                          <a:effectLst/>
                          <a:latin typeface="Times New Roman" panose="02020603050405020304" pitchFamily="18" charset="0"/>
                          <a:cs typeface="Times New Roman" panose="02020603050405020304" pitchFamily="18" charset="0"/>
                        </a:rPr>
                        <a:t>Sosednje države</a:t>
                      </a:r>
                      <a:r>
                        <a:rPr kumimoji="0" lang="sl-SI" altLang="sl-SI" sz="1600" b="0" i="0" u="none" strike="noStrike" cap="none" normalizeH="0" baseline="0">
                          <a:ln>
                            <a:noFill/>
                          </a:ln>
                          <a:solidFill>
                            <a:srgbClr val="323232"/>
                          </a:solidFill>
                          <a:effectLst/>
                          <a:latin typeface="Times New Roman" panose="02020603050405020304" pitchFamily="18" charset="0"/>
                          <a:cs typeface="Times New Roman" panose="02020603050405020304" pitchFamily="18" charset="0"/>
                        </a:rPr>
                        <a:t>:</a:t>
                      </a:r>
                      <a:endParaRPr kumimoji="0" lang="sl-SI" altLang="sl-SI" sz="1600" b="0" i="0" u="none" strike="noStrike" cap="none" normalizeH="0" baseline="0">
                        <a:ln>
                          <a:noFill/>
                        </a:ln>
                        <a:solidFill>
                          <a:srgbClr val="323232"/>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l-SI" altLang="sl-SI" sz="16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Afganistan, Butan, Burma, Hong Kong, Indija, Kazahstan, Severna Koreja, Kirgizistan, Laos, Macau, Mongolija, Nepal, Pakistan, Rusija, Tadžikistan, Vietnam </a:t>
                      </a:r>
                      <a:endParaRPr kumimoji="0" lang="sl-SI" altLang="sl-SI" sz="1600" b="1"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90957708"/>
                  </a:ext>
                </a:extLst>
              </a:tr>
              <a:tr h="8572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l-SI" altLang="sl-SI" sz="1600" b="1" i="0" u="none" strike="noStrike" cap="none" normalizeH="0" baseline="0">
                          <a:ln>
                            <a:noFill/>
                          </a:ln>
                          <a:solidFill>
                            <a:srgbClr val="323232"/>
                          </a:solidFill>
                          <a:effectLst/>
                          <a:latin typeface="Times New Roman" panose="02020603050405020304" pitchFamily="18" charset="0"/>
                          <a:cs typeface="Times New Roman" panose="02020603050405020304" pitchFamily="18" charset="0"/>
                        </a:rPr>
                        <a:t>Naravne surovine:</a:t>
                      </a:r>
                      <a:r>
                        <a:rPr kumimoji="0" lang="sl-SI" altLang="sl-SI" sz="1600" b="0" i="0" u="none" strike="noStrike" cap="none" normalizeH="0" baseline="0">
                          <a:ln>
                            <a:noFill/>
                          </a:ln>
                          <a:solidFill>
                            <a:srgbClr val="323232"/>
                          </a:solidFill>
                          <a:effectLst/>
                          <a:latin typeface="Times New Roman" panose="02020603050405020304" pitchFamily="18" charset="0"/>
                          <a:cs typeface="Times New Roman" panose="02020603050405020304" pitchFamily="18" charset="0"/>
                        </a:rPr>
                        <a: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l-SI" altLang="sl-SI" sz="16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premog, železova ruda, nafta, živo srebro, kositer, volfram, antimon, mangan, molibden, vanadij, magnetit, aluminij, svinec, cink, uran, vodni potencial (največji na svetu)</a:t>
                      </a:r>
                      <a:endParaRPr kumimoji="0" lang="sl-SI" altLang="sl-SI" sz="1600" b="1"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32930077"/>
                  </a:ext>
                </a:extLst>
              </a:tr>
              <a:tr h="3476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l-SI" altLang="sl-SI" sz="1600" b="1" i="0" u="none" strike="noStrike" cap="none" normalizeH="0" baseline="0">
                          <a:ln>
                            <a:noFill/>
                          </a:ln>
                          <a:solidFill>
                            <a:srgbClr val="323232"/>
                          </a:solidFill>
                          <a:effectLst/>
                          <a:latin typeface="Times New Roman" panose="02020603050405020304" pitchFamily="18" charset="0"/>
                          <a:cs typeface="Times New Roman" panose="02020603050405020304" pitchFamily="18" charset="0"/>
                        </a:rPr>
                        <a:t>Naravne nesreče:</a:t>
                      </a:r>
                      <a:r>
                        <a:rPr kumimoji="0" lang="sl-SI" altLang="sl-SI" sz="1600" b="0" i="0" u="none" strike="noStrike" cap="none" normalizeH="0" baseline="0">
                          <a:ln>
                            <a:noFill/>
                          </a:ln>
                          <a:solidFill>
                            <a:srgbClr val="323232"/>
                          </a:solidFill>
                          <a:effectLst/>
                          <a:latin typeface="Times New Roman" panose="02020603050405020304" pitchFamily="18" charset="0"/>
                          <a:cs typeface="Times New Roman" panose="02020603050405020304" pitchFamily="18" charset="0"/>
                        </a:rPr>
                        <a: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l-SI" altLang="sl-SI" sz="16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redni tajfuni, uničujoče poplave; tsunamiji; potresi; suša</a:t>
                      </a:r>
                      <a:endParaRPr kumimoji="0" lang="sl-SI" altLang="sl-SI" sz="1600" b="1"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00353190"/>
                  </a:ext>
                </a:extLst>
              </a:tr>
              <a:tr h="3508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l-SI" altLang="sl-SI" sz="1600" b="1" i="0" u="none" strike="noStrike" cap="none" normalizeH="0" baseline="0">
                          <a:ln>
                            <a:noFill/>
                          </a:ln>
                          <a:solidFill>
                            <a:srgbClr val="323232"/>
                          </a:solidFill>
                          <a:effectLst/>
                          <a:latin typeface="Times New Roman" panose="02020603050405020304" pitchFamily="18" charset="0"/>
                          <a:cs typeface="Times New Roman" panose="02020603050405020304" pitchFamily="18" charset="0"/>
                        </a:rPr>
                        <a:t>Jeziki:</a:t>
                      </a:r>
                      <a:r>
                        <a:rPr kumimoji="0" lang="sl-SI" altLang="sl-SI" sz="1600" b="0" i="0" u="none" strike="noStrike" cap="none" normalizeH="0" baseline="0">
                          <a:ln>
                            <a:noFill/>
                          </a:ln>
                          <a:solidFill>
                            <a:srgbClr val="323232"/>
                          </a:solidFill>
                          <a:effectLst/>
                          <a:latin typeface="Times New Roman" panose="02020603050405020304" pitchFamily="18" charset="0"/>
                          <a:cs typeface="Times New Roman" panose="02020603050405020304" pitchFamily="18" charset="0"/>
                        </a:rPr>
                        <a:t> </a:t>
                      </a:r>
                      <a:endParaRPr kumimoji="0" lang="sl-SI" altLang="sl-SI" sz="1600" b="0" i="0" u="none" strike="noStrike" cap="none" normalizeH="0" baseline="0">
                        <a:ln>
                          <a:noFill/>
                        </a:ln>
                        <a:solidFill>
                          <a:srgbClr val="323232"/>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l-SI" altLang="sl-SI" sz="16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Standardna kitajščina ali mandarinščina</a:t>
                      </a:r>
                      <a:endParaRPr kumimoji="0" lang="sl-SI" altLang="sl-SI" sz="1600" b="1"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11390565"/>
                  </a:ext>
                </a:extLst>
              </a:tr>
              <a:tr h="6000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l-SI" altLang="sl-SI" sz="1600" b="1" i="0" u="none" strike="noStrike" cap="none" normalizeH="0" baseline="0">
                          <a:ln>
                            <a:noFill/>
                          </a:ln>
                          <a:solidFill>
                            <a:srgbClr val="323232"/>
                          </a:solidFill>
                          <a:effectLst/>
                          <a:latin typeface="Times New Roman" panose="02020603050405020304" pitchFamily="18" charset="0"/>
                          <a:cs typeface="Times New Roman" panose="02020603050405020304" pitchFamily="18" charset="0"/>
                        </a:rPr>
                        <a:t>Država:</a:t>
                      </a:r>
                      <a:r>
                        <a:rPr kumimoji="0" lang="sl-SI" altLang="sl-SI" sz="1600" b="0" i="0" u="none" strike="noStrike" cap="none" normalizeH="0" baseline="0">
                          <a:ln>
                            <a:noFill/>
                          </a:ln>
                          <a:solidFill>
                            <a:srgbClr val="323232"/>
                          </a:solidFill>
                          <a:effectLst/>
                          <a:latin typeface="Times New Roman" panose="02020603050405020304" pitchFamily="18" charset="0"/>
                          <a:cs typeface="Times New Roman" panose="02020603050405020304" pitchFamily="18" charset="0"/>
                        </a:rPr>
                        <a:t> </a:t>
                      </a:r>
                      <a:br>
                        <a:rPr kumimoji="0" lang="sl-SI" altLang="sl-SI" sz="1600" b="0" i="0" u="none" strike="noStrike" cap="none" normalizeH="0" baseline="0">
                          <a:ln>
                            <a:noFill/>
                          </a:ln>
                          <a:solidFill>
                            <a:srgbClr val="323232"/>
                          </a:solidFill>
                          <a:effectLst/>
                          <a:latin typeface="Times New Roman" panose="02020603050405020304" pitchFamily="18" charset="0"/>
                          <a:cs typeface="Times New Roman" panose="02020603050405020304" pitchFamily="18" charset="0"/>
                        </a:rPr>
                      </a:br>
                      <a:endParaRPr kumimoji="0" lang="sl-SI" altLang="sl-SI" sz="1600" b="0" i="0" u="none" strike="noStrike" cap="none" normalizeH="0" baseline="0">
                        <a:ln>
                          <a:noFill/>
                        </a:ln>
                        <a:solidFill>
                          <a:srgbClr val="323232"/>
                        </a:solidFill>
                        <a:effectLst/>
                        <a:latin typeface="Times New Roman" panose="02020603050405020304" pitchFamily="18" charset="0"/>
                        <a:cs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l-SI" altLang="sl-SI" sz="16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dolga oblika: Ljudska republika Kitajska </a:t>
                      </a:r>
                      <a:br>
                        <a:rPr kumimoji="0" lang="sl-SI" altLang="sl-SI" sz="16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br>
                      <a:r>
                        <a:rPr kumimoji="0" lang="sl-SI" altLang="sl-SI" sz="16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kratka oblika: Kitajska </a:t>
                      </a:r>
                      <a:endParaRPr kumimoji="0" lang="sl-SI" altLang="sl-SI" sz="1600" b="1"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7125284"/>
                  </a:ext>
                </a:extLst>
              </a:tr>
              <a:tr h="4032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l-SI" altLang="sl-SI" sz="1600" b="1" i="0" u="none" strike="noStrike" cap="none" normalizeH="0" baseline="0">
                          <a:ln>
                            <a:noFill/>
                          </a:ln>
                          <a:solidFill>
                            <a:srgbClr val="323232"/>
                          </a:solidFill>
                          <a:effectLst/>
                          <a:latin typeface="Times New Roman" panose="02020603050405020304" pitchFamily="18" charset="0"/>
                          <a:cs typeface="Times New Roman" panose="02020603050405020304" pitchFamily="18" charset="0"/>
                        </a:rPr>
                        <a:t>Politična ureditev:</a:t>
                      </a:r>
                      <a:r>
                        <a:rPr kumimoji="0" lang="sl-SI" altLang="sl-SI" sz="1600" b="0" i="0" u="none" strike="noStrike" cap="none" normalizeH="0" baseline="0">
                          <a:ln>
                            <a:noFill/>
                          </a:ln>
                          <a:solidFill>
                            <a:srgbClr val="323232"/>
                          </a:solidFill>
                          <a:effectLst/>
                          <a:latin typeface="Times New Roman" panose="02020603050405020304" pitchFamily="18" charset="0"/>
                          <a:cs typeface="Times New Roman" panose="02020603050405020304" pitchFamily="18" charset="0"/>
                        </a:rPr>
                        <a:t> </a:t>
                      </a:r>
                      <a:endParaRPr kumimoji="0" lang="sl-SI" altLang="sl-SI" sz="1600" b="0" i="0" u="none" strike="noStrike" cap="none" normalizeH="0" baseline="0">
                        <a:ln>
                          <a:noFill/>
                        </a:ln>
                        <a:solidFill>
                          <a:srgbClr val="323232"/>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l-SI" altLang="sl-SI" sz="16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komunizem</a:t>
                      </a:r>
                      <a:endParaRPr kumimoji="0" lang="sl-SI" altLang="sl-SI" sz="1600" b="1"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06296689"/>
                  </a:ext>
                </a:extLst>
              </a:tr>
              <a:tr h="3476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l-SI" altLang="sl-SI" sz="1600" b="1" i="0" u="none" strike="noStrike" cap="none" normalizeH="0" baseline="0">
                          <a:ln>
                            <a:noFill/>
                          </a:ln>
                          <a:solidFill>
                            <a:srgbClr val="323232"/>
                          </a:solidFill>
                          <a:effectLst/>
                          <a:latin typeface="Times New Roman" panose="02020603050405020304" pitchFamily="18" charset="0"/>
                          <a:cs typeface="Times New Roman" panose="02020603050405020304" pitchFamily="18" charset="0"/>
                        </a:rPr>
                        <a:t>Glavno mesto:</a:t>
                      </a:r>
                      <a:r>
                        <a:rPr kumimoji="0" lang="sl-SI" altLang="sl-SI" sz="1600" b="0" i="0" u="none" strike="noStrike" cap="none" normalizeH="0" baseline="0">
                          <a:ln>
                            <a:noFill/>
                          </a:ln>
                          <a:solidFill>
                            <a:srgbClr val="323232"/>
                          </a:solidFill>
                          <a:effectLst/>
                          <a:latin typeface="Times New Roman" panose="02020603050405020304" pitchFamily="18" charset="0"/>
                          <a:cs typeface="Times New Roman" panose="02020603050405020304" pitchFamily="18" charset="0"/>
                        </a:rPr>
                        <a:t> </a:t>
                      </a:r>
                      <a:endParaRPr kumimoji="0" lang="sl-SI" altLang="sl-SI" sz="1600" b="0" i="0" u="none" strike="noStrike" cap="none" normalizeH="0" baseline="0">
                        <a:ln>
                          <a:noFill/>
                        </a:ln>
                        <a:solidFill>
                          <a:srgbClr val="323232"/>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l-SI" altLang="sl-SI" sz="16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Peking (Beijing)</a:t>
                      </a:r>
                      <a:endParaRPr kumimoji="0" lang="sl-SI" altLang="sl-SI" sz="1600" b="1"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36907332"/>
                  </a:ext>
                </a:extLst>
              </a:tr>
            </a:tbl>
          </a:graphicData>
        </a:graphic>
      </p:graphicFrame>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4" presetClass="entr" presetSubtype="0" fill="hold" nodeType="afterEffect">
                                  <p:stCondLst>
                                    <p:cond delay="0"/>
                                  </p:stCondLst>
                                  <p:childTnLst>
                                    <p:set>
                                      <p:cBhvr>
                                        <p:cTn id="6" dur="1" fill="hold">
                                          <p:stCondLst>
                                            <p:cond delay="0"/>
                                          </p:stCondLst>
                                        </p:cTn>
                                        <p:tgtEl>
                                          <p:spTgt spid="2052"/>
                                        </p:tgtEl>
                                        <p:attrNameLst>
                                          <p:attrName>style.visibility</p:attrName>
                                        </p:attrNameLst>
                                      </p:cBhvr>
                                      <p:to>
                                        <p:strVal val="visible"/>
                                      </p:to>
                                    </p:set>
                                    <p:anim from="(-#ppt_w/2)" to="(#ppt_x)" calcmode="lin" valueType="num">
                                      <p:cBhvr>
                                        <p:cTn id="7" dur="600" fill="hold">
                                          <p:stCondLst>
                                            <p:cond delay="0"/>
                                          </p:stCondLst>
                                        </p:cTn>
                                        <p:tgtEl>
                                          <p:spTgt spid="2052"/>
                                        </p:tgtEl>
                                        <p:attrNameLst>
                                          <p:attrName>ppt_x</p:attrName>
                                        </p:attrNameLst>
                                      </p:cBhvr>
                                    </p:anim>
                                    <p:anim from="0" to="-1.0" calcmode="lin" valueType="num">
                                      <p:cBhvr>
                                        <p:cTn id="8" dur="200" decel="50000" autoRev="1" fill="hold">
                                          <p:stCondLst>
                                            <p:cond delay="600"/>
                                          </p:stCondLst>
                                        </p:cTn>
                                        <p:tgtEl>
                                          <p:spTgt spid="2052"/>
                                        </p:tgtEl>
                                        <p:attrNameLst>
                                          <p:attrName>xshear</p:attrName>
                                        </p:attrNameLst>
                                      </p:cBhvr>
                                    </p:anim>
                                    <p:animScale>
                                      <p:cBhvr>
                                        <p:cTn id="9" dur="200" decel="100000" autoRev="1" fill="hold">
                                          <p:stCondLst>
                                            <p:cond delay="600"/>
                                          </p:stCondLst>
                                        </p:cTn>
                                        <p:tgtEl>
                                          <p:spTgt spid="2052"/>
                                        </p:tgtEl>
                                      </p:cBhvr>
                                      <p:from x="100000" y="100000"/>
                                      <p:to x="80000" y="100000"/>
                                    </p:animScale>
                                    <p:anim by="(#ppt_h/3+#ppt_w*0.1)" calcmode="lin" valueType="num">
                                      <p:cBhvr additive="sum">
                                        <p:cTn id="10" dur="200" decel="100000" autoRev="1" fill="hold">
                                          <p:stCondLst>
                                            <p:cond delay="600"/>
                                          </p:stCondLst>
                                        </p:cTn>
                                        <p:tgtEl>
                                          <p:spTgt spid="2052"/>
                                        </p:tgtEl>
                                        <p:attrNameLst>
                                          <p:attrName>ppt_x</p:attrName>
                                        </p:attrNameLst>
                                      </p:cBhvr>
                                    </p:anim>
                                  </p:childTnLst>
                                </p:cTn>
                              </p:par>
                            </p:childTnLst>
                          </p:cTn>
                        </p:par>
                        <p:par>
                          <p:cTn id="11" fill="hold" nodeType="afterGroup">
                            <p:stCondLst>
                              <p:cond delay="1000"/>
                            </p:stCondLst>
                            <p:childTnLst>
                              <p:par>
                                <p:cTn id="12" presetID="3" presetClass="entr" presetSubtype="10" fill="hold" nodeType="afterEffect">
                                  <p:stCondLst>
                                    <p:cond delay="0"/>
                                  </p:stCondLst>
                                  <p:childTnLst>
                                    <p:set>
                                      <p:cBhvr>
                                        <p:cTn id="13" dur="1" fill="hold">
                                          <p:stCondLst>
                                            <p:cond delay="0"/>
                                          </p:stCondLst>
                                        </p:cTn>
                                        <p:tgtEl>
                                          <p:spTgt spid="2590"/>
                                        </p:tgtEl>
                                        <p:attrNameLst>
                                          <p:attrName>style.visibility</p:attrName>
                                        </p:attrNameLst>
                                      </p:cBhvr>
                                      <p:to>
                                        <p:strVal val="visible"/>
                                      </p:to>
                                    </p:set>
                                    <p:animEffect transition="in" filter="blinds(horizontal)">
                                      <p:cBhvr>
                                        <p:cTn id="14" dur="500"/>
                                        <p:tgtEl>
                                          <p:spTgt spid="25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slow">
    <p:dissolve/>
  </p:transition>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83D1E1"/>
            </a:gs>
          </a:gsLst>
          <a:lin ang="5400000" scaled="1"/>
        </a:gradFill>
        <a:effectLst/>
      </p:bgPr>
    </p:bg>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CB947E8E-EF49-4176-A7F3-76AD898750BA}"/>
              </a:ext>
            </a:extLst>
          </p:cNvPr>
          <p:cNvSpPr>
            <a:spLocks noGrp="1" noChangeArrowheads="1"/>
          </p:cNvSpPr>
          <p:nvPr>
            <p:ph type="body" idx="1"/>
          </p:nvPr>
        </p:nvSpPr>
        <p:spPr>
          <a:xfrm>
            <a:off x="0" y="1557338"/>
            <a:ext cx="8496300" cy="4997450"/>
          </a:xfrm>
        </p:spPr>
        <p:txBody>
          <a:bodyPr/>
          <a:lstStyle/>
          <a:p>
            <a:pPr>
              <a:lnSpc>
                <a:spcPct val="90000"/>
              </a:lnSpc>
              <a:buFontTx/>
              <a:buNone/>
            </a:pPr>
            <a:r>
              <a:rPr lang="sl-SI" altLang="sl-SI" sz="2800">
                <a:latin typeface="Times New Roman" panose="02020603050405020304" pitchFamily="18" charset="0"/>
              </a:rPr>
              <a:t>	Kitajska zaseda velik del vzhodne Azije in je, takoj za Kanado in Rusijo, s svojimi 9,6 milijoni kvadratnih kilometrov tretja največja država na svetu in predstavlja petnajstino svetovnega ozemlja. Meji na 14 držav. Kitajska združuje</a:t>
            </a:r>
            <a:br>
              <a:rPr lang="sl-SI" altLang="sl-SI" sz="2800">
                <a:latin typeface="Times New Roman" panose="02020603050405020304" pitchFamily="18" charset="0"/>
              </a:rPr>
            </a:br>
            <a:r>
              <a:rPr lang="sl-SI" altLang="sl-SI" sz="2800">
                <a:latin typeface="Times New Roman" panose="02020603050405020304" pitchFamily="18" charset="0"/>
              </a:rPr>
              <a:t>izredno raznolike krajine. </a:t>
            </a:r>
            <a:br>
              <a:rPr lang="sl-SI" altLang="sl-SI" sz="2800">
                <a:latin typeface="Times New Roman" panose="02020603050405020304" pitchFamily="18" charset="0"/>
              </a:rPr>
            </a:br>
            <a:r>
              <a:rPr lang="sl-SI" altLang="sl-SI" sz="2800">
                <a:latin typeface="Times New Roman" panose="02020603050405020304" pitchFamily="18" charset="0"/>
              </a:rPr>
              <a:t>Med najizrazitejšimi so </a:t>
            </a:r>
            <a:br>
              <a:rPr lang="sl-SI" altLang="sl-SI" sz="2800">
                <a:latin typeface="Times New Roman" panose="02020603050405020304" pitchFamily="18" charset="0"/>
              </a:rPr>
            </a:br>
            <a:r>
              <a:rPr lang="sl-SI" altLang="sl-SI" sz="2800">
                <a:latin typeface="Times New Roman" panose="02020603050405020304" pitchFamily="18" charset="0"/>
              </a:rPr>
              <a:t>Himalaja in planota </a:t>
            </a:r>
            <a:br>
              <a:rPr lang="sl-SI" altLang="sl-SI" sz="2800">
                <a:latin typeface="Times New Roman" panose="02020603050405020304" pitchFamily="18" charset="0"/>
              </a:rPr>
            </a:br>
            <a:r>
              <a:rPr lang="sl-SI" altLang="sl-SI" sz="2800">
                <a:latin typeface="Times New Roman" panose="02020603050405020304" pitchFamily="18" charset="0"/>
              </a:rPr>
              <a:t>Tibet, puščavske kotline,</a:t>
            </a:r>
            <a:br>
              <a:rPr lang="sl-SI" altLang="sl-SI" sz="2800">
                <a:latin typeface="Times New Roman" panose="02020603050405020304" pitchFamily="18" charset="0"/>
              </a:rPr>
            </a:br>
            <a:r>
              <a:rPr lang="sl-SI" altLang="sl-SI" sz="2800">
                <a:latin typeface="Times New Roman" panose="02020603050405020304" pitchFamily="18" charset="0"/>
              </a:rPr>
              <a:t>naseljene nižine ter </a:t>
            </a:r>
            <a:br>
              <a:rPr lang="sl-SI" altLang="sl-SI" sz="2800">
                <a:latin typeface="Times New Roman" panose="02020603050405020304" pitchFamily="18" charset="0"/>
              </a:rPr>
            </a:br>
            <a:r>
              <a:rPr lang="sl-SI" altLang="sl-SI" sz="2800">
                <a:latin typeface="Times New Roman" panose="02020603050405020304" pitchFamily="18" charset="0"/>
              </a:rPr>
              <a:t>14000 kilometrov </a:t>
            </a:r>
            <a:br>
              <a:rPr lang="sl-SI" altLang="sl-SI" sz="2800">
                <a:latin typeface="Times New Roman" panose="02020603050405020304" pitchFamily="18" charset="0"/>
              </a:rPr>
            </a:br>
            <a:r>
              <a:rPr lang="sl-SI" altLang="sl-SI" sz="2800">
                <a:latin typeface="Times New Roman" panose="02020603050405020304" pitchFamily="18" charset="0"/>
              </a:rPr>
              <a:t>dolga morska obala. </a:t>
            </a:r>
          </a:p>
        </p:txBody>
      </p:sp>
      <p:sp>
        <p:nvSpPr>
          <p:cNvPr id="16387" name="WordArt 3">
            <a:extLst>
              <a:ext uri="{FF2B5EF4-FFF2-40B4-BE49-F238E27FC236}">
                <a16:creationId xmlns:a16="http://schemas.microsoft.com/office/drawing/2014/main" id="{4EA63682-FB48-4B2F-AFE5-DAEF2493C24F}"/>
              </a:ext>
            </a:extLst>
          </p:cNvPr>
          <p:cNvSpPr>
            <a:spLocks noChangeArrowheads="1" noChangeShapeType="1" noTextEdit="1"/>
          </p:cNvSpPr>
          <p:nvPr/>
        </p:nvSpPr>
        <p:spPr bwMode="auto">
          <a:xfrm>
            <a:off x="1979613" y="404813"/>
            <a:ext cx="4895850" cy="1008062"/>
          </a:xfrm>
          <a:prstGeom prst="rect">
            <a:avLst/>
          </a:prstGeom>
        </p:spPr>
        <p:txBody>
          <a:bodyPr wrap="none" fromWordArt="1">
            <a:prstTxWarp prst="textDoubleWave1">
              <a:avLst>
                <a:gd name="adj1" fmla="val 6500"/>
                <a:gd name="adj2" fmla="val 0"/>
              </a:avLst>
            </a:prstTxWarp>
          </a:bodyPr>
          <a:lstStyle/>
          <a:p>
            <a:pPr algn="ctr"/>
            <a:r>
              <a:rPr lang="sl-SI" sz="3600" kern="10" spc="-360">
                <a:ln w="25400">
                  <a:solidFill>
                    <a:srgbClr val="000099"/>
                  </a:solidFill>
                  <a:round/>
                  <a:headEnd/>
                  <a:tailEnd/>
                </a:ln>
                <a:solidFill>
                  <a:srgbClr val="33CCFF"/>
                </a:solidFill>
                <a:effectLst>
                  <a:outerShdw dist="125724" dir="18900000" algn="ctr" rotWithShape="0">
                    <a:srgbClr val="000099"/>
                  </a:outerShdw>
                </a:effectLst>
                <a:latin typeface="Arial Black" panose="020B0A04020102020204" pitchFamily="34" charset="0"/>
              </a:rPr>
              <a:t>LEGA IN POVRŠJE</a:t>
            </a:r>
          </a:p>
        </p:txBody>
      </p:sp>
      <p:pic>
        <p:nvPicPr>
          <p:cNvPr id="16388" name="Picture 4" descr="LocationPRChina">
            <a:extLst>
              <a:ext uri="{FF2B5EF4-FFF2-40B4-BE49-F238E27FC236}">
                <a16:creationId xmlns:a16="http://schemas.microsoft.com/office/drawing/2014/main" id="{4965466F-04CF-4BDF-A769-E03BE368DF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93311">
            <a:off x="4284663" y="3573463"/>
            <a:ext cx="4427537" cy="25288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16387"/>
                                        </p:tgtEl>
                                        <p:attrNameLst>
                                          <p:attrName>style.visibility</p:attrName>
                                        </p:attrNameLst>
                                      </p:cBhvr>
                                      <p:to>
                                        <p:strVal val="visible"/>
                                      </p:to>
                                    </p:set>
                                    <p:anim calcmode="lin" valueType="num">
                                      <p:cBhvr>
                                        <p:cTn id="7" dur="1000" fill="hold"/>
                                        <p:tgtEl>
                                          <p:spTgt spid="16387"/>
                                        </p:tgtEl>
                                        <p:attrNameLst>
                                          <p:attrName>ppt_w</p:attrName>
                                        </p:attrNameLst>
                                      </p:cBhvr>
                                      <p:tavLst>
                                        <p:tav tm="0">
                                          <p:val>
                                            <p:strVal val="#ppt_w+.3"/>
                                          </p:val>
                                        </p:tav>
                                        <p:tav tm="100000">
                                          <p:val>
                                            <p:strVal val="#ppt_w"/>
                                          </p:val>
                                        </p:tav>
                                      </p:tavLst>
                                    </p:anim>
                                    <p:anim calcmode="lin" valueType="num">
                                      <p:cBhvr>
                                        <p:cTn id="8" dur="1000" fill="hold"/>
                                        <p:tgtEl>
                                          <p:spTgt spid="16387"/>
                                        </p:tgtEl>
                                        <p:attrNameLst>
                                          <p:attrName>ppt_h</p:attrName>
                                        </p:attrNameLst>
                                      </p:cBhvr>
                                      <p:tavLst>
                                        <p:tav tm="0">
                                          <p:val>
                                            <p:strVal val="#ppt_h"/>
                                          </p:val>
                                        </p:tav>
                                        <p:tav tm="100000">
                                          <p:val>
                                            <p:strVal val="#ppt_h"/>
                                          </p:val>
                                        </p:tav>
                                      </p:tavLst>
                                    </p:anim>
                                    <p:animEffect transition="in" filter="fade">
                                      <p:cBhvr>
                                        <p:cTn id="9" dur="1000"/>
                                        <p:tgtEl>
                                          <p:spTgt spid="16387"/>
                                        </p:tgtEl>
                                      </p:cBhvr>
                                    </p:animEffect>
                                  </p:childTnLst>
                                </p:cTn>
                              </p:par>
                            </p:childTnLst>
                          </p:cTn>
                        </p:par>
                        <p:par>
                          <p:cTn id="10" fill="hold" nodeType="afterGroup">
                            <p:stCondLst>
                              <p:cond delay="1000"/>
                            </p:stCondLst>
                            <p:childTnLst>
                              <p:par>
                                <p:cTn id="11" presetID="10" presetClass="entr" presetSubtype="0" fill="hold" nodeType="afterEffect">
                                  <p:stCondLst>
                                    <p:cond delay="0"/>
                                  </p:stCondLst>
                                  <p:childTnLst>
                                    <p:set>
                                      <p:cBhvr>
                                        <p:cTn id="12" dur="1" fill="hold">
                                          <p:stCondLst>
                                            <p:cond delay="0"/>
                                          </p:stCondLst>
                                        </p:cTn>
                                        <p:tgtEl>
                                          <p:spTgt spid="16386">
                                            <p:txEl>
                                              <p:pRg st="0" end="0"/>
                                            </p:txEl>
                                          </p:spTgt>
                                        </p:tgtEl>
                                        <p:attrNameLst>
                                          <p:attrName>style.visibility</p:attrName>
                                        </p:attrNameLst>
                                      </p:cBhvr>
                                      <p:to>
                                        <p:strVal val="visible"/>
                                      </p:to>
                                    </p:set>
                                    <p:animEffect transition="in" filter="fade">
                                      <p:cBhvr>
                                        <p:cTn id="13" dur="2000"/>
                                        <p:tgtEl>
                                          <p:spTgt spid="16386">
                                            <p:txEl>
                                              <p:pRg st="0" end="0"/>
                                            </p:txEl>
                                          </p:spTgt>
                                        </p:tgtEl>
                                      </p:cBhvr>
                                    </p:animEffect>
                                  </p:childTnLst>
                                </p:cTn>
                              </p:par>
                            </p:childTnLst>
                          </p:cTn>
                        </p:par>
                        <p:par>
                          <p:cTn id="14" fill="hold" nodeType="afterGroup">
                            <p:stCondLst>
                              <p:cond delay="3000"/>
                            </p:stCondLst>
                            <p:childTnLst>
                              <p:par>
                                <p:cTn id="15" presetID="55" presetClass="entr" presetSubtype="0" fill="hold" nodeType="afterEffect">
                                  <p:stCondLst>
                                    <p:cond delay="0"/>
                                  </p:stCondLst>
                                  <p:childTnLst>
                                    <p:set>
                                      <p:cBhvr>
                                        <p:cTn id="16" dur="1" fill="hold">
                                          <p:stCondLst>
                                            <p:cond delay="0"/>
                                          </p:stCondLst>
                                        </p:cTn>
                                        <p:tgtEl>
                                          <p:spTgt spid="16388"/>
                                        </p:tgtEl>
                                        <p:attrNameLst>
                                          <p:attrName>style.visibility</p:attrName>
                                        </p:attrNameLst>
                                      </p:cBhvr>
                                      <p:to>
                                        <p:strVal val="visible"/>
                                      </p:to>
                                    </p:set>
                                    <p:anim calcmode="lin" valueType="num">
                                      <p:cBhvr>
                                        <p:cTn id="17" dur="1000" fill="hold"/>
                                        <p:tgtEl>
                                          <p:spTgt spid="16388"/>
                                        </p:tgtEl>
                                        <p:attrNameLst>
                                          <p:attrName>ppt_w</p:attrName>
                                        </p:attrNameLst>
                                      </p:cBhvr>
                                      <p:tavLst>
                                        <p:tav tm="0">
                                          <p:val>
                                            <p:strVal val="#ppt_w*0.70"/>
                                          </p:val>
                                        </p:tav>
                                        <p:tav tm="100000">
                                          <p:val>
                                            <p:strVal val="#ppt_w"/>
                                          </p:val>
                                        </p:tav>
                                      </p:tavLst>
                                    </p:anim>
                                    <p:anim calcmode="lin" valueType="num">
                                      <p:cBhvr>
                                        <p:cTn id="18" dur="1000" fill="hold"/>
                                        <p:tgtEl>
                                          <p:spTgt spid="16388"/>
                                        </p:tgtEl>
                                        <p:attrNameLst>
                                          <p:attrName>ppt_h</p:attrName>
                                        </p:attrNameLst>
                                      </p:cBhvr>
                                      <p:tavLst>
                                        <p:tav tm="0">
                                          <p:val>
                                            <p:strVal val="#ppt_h"/>
                                          </p:val>
                                        </p:tav>
                                        <p:tav tm="100000">
                                          <p:val>
                                            <p:strVal val="#ppt_h"/>
                                          </p:val>
                                        </p:tav>
                                      </p:tavLst>
                                    </p:anim>
                                    <p:animEffect transition="in" filter="fade">
                                      <p:cBhvr>
                                        <p:cTn id="19" dur="1000"/>
                                        <p:tgtEl>
                                          <p:spTgt spid="16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256D29E0-3725-4951-B5A5-7D57D5D5DE4C}"/>
              </a:ext>
            </a:extLst>
          </p:cNvPr>
          <p:cNvSpPr>
            <a:spLocks noGrp="1" noChangeArrowheads="1"/>
          </p:cNvSpPr>
          <p:nvPr>
            <p:ph type="body" idx="1"/>
          </p:nvPr>
        </p:nvSpPr>
        <p:spPr>
          <a:xfrm>
            <a:off x="755650" y="1916113"/>
            <a:ext cx="7704138" cy="4392612"/>
          </a:xfrm>
        </p:spPr>
        <p:txBody>
          <a:bodyPr/>
          <a:lstStyle/>
          <a:p>
            <a:pPr marL="457200" indent="-457200">
              <a:lnSpc>
                <a:spcPct val="90000"/>
              </a:lnSpc>
              <a:spcBef>
                <a:spcPct val="0"/>
              </a:spcBef>
              <a:buFontTx/>
              <a:buNone/>
            </a:pPr>
            <a:r>
              <a:rPr lang="sl-SI" altLang="sl-SI" sz="2800">
                <a:solidFill>
                  <a:schemeClr val="bg1"/>
                </a:solidFill>
                <a:latin typeface="Times New Roman" panose="02020603050405020304" pitchFamily="18" charset="0"/>
              </a:rPr>
              <a:t>Kitajska je bila po padcu rimskega cesarstva</a:t>
            </a:r>
          </a:p>
          <a:p>
            <a:pPr marL="457200" indent="-457200">
              <a:lnSpc>
                <a:spcPct val="90000"/>
              </a:lnSpc>
              <a:spcBef>
                <a:spcPct val="0"/>
              </a:spcBef>
              <a:buFontTx/>
              <a:buNone/>
            </a:pPr>
            <a:r>
              <a:rPr lang="sl-SI" altLang="sl-SI" sz="2800">
                <a:solidFill>
                  <a:schemeClr val="bg1"/>
                </a:solidFill>
                <a:latin typeface="Times New Roman" panose="02020603050405020304" pitchFamily="18" charset="0"/>
              </a:rPr>
              <a:t>največja država na svetu in vse do dobe evropske</a:t>
            </a:r>
          </a:p>
          <a:p>
            <a:pPr marL="457200" indent="-457200">
              <a:lnSpc>
                <a:spcPct val="90000"/>
              </a:lnSpc>
              <a:spcBef>
                <a:spcPct val="0"/>
              </a:spcBef>
              <a:buFontTx/>
              <a:buNone/>
            </a:pPr>
            <a:r>
              <a:rPr lang="sl-SI" altLang="sl-SI" sz="2800">
                <a:solidFill>
                  <a:schemeClr val="bg1"/>
                </a:solidFill>
                <a:latin typeface="Times New Roman" panose="02020603050405020304" pitchFamily="18" charset="0"/>
              </a:rPr>
              <a:t>renesanse tehnološko najpomembnejša. Kitajci so</a:t>
            </a:r>
          </a:p>
          <a:p>
            <a:pPr marL="457200" indent="-457200">
              <a:lnSpc>
                <a:spcPct val="90000"/>
              </a:lnSpc>
              <a:spcBef>
                <a:spcPct val="0"/>
              </a:spcBef>
              <a:buFontTx/>
              <a:buNone/>
            </a:pPr>
            <a:r>
              <a:rPr lang="sl-SI" altLang="sl-SI" sz="2800">
                <a:solidFill>
                  <a:schemeClr val="bg1"/>
                </a:solidFill>
                <a:latin typeface="Times New Roman" panose="02020603050405020304" pitchFamily="18" charset="0"/>
              </a:rPr>
              <a:t>svojo deželo še naprej imenovali osrednje</a:t>
            </a:r>
          </a:p>
          <a:p>
            <a:pPr marL="457200" indent="-457200">
              <a:lnSpc>
                <a:spcPct val="90000"/>
              </a:lnSpc>
              <a:spcBef>
                <a:spcPct val="0"/>
              </a:spcBef>
              <a:buFontTx/>
              <a:buNone/>
            </a:pPr>
            <a:r>
              <a:rPr lang="sl-SI" altLang="sl-SI" sz="2800">
                <a:solidFill>
                  <a:schemeClr val="bg1"/>
                </a:solidFill>
                <a:latin typeface="Times New Roman" panose="02020603050405020304" pitchFamily="18" charset="0"/>
              </a:rPr>
              <a:t>kraljestvo in bili dolgo prepričani, da je središče</a:t>
            </a:r>
          </a:p>
          <a:p>
            <a:pPr marL="457200" indent="-457200">
              <a:lnSpc>
                <a:spcPct val="90000"/>
              </a:lnSpc>
              <a:spcBef>
                <a:spcPct val="0"/>
              </a:spcBef>
              <a:buFontTx/>
              <a:buNone/>
            </a:pPr>
            <a:r>
              <a:rPr lang="sl-SI" altLang="sl-SI" sz="2800">
                <a:solidFill>
                  <a:schemeClr val="bg1"/>
                </a:solidFill>
                <a:latin typeface="Times New Roman" panose="02020603050405020304" pitchFamily="18" charset="0"/>
              </a:rPr>
              <a:t>sveta. Na kitajskem je ob začetku 20. st. vrelo.</a:t>
            </a:r>
          </a:p>
          <a:p>
            <a:pPr marL="457200" indent="-457200">
              <a:lnSpc>
                <a:spcPct val="90000"/>
              </a:lnSpc>
              <a:spcBef>
                <a:spcPct val="0"/>
              </a:spcBef>
              <a:buFontTx/>
              <a:buNone/>
            </a:pPr>
            <a:r>
              <a:rPr lang="sl-SI" altLang="sl-SI" sz="2800">
                <a:solidFill>
                  <a:schemeClr val="bg1"/>
                </a:solidFill>
                <a:latin typeface="Times New Roman" panose="02020603050405020304" pitchFamily="18" charset="0"/>
              </a:rPr>
              <a:t>Klub izjemni in nepretrgani kulturni zgodovini, ki je</a:t>
            </a:r>
          </a:p>
          <a:p>
            <a:pPr marL="457200" indent="-457200">
              <a:lnSpc>
                <a:spcPct val="90000"/>
              </a:lnSpc>
              <a:spcBef>
                <a:spcPct val="0"/>
              </a:spcBef>
              <a:buFontTx/>
              <a:buNone/>
            </a:pPr>
            <a:r>
              <a:rPr lang="sl-SI" altLang="sl-SI" sz="2800">
                <a:solidFill>
                  <a:schemeClr val="bg1"/>
                </a:solidFill>
                <a:latin typeface="Times New Roman" panose="02020603050405020304" pitchFamily="18" charset="0"/>
              </a:rPr>
              <a:t>segala najmanj do 2000 pr. n. št., je bila cesarjeva</a:t>
            </a:r>
          </a:p>
          <a:p>
            <a:pPr marL="457200" indent="-457200">
              <a:lnSpc>
                <a:spcPct val="90000"/>
              </a:lnSpc>
              <a:spcBef>
                <a:spcPct val="0"/>
              </a:spcBef>
              <a:buFontTx/>
              <a:buNone/>
            </a:pPr>
            <a:r>
              <a:rPr lang="sl-SI" altLang="sl-SI" sz="2800">
                <a:solidFill>
                  <a:schemeClr val="bg1"/>
                </a:solidFill>
                <a:latin typeface="Times New Roman" panose="02020603050405020304" pitchFamily="18" charset="0"/>
              </a:rPr>
              <a:t>moč v 19. st. oslabljena zaradi zunanjih sil. </a:t>
            </a:r>
          </a:p>
          <a:p>
            <a:pPr marL="457200" indent="-457200">
              <a:lnSpc>
                <a:spcPct val="90000"/>
              </a:lnSpc>
              <a:spcBef>
                <a:spcPct val="0"/>
              </a:spcBef>
              <a:buFontTx/>
              <a:buNone/>
            </a:pPr>
            <a:r>
              <a:rPr lang="sl-SI" altLang="sl-SI" sz="2800">
                <a:solidFill>
                  <a:schemeClr val="bg1"/>
                </a:solidFill>
                <a:latin typeface="Times New Roman" panose="02020603050405020304" pitchFamily="18" charset="0"/>
              </a:rPr>
              <a:t>1. 10. 1949 pa v Pekingu razglasili Ljudsko </a:t>
            </a:r>
          </a:p>
          <a:p>
            <a:pPr marL="457200" indent="-457200">
              <a:lnSpc>
                <a:spcPct val="90000"/>
              </a:lnSpc>
              <a:spcBef>
                <a:spcPct val="0"/>
              </a:spcBef>
              <a:buFontTx/>
              <a:buNone/>
            </a:pPr>
            <a:r>
              <a:rPr lang="sl-SI" altLang="sl-SI" sz="2800">
                <a:solidFill>
                  <a:schemeClr val="bg1"/>
                </a:solidFill>
                <a:latin typeface="Times New Roman" panose="02020603050405020304" pitchFamily="18" charset="0"/>
              </a:rPr>
              <a:t>republiko Kitajsko.</a:t>
            </a:r>
          </a:p>
        </p:txBody>
      </p:sp>
      <p:sp>
        <p:nvSpPr>
          <p:cNvPr id="3078" name="WordArt 6" descr="Bel marmor">
            <a:extLst>
              <a:ext uri="{FF2B5EF4-FFF2-40B4-BE49-F238E27FC236}">
                <a16:creationId xmlns:a16="http://schemas.microsoft.com/office/drawing/2014/main" id="{2DBAAB16-B0E4-4216-A078-C30080D7E35C}"/>
              </a:ext>
            </a:extLst>
          </p:cNvPr>
          <p:cNvSpPr>
            <a:spLocks noChangeArrowheads="1" noChangeShapeType="1" noTextEdit="1"/>
          </p:cNvSpPr>
          <p:nvPr/>
        </p:nvSpPr>
        <p:spPr bwMode="auto">
          <a:xfrm>
            <a:off x="2339975" y="692150"/>
            <a:ext cx="3743325" cy="93662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scene3d>
              <a:camera prst="legacyObliqueRight">
                <a:rot lat="0" lon="21299999" rev="0"/>
              </a:camera>
              <a:lightRig rig="legacyHarsh1" dir="t"/>
            </a:scene3d>
            <a:sp3d extrusionH="100000" prstMaterial="legacyPlastic">
              <a:extrusionClr>
                <a:srgbClr val="FFCC99"/>
              </a:extrusionClr>
              <a:contourClr>
                <a:srgbClr val="FFCC99"/>
              </a:contourClr>
            </a:sp3d>
          </a:bodyPr>
          <a:lstStyle/>
          <a:p>
            <a:pPr algn="ctr"/>
            <a:r>
              <a:rPr lang="sl-SI" sz="3600" b="1" kern="10">
                <a:ln w="9525">
                  <a:round/>
                  <a:headEnd/>
                  <a:tailEnd/>
                </a:ln>
                <a:blipFill dpi="0" rotWithShape="0">
                  <a:blip r:embed="rId3"/>
                  <a:srcRect/>
                  <a:tile tx="0" ty="0" sx="100000" sy="100000" flip="none" algn="tl"/>
                </a:blipFill>
                <a:latin typeface="Arial Black" panose="020B0A04020102020204" pitchFamily="34" charset="0"/>
              </a:rPr>
              <a:t>ZGODOVINA</a:t>
            </a: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0"/>
                                  </p:stCondLst>
                                  <p:childTnLst>
                                    <p:set>
                                      <p:cBhvr>
                                        <p:cTn id="6" dur="1" fill="hold">
                                          <p:stCondLst>
                                            <p:cond delay="0"/>
                                          </p:stCondLst>
                                        </p:cTn>
                                        <p:tgtEl>
                                          <p:spTgt spid="3078"/>
                                        </p:tgtEl>
                                        <p:attrNameLst>
                                          <p:attrName>style.visibility</p:attrName>
                                        </p:attrNameLst>
                                      </p:cBhvr>
                                      <p:to>
                                        <p:strVal val="visible"/>
                                      </p:to>
                                    </p:set>
                                    <p:anim calcmode="lin" valueType="num">
                                      <p:cBhvr additive="base">
                                        <p:cTn id="7" dur="500" fill="hold"/>
                                        <p:tgtEl>
                                          <p:spTgt spid="3078"/>
                                        </p:tgtEl>
                                        <p:attrNameLst>
                                          <p:attrName>ppt_x</p:attrName>
                                        </p:attrNameLst>
                                      </p:cBhvr>
                                      <p:tavLst>
                                        <p:tav tm="0">
                                          <p:val>
                                            <p:strVal val="#ppt_x"/>
                                          </p:val>
                                        </p:tav>
                                        <p:tav tm="100000">
                                          <p:val>
                                            <p:strVal val="#ppt_x"/>
                                          </p:val>
                                        </p:tav>
                                      </p:tavLst>
                                    </p:anim>
                                    <p:anim calcmode="lin" valueType="num">
                                      <p:cBhvr additive="base">
                                        <p:cTn id="8" dur="500" fill="hold"/>
                                        <p:tgtEl>
                                          <p:spTgt spid="3078"/>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 calcmode="lin" valueType="num">
                                      <p:cBhvr additive="base">
                                        <p:cTn id="12"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075">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075">
                                            <p:txEl>
                                              <p:pRg st="1" end="1"/>
                                            </p:txEl>
                                          </p:spTgt>
                                        </p:tgtEl>
                                        <p:attrNameLst>
                                          <p:attrName>style.visibility</p:attrName>
                                        </p:attrNameLst>
                                      </p:cBhvr>
                                      <p:to>
                                        <p:strVal val="visible"/>
                                      </p:to>
                                    </p:set>
                                    <p:anim calcmode="lin" valueType="num">
                                      <p:cBhvr additive="base">
                                        <p:cTn id="16"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075">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3075">
                                            <p:txEl>
                                              <p:pRg st="2" end="2"/>
                                            </p:txEl>
                                          </p:spTgt>
                                        </p:tgtEl>
                                        <p:attrNameLst>
                                          <p:attrName>style.visibility</p:attrName>
                                        </p:attrNameLst>
                                      </p:cBhvr>
                                      <p:to>
                                        <p:strVal val="visible"/>
                                      </p:to>
                                    </p:set>
                                    <p:anim calcmode="lin" valueType="num">
                                      <p:cBhvr additive="base">
                                        <p:cTn id="20"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075">
                                            <p:txEl>
                                              <p:pRg st="2" end="2"/>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3075">
                                            <p:txEl>
                                              <p:pRg st="3" end="3"/>
                                            </p:txEl>
                                          </p:spTgt>
                                        </p:tgtEl>
                                        <p:attrNameLst>
                                          <p:attrName>style.visibility</p:attrName>
                                        </p:attrNameLst>
                                      </p:cBhvr>
                                      <p:to>
                                        <p:strVal val="visible"/>
                                      </p:to>
                                    </p:set>
                                    <p:anim calcmode="lin" valueType="num">
                                      <p:cBhvr additive="base">
                                        <p:cTn id="24"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075">
                                            <p:txEl>
                                              <p:pRg st="3" end="3"/>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3075">
                                            <p:txEl>
                                              <p:pRg st="4" end="4"/>
                                            </p:txEl>
                                          </p:spTgt>
                                        </p:tgtEl>
                                        <p:attrNameLst>
                                          <p:attrName>style.visibility</p:attrName>
                                        </p:attrNameLst>
                                      </p:cBhvr>
                                      <p:to>
                                        <p:strVal val="visible"/>
                                      </p:to>
                                    </p:set>
                                    <p:anim calcmode="lin" valueType="num">
                                      <p:cBhvr additive="base">
                                        <p:cTn id="28" dur="500" fill="hold"/>
                                        <p:tgtEl>
                                          <p:spTgt spid="3075">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075">
                                            <p:txEl>
                                              <p:pRg st="4" end="4"/>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3075">
                                            <p:txEl>
                                              <p:pRg st="5" end="5"/>
                                            </p:txEl>
                                          </p:spTgt>
                                        </p:tgtEl>
                                        <p:attrNameLst>
                                          <p:attrName>style.visibility</p:attrName>
                                        </p:attrNameLst>
                                      </p:cBhvr>
                                      <p:to>
                                        <p:strVal val="visible"/>
                                      </p:to>
                                    </p:set>
                                    <p:anim calcmode="lin" valueType="num">
                                      <p:cBhvr additive="base">
                                        <p:cTn id="32" dur="500" fill="hold"/>
                                        <p:tgtEl>
                                          <p:spTgt spid="3075">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075">
                                            <p:txEl>
                                              <p:pRg st="5" end="5"/>
                                            </p:txEl>
                                          </p:spTgt>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3075">
                                            <p:txEl>
                                              <p:pRg st="6" end="6"/>
                                            </p:txEl>
                                          </p:spTgt>
                                        </p:tgtEl>
                                        <p:attrNameLst>
                                          <p:attrName>style.visibility</p:attrName>
                                        </p:attrNameLst>
                                      </p:cBhvr>
                                      <p:to>
                                        <p:strVal val="visible"/>
                                      </p:to>
                                    </p:set>
                                    <p:anim calcmode="lin" valueType="num">
                                      <p:cBhvr additive="base">
                                        <p:cTn id="36" dur="500" fill="hold"/>
                                        <p:tgtEl>
                                          <p:spTgt spid="3075">
                                            <p:txEl>
                                              <p:pRg st="6" end="6"/>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075">
                                            <p:txEl>
                                              <p:pRg st="6" end="6"/>
                                            </p:txEl>
                                          </p:spTgt>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spTgt spid="3075">
                                            <p:txEl>
                                              <p:pRg st="7" end="7"/>
                                            </p:txEl>
                                          </p:spTgt>
                                        </p:tgtEl>
                                        <p:attrNameLst>
                                          <p:attrName>style.visibility</p:attrName>
                                        </p:attrNameLst>
                                      </p:cBhvr>
                                      <p:to>
                                        <p:strVal val="visible"/>
                                      </p:to>
                                    </p:set>
                                    <p:anim calcmode="lin" valueType="num">
                                      <p:cBhvr additive="base">
                                        <p:cTn id="40" dur="500" fill="hold"/>
                                        <p:tgtEl>
                                          <p:spTgt spid="3075">
                                            <p:txEl>
                                              <p:pRg st="7" end="7"/>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075">
                                            <p:txEl>
                                              <p:pRg st="7" end="7"/>
                                            </p:txEl>
                                          </p:spTgt>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3075">
                                            <p:txEl>
                                              <p:pRg st="8" end="8"/>
                                            </p:txEl>
                                          </p:spTgt>
                                        </p:tgtEl>
                                        <p:attrNameLst>
                                          <p:attrName>style.visibility</p:attrName>
                                        </p:attrNameLst>
                                      </p:cBhvr>
                                      <p:to>
                                        <p:strVal val="visible"/>
                                      </p:to>
                                    </p:set>
                                    <p:anim calcmode="lin" valueType="num">
                                      <p:cBhvr additive="base">
                                        <p:cTn id="44" dur="500" fill="hold"/>
                                        <p:tgtEl>
                                          <p:spTgt spid="3075">
                                            <p:txEl>
                                              <p:pRg st="8" end="8"/>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075">
                                            <p:txEl>
                                              <p:pRg st="8" end="8"/>
                                            </p:txEl>
                                          </p:spTgt>
                                        </p:tgtEl>
                                        <p:attrNameLst>
                                          <p:attrName>ppt_y</p:attrName>
                                        </p:attrNameLst>
                                      </p:cBhvr>
                                      <p:tavLst>
                                        <p:tav tm="0">
                                          <p:val>
                                            <p:strVal val="1+#ppt_h/2"/>
                                          </p:val>
                                        </p:tav>
                                        <p:tav tm="100000">
                                          <p:val>
                                            <p:strVal val="#ppt_y"/>
                                          </p:val>
                                        </p:tav>
                                      </p:tavLst>
                                    </p:anim>
                                  </p:childTnLst>
                                </p:cTn>
                              </p:par>
                              <p:par>
                                <p:cTn id="46" presetID="2" presetClass="entr" presetSubtype="4" fill="hold" nodeType="withEffect">
                                  <p:stCondLst>
                                    <p:cond delay="0"/>
                                  </p:stCondLst>
                                  <p:childTnLst>
                                    <p:set>
                                      <p:cBhvr>
                                        <p:cTn id="47" dur="1" fill="hold">
                                          <p:stCondLst>
                                            <p:cond delay="0"/>
                                          </p:stCondLst>
                                        </p:cTn>
                                        <p:tgtEl>
                                          <p:spTgt spid="3075">
                                            <p:txEl>
                                              <p:pRg st="9" end="9"/>
                                            </p:txEl>
                                          </p:spTgt>
                                        </p:tgtEl>
                                        <p:attrNameLst>
                                          <p:attrName>style.visibility</p:attrName>
                                        </p:attrNameLst>
                                      </p:cBhvr>
                                      <p:to>
                                        <p:strVal val="visible"/>
                                      </p:to>
                                    </p:set>
                                    <p:anim calcmode="lin" valueType="num">
                                      <p:cBhvr additive="base">
                                        <p:cTn id="48" dur="500" fill="hold"/>
                                        <p:tgtEl>
                                          <p:spTgt spid="3075">
                                            <p:txEl>
                                              <p:pRg st="9" end="9"/>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075">
                                            <p:txEl>
                                              <p:pRg st="9" end="9"/>
                                            </p:txEl>
                                          </p:spTgt>
                                        </p:tgtEl>
                                        <p:attrNameLst>
                                          <p:attrName>ppt_y</p:attrName>
                                        </p:attrNameLst>
                                      </p:cBhvr>
                                      <p:tavLst>
                                        <p:tav tm="0">
                                          <p:val>
                                            <p:strVal val="1+#ppt_h/2"/>
                                          </p:val>
                                        </p:tav>
                                        <p:tav tm="100000">
                                          <p:val>
                                            <p:strVal val="#ppt_y"/>
                                          </p:val>
                                        </p:tav>
                                      </p:tavLst>
                                    </p:anim>
                                  </p:childTnLst>
                                </p:cTn>
                              </p:par>
                              <p:par>
                                <p:cTn id="50" presetID="2" presetClass="entr" presetSubtype="4" fill="hold" nodeType="withEffect">
                                  <p:stCondLst>
                                    <p:cond delay="0"/>
                                  </p:stCondLst>
                                  <p:childTnLst>
                                    <p:set>
                                      <p:cBhvr>
                                        <p:cTn id="51" dur="1" fill="hold">
                                          <p:stCondLst>
                                            <p:cond delay="0"/>
                                          </p:stCondLst>
                                        </p:cTn>
                                        <p:tgtEl>
                                          <p:spTgt spid="3075">
                                            <p:txEl>
                                              <p:pRg st="10" end="10"/>
                                            </p:txEl>
                                          </p:spTgt>
                                        </p:tgtEl>
                                        <p:attrNameLst>
                                          <p:attrName>style.visibility</p:attrName>
                                        </p:attrNameLst>
                                      </p:cBhvr>
                                      <p:to>
                                        <p:strVal val="visible"/>
                                      </p:to>
                                    </p:set>
                                    <p:anim calcmode="lin" valueType="num">
                                      <p:cBhvr additive="base">
                                        <p:cTn id="52" dur="500" fill="hold"/>
                                        <p:tgtEl>
                                          <p:spTgt spid="3075">
                                            <p:txEl>
                                              <p:pRg st="10" end="10"/>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307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5050">
                <a:gamma/>
                <a:tint val="28627"/>
                <a:invGamma/>
              </a:srgbClr>
            </a:gs>
            <a:gs pos="100000">
              <a:srgbClr val="FF5050"/>
            </a:gs>
          </a:gsLst>
          <a:lin ang="5400000" scaled="1"/>
        </a:gradFill>
        <a:effectLst/>
      </p:bgPr>
    </p:bg>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D3C48885-171E-417B-97DC-20C6355D1B82}"/>
              </a:ext>
            </a:extLst>
          </p:cNvPr>
          <p:cNvSpPr>
            <a:spLocks noGrp="1" noChangeArrowheads="1"/>
          </p:cNvSpPr>
          <p:nvPr>
            <p:ph type="body" idx="1"/>
          </p:nvPr>
        </p:nvSpPr>
        <p:spPr>
          <a:xfrm>
            <a:off x="468313" y="1773238"/>
            <a:ext cx="8291512" cy="4751387"/>
          </a:xfrm>
        </p:spPr>
        <p:txBody>
          <a:bodyPr/>
          <a:lstStyle/>
          <a:p>
            <a:pPr>
              <a:lnSpc>
                <a:spcPct val="80000"/>
              </a:lnSpc>
              <a:buFontTx/>
              <a:buNone/>
            </a:pPr>
            <a:r>
              <a:rPr lang="sl-SI" altLang="sl-SI" sz="2400" b="1" u="sng">
                <a:solidFill>
                  <a:srgbClr val="FF5050"/>
                </a:solidFill>
                <a:latin typeface="Times New Roman" panose="02020603050405020304" pitchFamily="18" charset="0"/>
              </a:rPr>
              <a:t>KMETIJSTVO</a:t>
            </a:r>
            <a:r>
              <a:rPr lang="sl-SI" altLang="sl-SI" sz="2400" b="1">
                <a:latin typeface="Times New Roman" panose="02020603050405020304" pitchFamily="18" charset="0"/>
              </a:rPr>
              <a:t>: za obdelovanje je primerna samo desetina površine, polovica obdelovalne zemlje odpada na rižišča in polja, ki jih namakajo. Glavni pridelek je riž. Kitajska je med največjimi pridelovalkami riža na svetu. Skoraj tretjina Kitajskega ozemlja so pašniki: zaradi mesa in mleka redijo koze govedo, vodne bivole, svinje, perutnino. pomemben del prehrane so ribe (nalovijo jih v morjih)</a:t>
            </a:r>
          </a:p>
          <a:p>
            <a:pPr>
              <a:lnSpc>
                <a:spcPct val="80000"/>
              </a:lnSpc>
              <a:buFontTx/>
              <a:buNone/>
            </a:pPr>
            <a:endParaRPr lang="sl-SI" altLang="sl-SI" sz="2400" b="1">
              <a:latin typeface="Times New Roman" panose="02020603050405020304" pitchFamily="18" charset="0"/>
            </a:endParaRPr>
          </a:p>
          <a:p>
            <a:pPr>
              <a:lnSpc>
                <a:spcPct val="80000"/>
              </a:lnSpc>
              <a:buFontTx/>
              <a:buNone/>
            </a:pPr>
            <a:r>
              <a:rPr lang="sl-SI" altLang="sl-SI" sz="2400" b="1" u="sng">
                <a:solidFill>
                  <a:srgbClr val="FF5050"/>
                </a:solidFill>
                <a:latin typeface="Times New Roman" panose="02020603050405020304" pitchFamily="18" charset="0"/>
              </a:rPr>
              <a:t>INDUSTRIJA</a:t>
            </a:r>
            <a:r>
              <a:rPr lang="sl-SI" altLang="sl-SI" sz="2400" b="1">
                <a:latin typeface="Times New Roman" panose="02020603050405020304" pitchFamily="18" charset="0"/>
              </a:rPr>
              <a:t>: na Kitajskem je veliko rud. Skoraj v vsaki provinci so ležišča premogovne rude. Precejšna so tudi nahajališča nafte. Izkoriščajo pa tudi </a:t>
            </a:r>
            <a:br>
              <a:rPr lang="sl-SI" altLang="sl-SI" sz="2400" b="1">
                <a:latin typeface="Times New Roman" panose="02020603050405020304" pitchFamily="18" charset="0"/>
              </a:rPr>
            </a:br>
            <a:r>
              <a:rPr lang="sl-SI" altLang="sl-SI" sz="2400" b="1">
                <a:latin typeface="Times New Roman" panose="02020603050405020304" pitchFamily="18" charset="0"/>
              </a:rPr>
              <a:t>zemeljski plin. Večino električne energije </a:t>
            </a:r>
            <a:br>
              <a:rPr lang="sl-SI" altLang="sl-SI" sz="2400" b="1">
                <a:latin typeface="Times New Roman" panose="02020603050405020304" pitchFamily="18" charset="0"/>
              </a:rPr>
            </a:br>
            <a:r>
              <a:rPr lang="sl-SI" altLang="sl-SI" sz="2400" b="1">
                <a:latin typeface="Times New Roman" panose="02020603050405020304" pitchFamily="18" charset="0"/>
              </a:rPr>
              <a:t>pridobivajo v termoelektrarnah in </a:t>
            </a:r>
            <a:br>
              <a:rPr lang="sl-SI" altLang="sl-SI" sz="2400" b="1">
                <a:latin typeface="Times New Roman" panose="02020603050405020304" pitchFamily="18" charset="0"/>
              </a:rPr>
            </a:br>
            <a:r>
              <a:rPr lang="sl-SI" altLang="sl-SI" sz="2400" b="1">
                <a:latin typeface="Times New Roman" panose="02020603050405020304" pitchFamily="18" charset="0"/>
              </a:rPr>
              <a:t>hidroelektrarnah. Imajo tudi dve </a:t>
            </a:r>
            <a:br>
              <a:rPr lang="sl-SI" altLang="sl-SI" sz="2400" b="1">
                <a:latin typeface="Times New Roman" panose="02020603050405020304" pitchFamily="18" charset="0"/>
              </a:rPr>
            </a:br>
            <a:r>
              <a:rPr lang="sl-SI" altLang="sl-SI" sz="2400" b="1">
                <a:latin typeface="Times New Roman" panose="02020603050405020304" pitchFamily="18" charset="0"/>
              </a:rPr>
              <a:t>jedrski elektrarni.</a:t>
            </a:r>
          </a:p>
        </p:txBody>
      </p:sp>
      <p:sp>
        <p:nvSpPr>
          <p:cNvPr id="17411" name="WordArt 3">
            <a:extLst>
              <a:ext uri="{FF2B5EF4-FFF2-40B4-BE49-F238E27FC236}">
                <a16:creationId xmlns:a16="http://schemas.microsoft.com/office/drawing/2014/main" id="{0DBDA06B-115E-4A03-B378-2801A80EE4F9}"/>
              </a:ext>
            </a:extLst>
          </p:cNvPr>
          <p:cNvSpPr>
            <a:spLocks noChangeArrowheads="1" noChangeShapeType="1" noTextEdit="1"/>
          </p:cNvSpPr>
          <p:nvPr/>
        </p:nvSpPr>
        <p:spPr bwMode="auto">
          <a:xfrm>
            <a:off x="900113" y="549275"/>
            <a:ext cx="7610475" cy="863600"/>
          </a:xfrm>
          <a:prstGeom prst="rect">
            <a:avLst/>
          </a:prstGeom>
          <a:extLst>
            <a:ext uri="{AF507438-7753-43E0-B8FC-AC1667EBCBE1}">
              <a14:hiddenEffects xmlns:a14="http://schemas.microsoft.com/office/drawing/2010/main">
                <a:effectLst/>
              </a14:hiddenEffects>
            </a:ext>
          </a:extLst>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contourClr>
                <a:srgbClr val="FFFFCC"/>
              </a:contourClr>
            </a:sp3d>
          </a:bodyPr>
          <a:lstStyle/>
          <a:p>
            <a:pPr algn="ctr"/>
            <a:r>
              <a:rPr lang="sl-SI" sz="3600" b="1" kern="10">
                <a:ln w="9525">
                  <a:round/>
                  <a:headEnd/>
                  <a:tailEnd/>
                </a:ln>
                <a:gradFill rotWithShape="0">
                  <a:gsLst>
                    <a:gs pos="0">
                      <a:srgbClr val="FFFFCC"/>
                    </a:gs>
                    <a:gs pos="100000">
                      <a:srgbClr val="FF9999"/>
                    </a:gs>
                  </a:gsLst>
                  <a:lin ang="5400000" scaled="1"/>
                </a:gradFill>
                <a:latin typeface="Arial Black" panose="020B0A04020102020204" pitchFamily="34" charset="0"/>
              </a:rPr>
              <a:t>KMETIJSTVO IN INDUSTRIJA</a:t>
            </a:r>
          </a:p>
        </p:txBody>
      </p:sp>
      <p:pic>
        <p:nvPicPr>
          <p:cNvPr id="17412" name="Picture 4" descr="RIŽ">
            <a:extLst>
              <a:ext uri="{FF2B5EF4-FFF2-40B4-BE49-F238E27FC236}">
                <a16:creationId xmlns:a16="http://schemas.microsoft.com/office/drawing/2014/main" id="{3EA1CBA5-0E7C-435C-9D7A-DBC494C6E7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2588" y="5013325"/>
            <a:ext cx="1670050" cy="17002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8" presetClass="entr" presetSubtype="0" fill="hold" nodeType="afterEffect">
                                  <p:stCondLst>
                                    <p:cond delay="0"/>
                                  </p:stCondLst>
                                  <p:childTnLst>
                                    <p:set>
                                      <p:cBhvr>
                                        <p:cTn id="6" dur="1" fill="hold">
                                          <p:stCondLst>
                                            <p:cond delay="0"/>
                                          </p:stCondLst>
                                        </p:cTn>
                                        <p:tgtEl>
                                          <p:spTgt spid="17411"/>
                                        </p:tgtEl>
                                        <p:attrNameLst>
                                          <p:attrName>style.visibility</p:attrName>
                                        </p:attrNameLst>
                                      </p:cBhvr>
                                      <p:to>
                                        <p:strVal val="visible"/>
                                      </p:to>
                                    </p:set>
                                    <p:anim calcmode="lin" valueType="num">
                                      <p:cBhvr>
                                        <p:cTn id="7" dur="15000" fill="hold"/>
                                        <p:tgtEl>
                                          <p:spTgt spid="17411"/>
                                        </p:tgtEl>
                                        <p:attrNameLst>
                                          <p:attrName>ppt_x</p:attrName>
                                        </p:attrNameLst>
                                      </p:cBhvr>
                                      <p:tavLst>
                                        <p:tav tm="0">
                                          <p:val>
                                            <p:strVal val="#ppt_x"/>
                                          </p:val>
                                        </p:tav>
                                        <p:tav tm="100000">
                                          <p:val>
                                            <p:strVal val="#ppt_x"/>
                                          </p:val>
                                        </p:tav>
                                      </p:tavLst>
                                    </p:anim>
                                    <p:anim calcmode="lin" valueType="num">
                                      <p:cBhvr>
                                        <p:cTn id="8" dur="15000" fill="hold"/>
                                        <p:tgtEl>
                                          <p:spTgt spid="17411"/>
                                        </p:tgtEl>
                                        <p:attrNameLst>
                                          <p:attrName>ppt_y</p:attrName>
                                        </p:attrNameLst>
                                      </p:cBhvr>
                                      <p:tavLst>
                                        <p:tav tm="0">
                                          <p:val>
                                            <p:strVal val="#ppt_y+1"/>
                                          </p:val>
                                        </p:tav>
                                        <p:tav tm="100000">
                                          <p:val>
                                            <p:strVal val="#ppt_y-1"/>
                                          </p:val>
                                        </p:tav>
                                      </p:tavLst>
                                    </p:anim>
                                  </p:childTnLst>
                                </p:cTn>
                              </p:par>
                            </p:childTnLst>
                          </p:cTn>
                        </p:par>
                        <p:par>
                          <p:cTn id="9" fill="hold" nodeType="afterGroup">
                            <p:stCondLst>
                              <p:cond delay="15000"/>
                            </p:stCondLst>
                            <p:childTnLst>
                              <p:par>
                                <p:cTn id="10" presetID="28" presetClass="entr" presetSubtype="0" fill="hold" nodeType="afterEffect">
                                  <p:stCondLst>
                                    <p:cond delay="0"/>
                                  </p:stCondLst>
                                  <p:childTnLst>
                                    <p:set>
                                      <p:cBhvr>
                                        <p:cTn id="11" dur="1" fill="hold">
                                          <p:stCondLst>
                                            <p:cond delay="0"/>
                                          </p:stCondLst>
                                        </p:cTn>
                                        <p:tgtEl>
                                          <p:spTgt spid="17410">
                                            <p:txEl>
                                              <p:pRg st="0" end="0"/>
                                            </p:txEl>
                                          </p:spTgt>
                                        </p:tgtEl>
                                        <p:attrNameLst>
                                          <p:attrName>style.visibility</p:attrName>
                                        </p:attrNameLst>
                                      </p:cBhvr>
                                      <p:to>
                                        <p:strVal val="visible"/>
                                      </p:to>
                                    </p:set>
                                    <p:anim calcmode="lin" valueType="num">
                                      <p:cBhvr>
                                        <p:cTn id="12" dur="15000" fill="hold"/>
                                        <p:tgtEl>
                                          <p:spTgt spid="17410">
                                            <p:txEl>
                                              <p:pRg st="0" end="0"/>
                                            </p:txEl>
                                          </p:spTgt>
                                        </p:tgtEl>
                                        <p:attrNameLst>
                                          <p:attrName>ppt_x</p:attrName>
                                        </p:attrNameLst>
                                      </p:cBhvr>
                                      <p:tavLst>
                                        <p:tav tm="0">
                                          <p:val>
                                            <p:strVal val="#ppt_x"/>
                                          </p:val>
                                        </p:tav>
                                        <p:tav tm="100000">
                                          <p:val>
                                            <p:strVal val="#ppt_x"/>
                                          </p:val>
                                        </p:tav>
                                      </p:tavLst>
                                    </p:anim>
                                    <p:anim calcmode="lin" valueType="num">
                                      <p:cBhvr>
                                        <p:cTn id="13" dur="15000" fill="hold"/>
                                        <p:tgtEl>
                                          <p:spTgt spid="17410">
                                            <p:txEl>
                                              <p:pRg st="0" end="0"/>
                                            </p:txEl>
                                          </p:spTgt>
                                        </p:tgtEl>
                                        <p:attrNameLst>
                                          <p:attrName>ppt_y</p:attrName>
                                        </p:attrNameLst>
                                      </p:cBhvr>
                                      <p:tavLst>
                                        <p:tav tm="0">
                                          <p:val>
                                            <p:strVal val="#ppt_y+1"/>
                                          </p:val>
                                        </p:tav>
                                        <p:tav tm="100000">
                                          <p:val>
                                            <p:strVal val="#ppt_y-1"/>
                                          </p:val>
                                        </p:tav>
                                      </p:tavLst>
                                    </p:anim>
                                  </p:childTnLst>
                                </p:cTn>
                              </p:par>
                            </p:childTnLst>
                          </p:cTn>
                        </p:par>
                        <p:par>
                          <p:cTn id="14" fill="hold" nodeType="afterGroup">
                            <p:stCondLst>
                              <p:cond delay="30000"/>
                            </p:stCondLst>
                            <p:childTnLst>
                              <p:par>
                                <p:cTn id="15" presetID="28" presetClass="entr" presetSubtype="0" fill="hold" nodeType="afterEffect">
                                  <p:stCondLst>
                                    <p:cond delay="0"/>
                                  </p:stCondLst>
                                  <p:childTnLst>
                                    <p:set>
                                      <p:cBhvr>
                                        <p:cTn id="16" dur="1" fill="hold">
                                          <p:stCondLst>
                                            <p:cond delay="0"/>
                                          </p:stCondLst>
                                        </p:cTn>
                                        <p:tgtEl>
                                          <p:spTgt spid="17410">
                                            <p:txEl>
                                              <p:pRg st="2" end="2"/>
                                            </p:txEl>
                                          </p:spTgt>
                                        </p:tgtEl>
                                        <p:attrNameLst>
                                          <p:attrName>style.visibility</p:attrName>
                                        </p:attrNameLst>
                                      </p:cBhvr>
                                      <p:to>
                                        <p:strVal val="visible"/>
                                      </p:to>
                                    </p:set>
                                    <p:anim calcmode="lin" valueType="num">
                                      <p:cBhvr>
                                        <p:cTn id="17" dur="15000" fill="hold"/>
                                        <p:tgtEl>
                                          <p:spTgt spid="17410">
                                            <p:txEl>
                                              <p:pRg st="2" end="2"/>
                                            </p:txEl>
                                          </p:spTgt>
                                        </p:tgtEl>
                                        <p:attrNameLst>
                                          <p:attrName>ppt_x</p:attrName>
                                        </p:attrNameLst>
                                      </p:cBhvr>
                                      <p:tavLst>
                                        <p:tav tm="0">
                                          <p:val>
                                            <p:strVal val="#ppt_x"/>
                                          </p:val>
                                        </p:tav>
                                        <p:tav tm="100000">
                                          <p:val>
                                            <p:strVal val="#ppt_x"/>
                                          </p:val>
                                        </p:tav>
                                      </p:tavLst>
                                    </p:anim>
                                    <p:anim calcmode="lin" valueType="num">
                                      <p:cBhvr>
                                        <p:cTn id="18" dur="15000" fill="hold"/>
                                        <p:tgtEl>
                                          <p:spTgt spid="17410">
                                            <p:txEl>
                                              <p:pRg st="2" end="2"/>
                                            </p:txEl>
                                          </p:spTgt>
                                        </p:tgtEl>
                                        <p:attrNameLst>
                                          <p:attrName>ppt_y</p:attrName>
                                        </p:attrNameLst>
                                      </p:cBhvr>
                                      <p:tavLst>
                                        <p:tav tm="0">
                                          <p:val>
                                            <p:strVal val="#ppt_y+1"/>
                                          </p:val>
                                        </p:tav>
                                        <p:tav tm="100000">
                                          <p:val>
                                            <p:strVal val="#ppt_y-1"/>
                                          </p:val>
                                        </p:tav>
                                      </p:tavLst>
                                    </p:anim>
                                  </p:childTnLst>
                                </p:cTn>
                              </p:par>
                            </p:childTnLst>
                          </p:cTn>
                        </p:par>
                        <p:par>
                          <p:cTn id="19" fill="hold" nodeType="afterGroup">
                            <p:stCondLst>
                              <p:cond delay="45000"/>
                            </p:stCondLst>
                            <p:childTnLst>
                              <p:par>
                                <p:cTn id="20" presetID="28" presetClass="entr" presetSubtype="0" fill="hold" nodeType="afterEffect">
                                  <p:stCondLst>
                                    <p:cond delay="0"/>
                                  </p:stCondLst>
                                  <p:childTnLst>
                                    <p:set>
                                      <p:cBhvr>
                                        <p:cTn id="21" dur="1" fill="hold">
                                          <p:stCondLst>
                                            <p:cond delay="0"/>
                                          </p:stCondLst>
                                        </p:cTn>
                                        <p:tgtEl>
                                          <p:spTgt spid="17412"/>
                                        </p:tgtEl>
                                        <p:attrNameLst>
                                          <p:attrName>style.visibility</p:attrName>
                                        </p:attrNameLst>
                                      </p:cBhvr>
                                      <p:to>
                                        <p:strVal val="visible"/>
                                      </p:to>
                                    </p:set>
                                    <p:anim calcmode="lin" valueType="num">
                                      <p:cBhvr>
                                        <p:cTn id="22" dur="15000" fill="hold"/>
                                        <p:tgtEl>
                                          <p:spTgt spid="17412"/>
                                        </p:tgtEl>
                                        <p:attrNameLst>
                                          <p:attrName>ppt_x</p:attrName>
                                        </p:attrNameLst>
                                      </p:cBhvr>
                                      <p:tavLst>
                                        <p:tav tm="0">
                                          <p:val>
                                            <p:strVal val="#ppt_x"/>
                                          </p:val>
                                        </p:tav>
                                        <p:tav tm="100000">
                                          <p:val>
                                            <p:strVal val="#ppt_x"/>
                                          </p:val>
                                        </p:tav>
                                      </p:tavLst>
                                    </p:anim>
                                    <p:anim calcmode="lin" valueType="num">
                                      <p:cBhvr>
                                        <p:cTn id="23" dur="15000" fill="hold"/>
                                        <p:tgtEl>
                                          <p:spTgt spid="17412"/>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D37DEC69-4942-435D-A924-99C4F9259A8A}"/>
              </a:ext>
            </a:extLst>
          </p:cNvPr>
          <p:cNvSpPr>
            <a:spLocks noGrp="1" noChangeArrowheads="1"/>
          </p:cNvSpPr>
          <p:nvPr>
            <p:ph type="body" idx="1"/>
          </p:nvPr>
        </p:nvSpPr>
        <p:spPr>
          <a:xfrm>
            <a:off x="914400" y="1700213"/>
            <a:ext cx="8229600" cy="4637087"/>
          </a:xfrm>
        </p:spPr>
        <p:txBody>
          <a:bodyPr/>
          <a:lstStyle/>
          <a:p>
            <a:pPr>
              <a:lnSpc>
                <a:spcPct val="90000"/>
              </a:lnSpc>
              <a:buFontTx/>
              <a:buNone/>
            </a:pPr>
            <a:r>
              <a:rPr lang="sl-SI" altLang="sl-SI" sz="3000">
                <a:latin typeface="Times New Roman" panose="02020603050405020304" pitchFamily="18" charset="0"/>
              </a:rPr>
              <a:t>Dosežki kitajske kulture spadajo med</a:t>
            </a:r>
          </a:p>
          <a:p>
            <a:pPr>
              <a:lnSpc>
                <a:spcPct val="90000"/>
              </a:lnSpc>
              <a:buFontTx/>
              <a:buNone/>
            </a:pPr>
            <a:r>
              <a:rPr lang="sl-SI" altLang="sl-SI" sz="3000">
                <a:latin typeface="Times New Roman" panose="02020603050405020304" pitchFamily="18" charset="0"/>
              </a:rPr>
              <a:t>največje v zgodovini človeštva. Različni</a:t>
            </a:r>
          </a:p>
          <a:p>
            <a:pPr>
              <a:lnSpc>
                <a:spcPct val="90000"/>
              </a:lnSpc>
              <a:buFontTx/>
              <a:buNone/>
            </a:pPr>
            <a:r>
              <a:rPr lang="sl-SI" altLang="sl-SI" sz="3000">
                <a:latin typeface="Times New Roman" panose="02020603050405020304" pitchFamily="18" charset="0"/>
              </a:rPr>
              <a:t>vzorci vedenja, določene tradicije in način</a:t>
            </a:r>
          </a:p>
          <a:p>
            <a:pPr>
              <a:lnSpc>
                <a:spcPct val="90000"/>
              </a:lnSpc>
              <a:buFontTx/>
              <a:buNone/>
            </a:pPr>
            <a:r>
              <a:rPr lang="sl-SI" altLang="sl-SI" sz="3000">
                <a:latin typeface="Times New Roman" panose="02020603050405020304" pitchFamily="18" charset="0"/>
              </a:rPr>
              <a:t>opravljanja ali učenja stvari so se na</a:t>
            </a:r>
          </a:p>
          <a:p>
            <a:pPr>
              <a:lnSpc>
                <a:spcPct val="90000"/>
              </a:lnSpc>
              <a:buFontTx/>
              <a:buNone/>
            </a:pPr>
            <a:r>
              <a:rPr lang="sl-SI" altLang="sl-SI" sz="3000">
                <a:latin typeface="Times New Roman" panose="02020603050405020304" pitchFamily="18" charset="0"/>
              </a:rPr>
              <a:t>Kitajskem razvili do zelo visoke ravni. V</a:t>
            </a:r>
          </a:p>
          <a:p>
            <a:pPr>
              <a:lnSpc>
                <a:spcPct val="90000"/>
              </a:lnSpc>
              <a:buFontTx/>
              <a:buNone/>
            </a:pPr>
            <a:r>
              <a:rPr lang="sl-SI" altLang="sl-SI" sz="3000">
                <a:latin typeface="Times New Roman" panose="02020603050405020304" pitchFamily="18" charset="0"/>
              </a:rPr>
              <a:t>arhitekturi, književnosti, slikarstvu, znanosti</a:t>
            </a:r>
          </a:p>
          <a:p>
            <a:pPr>
              <a:lnSpc>
                <a:spcPct val="90000"/>
              </a:lnSpc>
              <a:buFontTx/>
              <a:buNone/>
            </a:pPr>
            <a:r>
              <a:rPr lang="sl-SI" altLang="sl-SI" sz="3000">
                <a:latin typeface="Times New Roman" panose="02020603050405020304" pitchFamily="18" charset="0"/>
              </a:rPr>
              <a:t>in tehnologiji je bila Kitajska po iznajdljivosti in</a:t>
            </a:r>
          </a:p>
          <a:p>
            <a:pPr>
              <a:lnSpc>
                <a:spcPct val="90000"/>
              </a:lnSpc>
              <a:buFontTx/>
              <a:buNone/>
            </a:pPr>
            <a:r>
              <a:rPr lang="sl-SI" altLang="sl-SI" sz="3000">
                <a:latin typeface="Times New Roman" panose="02020603050405020304" pitchFamily="18" charset="0"/>
              </a:rPr>
              <a:t>čisti lepoti svojih številnih zakladov daleč pred</a:t>
            </a:r>
          </a:p>
          <a:p>
            <a:pPr>
              <a:lnSpc>
                <a:spcPct val="90000"/>
              </a:lnSpc>
              <a:buFontTx/>
              <a:buNone/>
            </a:pPr>
            <a:r>
              <a:rPr lang="sl-SI" altLang="sl-SI" sz="3000">
                <a:latin typeface="Times New Roman" panose="02020603050405020304" pitchFamily="18" charset="0"/>
              </a:rPr>
              <a:t>drugimi</a:t>
            </a:r>
            <a:r>
              <a:rPr lang="sl-SI" altLang="sl-SI" sz="2800">
                <a:latin typeface="Times New Roman" panose="02020603050405020304" pitchFamily="18" charset="0"/>
              </a:rPr>
              <a:t>. </a:t>
            </a:r>
          </a:p>
        </p:txBody>
      </p:sp>
      <p:sp>
        <p:nvSpPr>
          <p:cNvPr id="4101" name="WordArt 5">
            <a:extLst>
              <a:ext uri="{FF2B5EF4-FFF2-40B4-BE49-F238E27FC236}">
                <a16:creationId xmlns:a16="http://schemas.microsoft.com/office/drawing/2014/main" id="{CD8DE771-AAF2-4219-AB46-C73606609CDE}"/>
              </a:ext>
            </a:extLst>
          </p:cNvPr>
          <p:cNvSpPr>
            <a:spLocks noChangeArrowheads="1" noChangeShapeType="1" noTextEdit="1"/>
          </p:cNvSpPr>
          <p:nvPr/>
        </p:nvSpPr>
        <p:spPr bwMode="auto">
          <a:xfrm>
            <a:off x="1547813" y="404813"/>
            <a:ext cx="5257800" cy="1084262"/>
          </a:xfrm>
          <a:prstGeom prst="rect">
            <a:avLst/>
          </a:prstGeom>
        </p:spPr>
        <p:txBody>
          <a:bodyPr wrap="none" fromWordArt="1">
            <a:prstTxWarp prst="textCurveUp">
              <a:avLst>
                <a:gd name="adj" fmla="val 40356"/>
              </a:avLst>
            </a:prstTxWarp>
          </a:bodyPr>
          <a:lstStyle/>
          <a:p>
            <a:pPr algn="ctr"/>
            <a:r>
              <a:rPr lang="sl-SI" sz="3600" kern="10">
                <a:ln w="12700">
                  <a:solidFill>
                    <a:srgbClr val="000000"/>
                  </a:solidFill>
                  <a:round/>
                  <a:headEnd/>
                  <a:tailEnd/>
                </a:ln>
                <a:gradFill rotWithShape="0">
                  <a:gsLst>
                    <a:gs pos="0">
                      <a:srgbClr val="FBEAC7"/>
                    </a:gs>
                    <a:gs pos="17999">
                      <a:srgbClr val="FEE7F2"/>
                    </a:gs>
                    <a:gs pos="36000">
                      <a:srgbClr val="FAC77D"/>
                    </a:gs>
                    <a:gs pos="61000">
                      <a:srgbClr val="FBA97D"/>
                    </a:gs>
                    <a:gs pos="82001">
                      <a:srgbClr val="FBD49C"/>
                    </a:gs>
                    <a:gs pos="100000">
                      <a:srgbClr val="FEE7F2"/>
                    </a:gs>
                  </a:gsLst>
                  <a:lin ang="5400000" scaled="1"/>
                </a:gradFill>
                <a:effectLst>
                  <a:prstShdw prst="shdw13" dist="125724" dir="13500000">
                    <a:srgbClr val="717171">
                      <a:alpha val="50000"/>
                    </a:srgbClr>
                  </a:prstShdw>
                </a:effectLst>
                <a:latin typeface="Arial Black" panose="020B0A04020102020204" pitchFamily="34" charset="0"/>
              </a:rPr>
              <a:t>KITAJSKA KULTURA</a:t>
            </a: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nodeType="afterEffect">
                                  <p:stCondLst>
                                    <p:cond delay="0"/>
                                  </p:stCondLst>
                                  <p:childTnLst>
                                    <p:set>
                                      <p:cBhvr>
                                        <p:cTn id="6" dur="1" fill="hold">
                                          <p:stCondLst>
                                            <p:cond delay="0"/>
                                          </p:stCondLst>
                                        </p:cTn>
                                        <p:tgtEl>
                                          <p:spTgt spid="4101"/>
                                        </p:tgtEl>
                                        <p:attrNameLst>
                                          <p:attrName>style.visibility</p:attrName>
                                        </p:attrNameLst>
                                      </p:cBhvr>
                                      <p:to>
                                        <p:strVal val="visible"/>
                                      </p:to>
                                    </p:set>
                                    <p:animEffect transition="in" filter="fade">
                                      <p:cBhvr>
                                        <p:cTn id="7" dur="800" decel="100000"/>
                                        <p:tgtEl>
                                          <p:spTgt spid="4101"/>
                                        </p:tgtEl>
                                      </p:cBhvr>
                                    </p:animEffect>
                                    <p:anim calcmode="lin" valueType="num">
                                      <p:cBhvr>
                                        <p:cTn id="8" dur="800" decel="100000" fill="hold"/>
                                        <p:tgtEl>
                                          <p:spTgt spid="4101"/>
                                        </p:tgtEl>
                                        <p:attrNameLst>
                                          <p:attrName>style.rotation</p:attrName>
                                        </p:attrNameLst>
                                      </p:cBhvr>
                                      <p:tavLst>
                                        <p:tav tm="0">
                                          <p:val>
                                            <p:fltVal val="-90"/>
                                          </p:val>
                                        </p:tav>
                                        <p:tav tm="100000">
                                          <p:val>
                                            <p:fltVal val="0"/>
                                          </p:val>
                                        </p:tav>
                                      </p:tavLst>
                                    </p:anim>
                                    <p:anim calcmode="lin" valueType="num">
                                      <p:cBhvr>
                                        <p:cTn id="9" dur="800" decel="100000" fill="hold"/>
                                        <p:tgtEl>
                                          <p:spTgt spid="4101"/>
                                        </p:tgtEl>
                                        <p:attrNameLst>
                                          <p:attrName>ppt_x</p:attrName>
                                        </p:attrNameLst>
                                      </p:cBhvr>
                                      <p:tavLst>
                                        <p:tav tm="0">
                                          <p:val>
                                            <p:strVal val="#ppt_x+0.4"/>
                                          </p:val>
                                        </p:tav>
                                        <p:tav tm="100000">
                                          <p:val>
                                            <p:strVal val="#ppt_x-0.05"/>
                                          </p:val>
                                        </p:tav>
                                      </p:tavLst>
                                    </p:anim>
                                    <p:anim calcmode="lin" valueType="num">
                                      <p:cBhvr>
                                        <p:cTn id="10" dur="800" decel="100000" fill="hold"/>
                                        <p:tgtEl>
                                          <p:spTgt spid="4101"/>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101"/>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101"/>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30" presetClass="entr" presetSubtype="0" fill="hold" nodeType="afterEffect">
                                  <p:stCondLst>
                                    <p:cond delay="0"/>
                                  </p:stCondLst>
                                  <p:childTnLst>
                                    <p:set>
                                      <p:cBhvr>
                                        <p:cTn id="15" dur="1" fill="hold">
                                          <p:stCondLst>
                                            <p:cond delay="0"/>
                                          </p:stCondLst>
                                        </p:cTn>
                                        <p:tgtEl>
                                          <p:spTgt spid="4099">
                                            <p:txEl>
                                              <p:pRg st="0" end="0"/>
                                            </p:txEl>
                                          </p:spTgt>
                                        </p:tgtEl>
                                        <p:attrNameLst>
                                          <p:attrName>style.visibility</p:attrName>
                                        </p:attrNameLst>
                                      </p:cBhvr>
                                      <p:to>
                                        <p:strVal val="visible"/>
                                      </p:to>
                                    </p:set>
                                    <p:animEffect transition="in" filter="fade">
                                      <p:cBhvr>
                                        <p:cTn id="16" dur="800" decel="100000"/>
                                        <p:tgtEl>
                                          <p:spTgt spid="4099">
                                            <p:txEl>
                                              <p:pRg st="0" end="0"/>
                                            </p:txEl>
                                          </p:spTgt>
                                        </p:tgtEl>
                                      </p:cBhvr>
                                    </p:animEffect>
                                    <p:anim calcmode="lin" valueType="num">
                                      <p:cBhvr>
                                        <p:cTn id="17" dur="800" decel="100000" fill="hold"/>
                                        <p:tgtEl>
                                          <p:spTgt spid="4099">
                                            <p:txEl>
                                              <p:pRg st="0" end="0"/>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4099">
                                            <p:txEl>
                                              <p:pRg st="0" end="0"/>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4099">
                                            <p:txEl>
                                              <p:pRg st="0" end="0"/>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4099">
                                            <p:txEl>
                                              <p:pRg st="0" end="0"/>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4099">
                                            <p:txEl>
                                              <p:pRg st="0" end="0"/>
                                            </p:txEl>
                                          </p:spTgt>
                                        </p:tgtEl>
                                        <p:attrNameLst>
                                          <p:attrName>ppt_y</p:attrName>
                                        </p:attrNameLst>
                                      </p:cBhvr>
                                      <p:tavLst>
                                        <p:tav tm="0">
                                          <p:val>
                                            <p:strVal val="#ppt_y+0.1"/>
                                          </p:val>
                                        </p:tav>
                                        <p:tav tm="100000">
                                          <p:val>
                                            <p:strVal val="#ppt_y"/>
                                          </p:val>
                                        </p:tav>
                                      </p:tavLst>
                                    </p:anim>
                                  </p:childTnLst>
                                </p:cTn>
                              </p:par>
                              <p:par>
                                <p:cTn id="22" presetID="30" presetClass="entr" presetSubtype="0" fill="hold" nodeType="withEffect">
                                  <p:stCondLst>
                                    <p:cond delay="0"/>
                                  </p:stCondLst>
                                  <p:childTnLst>
                                    <p:set>
                                      <p:cBhvr>
                                        <p:cTn id="23" dur="1" fill="hold">
                                          <p:stCondLst>
                                            <p:cond delay="0"/>
                                          </p:stCondLst>
                                        </p:cTn>
                                        <p:tgtEl>
                                          <p:spTgt spid="4099">
                                            <p:txEl>
                                              <p:pRg st="1" end="1"/>
                                            </p:txEl>
                                          </p:spTgt>
                                        </p:tgtEl>
                                        <p:attrNameLst>
                                          <p:attrName>style.visibility</p:attrName>
                                        </p:attrNameLst>
                                      </p:cBhvr>
                                      <p:to>
                                        <p:strVal val="visible"/>
                                      </p:to>
                                    </p:set>
                                    <p:animEffect transition="in" filter="fade">
                                      <p:cBhvr>
                                        <p:cTn id="24" dur="800" decel="100000"/>
                                        <p:tgtEl>
                                          <p:spTgt spid="4099">
                                            <p:txEl>
                                              <p:pRg st="1" end="1"/>
                                            </p:txEl>
                                          </p:spTgt>
                                        </p:tgtEl>
                                      </p:cBhvr>
                                    </p:animEffect>
                                    <p:anim calcmode="lin" valueType="num">
                                      <p:cBhvr>
                                        <p:cTn id="25" dur="800" decel="100000" fill="hold"/>
                                        <p:tgtEl>
                                          <p:spTgt spid="4099">
                                            <p:txEl>
                                              <p:pRg st="1" end="1"/>
                                            </p:txEl>
                                          </p:spTgt>
                                        </p:tgtEl>
                                        <p:attrNameLst>
                                          <p:attrName>style.rotation</p:attrName>
                                        </p:attrNameLst>
                                      </p:cBhvr>
                                      <p:tavLst>
                                        <p:tav tm="0">
                                          <p:val>
                                            <p:fltVal val="-90"/>
                                          </p:val>
                                        </p:tav>
                                        <p:tav tm="100000">
                                          <p:val>
                                            <p:fltVal val="0"/>
                                          </p:val>
                                        </p:tav>
                                      </p:tavLst>
                                    </p:anim>
                                    <p:anim calcmode="lin" valueType="num">
                                      <p:cBhvr>
                                        <p:cTn id="26" dur="800" decel="100000" fill="hold"/>
                                        <p:tgtEl>
                                          <p:spTgt spid="4099">
                                            <p:txEl>
                                              <p:pRg st="1" end="1"/>
                                            </p:txEl>
                                          </p:spTgt>
                                        </p:tgtEl>
                                        <p:attrNameLst>
                                          <p:attrName>ppt_x</p:attrName>
                                        </p:attrNameLst>
                                      </p:cBhvr>
                                      <p:tavLst>
                                        <p:tav tm="0">
                                          <p:val>
                                            <p:strVal val="#ppt_x+0.4"/>
                                          </p:val>
                                        </p:tav>
                                        <p:tav tm="100000">
                                          <p:val>
                                            <p:strVal val="#ppt_x-0.05"/>
                                          </p:val>
                                        </p:tav>
                                      </p:tavLst>
                                    </p:anim>
                                    <p:anim calcmode="lin" valueType="num">
                                      <p:cBhvr>
                                        <p:cTn id="27" dur="800" decel="100000" fill="hold"/>
                                        <p:tgtEl>
                                          <p:spTgt spid="4099">
                                            <p:txEl>
                                              <p:pRg st="1" end="1"/>
                                            </p:txEl>
                                          </p:spTgt>
                                        </p:tgtEl>
                                        <p:attrNameLst>
                                          <p:attrName>ppt_y</p:attrName>
                                        </p:attrNameLst>
                                      </p:cBhvr>
                                      <p:tavLst>
                                        <p:tav tm="0">
                                          <p:val>
                                            <p:strVal val="#ppt_y-0.4"/>
                                          </p:val>
                                        </p:tav>
                                        <p:tav tm="100000">
                                          <p:val>
                                            <p:strVal val="#ppt_y+0.1"/>
                                          </p:val>
                                        </p:tav>
                                      </p:tavLst>
                                    </p:anim>
                                    <p:anim calcmode="lin" valueType="num">
                                      <p:cBhvr>
                                        <p:cTn id="28" dur="200" accel="100000" fill="hold">
                                          <p:stCondLst>
                                            <p:cond delay="800"/>
                                          </p:stCondLst>
                                        </p:cTn>
                                        <p:tgtEl>
                                          <p:spTgt spid="4099">
                                            <p:txEl>
                                              <p:pRg st="1" end="1"/>
                                            </p:txEl>
                                          </p:spTgt>
                                        </p:tgtEl>
                                        <p:attrNameLst>
                                          <p:attrName>ppt_x</p:attrName>
                                        </p:attrNameLst>
                                      </p:cBhvr>
                                      <p:tavLst>
                                        <p:tav tm="0">
                                          <p:val>
                                            <p:strVal val="#ppt_x-0.05"/>
                                          </p:val>
                                        </p:tav>
                                        <p:tav tm="100000">
                                          <p:val>
                                            <p:strVal val="#ppt_x"/>
                                          </p:val>
                                        </p:tav>
                                      </p:tavLst>
                                    </p:anim>
                                    <p:anim calcmode="lin" valueType="num">
                                      <p:cBhvr>
                                        <p:cTn id="29" dur="200" accel="100000" fill="hold">
                                          <p:stCondLst>
                                            <p:cond delay="800"/>
                                          </p:stCondLst>
                                        </p:cTn>
                                        <p:tgtEl>
                                          <p:spTgt spid="4099">
                                            <p:txEl>
                                              <p:pRg st="1" end="1"/>
                                            </p:txEl>
                                          </p:spTgt>
                                        </p:tgtEl>
                                        <p:attrNameLst>
                                          <p:attrName>ppt_y</p:attrName>
                                        </p:attrNameLst>
                                      </p:cBhvr>
                                      <p:tavLst>
                                        <p:tav tm="0">
                                          <p:val>
                                            <p:strVal val="#ppt_y+0.1"/>
                                          </p:val>
                                        </p:tav>
                                        <p:tav tm="100000">
                                          <p:val>
                                            <p:strVal val="#ppt_y"/>
                                          </p:val>
                                        </p:tav>
                                      </p:tavLst>
                                    </p:anim>
                                  </p:childTnLst>
                                </p:cTn>
                              </p:par>
                              <p:par>
                                <p:cTn id="30" presetID="30" presetClass="entr" presetSubtype="0" fill="hold" nodeType="withEffect">
                                  <p:stCondLst>
                                    <p:cond delay="0"/>
                                  </p:stCondLst>
                                  <p:childTnLst>
                                    <p:set>
                                      <p:cBhvr>
                                        <p:cTn id="31" dur="1" fill="hold">
                                          <p:stCondLst>
                                            <p:cond delay="0"/>
                                          </p:stCondLst>
                                        </p:cTn>
                                        <p:tgtEl>
                                          <p:spTgt spid="4099">
                                            <p:txEl>
                                              <p:pRg st="2" end="2"/>
                                            </p:txEl>
                                          </p:spTgt>
                                        </p:tgtEl>
                                        <p:attrNameLst>
                                          <p:attrName>style.visibility</p:attrName>
                                        </p:attrNameLst>
                                      </p:cBhvr>
                                      <p:to>
                                        <p:strVal val="visible"/>
                                      </p:to>
                                    </p:set>
                                    <p:animEffect transition="in" filter="fade">
                                      <p:cBhvr>
                                        <p:cTn id="32" dur="800" decel="100000"/>
                                        <p:tgtEl>
                                          <p:spTgt spid="4099">
                                            <p:txEl>
                                              <p:pRg st="2" end="2"/>
                                            </p:txEl>
                                          </p:spTgt>
                                        </p:tgtEl>
                                      </p:cBhvr>
                                    </p:animEffect>
                                    <p:anim calcmode="lin" valueType="num">
                                      <p:cBhvr>
                                        <p:cTn id="33" dur="800" decel="100000" fill="hold"/>
                                        <p:tgtEl>
                                          <p:spTgt spid="4099">
                                            <p:txEl>
                                              <p:pRg st="2" end="2"/>
                                            </p:txEl>
                                          </p:spTgt>
                                        </p:tgtEl>
                                        <p:attrNameLst>
                                          <p:attrName>style.rotation</p:attrName>
                                        </p:attrNameLst>
                                      </p:cBhvr>
                                      <p:tavLst>
                                        <p:tav tm="0">
                                          <p:val>
                                            <p:fltVal val="-90"/>
                                          </p:val>
                                        </p:tav>
                                        <p:tav tm="100000">
                                          <p:val>
                                            <p:fltVal val="0"/>
                                          </p:val>
                                        </p:tav>
                                      </p:tavLst>
                                    </p:anim>
                                    <p:anim calcmode="lin" valueType="num">
                                      <p:cBhvr>
                                        <p:cTn id="34" dur="800" decel="100000" fill="hold"/>
                                        <p:tgtEl>
                                          <p:spTgt spid="4099">
                                            <p:txEl>
                                              <p:pRg st="2" end="2"/>
                                            </p:txEl>
                                          </p:spTgt>
                                        </p:tgtEl>
                                        <p:attrNameLst>
                                          <p:attrName>ppt_x</p:attrName>
                                        </p:attrNameLst>
                                      </p:cBhvr>
                                      <p:tavLst>
                                        <p:tav tm="0">
                                          <p:val>
                                            <p:strVal val="#ppt_x+0.4"/>
                                          </p:val>
                                        </p:tav>
                                        <p:tav tm="100000">
                                          <p:val>
                                            <p:strVal val="#ppt_x-0.05"/>
                                          </p:val>
                                        </p:tav>
                                      </p:tavLst>
                                    </p:anim>
                                    <p:anim calcmode="lin" valueType="num">
                                      <p:cBhvr>
                                        <p:cTn id="35" dur="800" decel="100000" fill="hold"/>
                                        <p:tgtEl>
                                          <p:spTgt spid="4099">
                                            <p:txEl>
                                              <p:pRg st="2" end="2"/>
                                            </p:txEl>
                                          </p:spTgt>
                                        </p:tgtEl>
                                        <p:attrNameLst>
                                          <p:attrName>ppt_y</p:attrName>
                                        </p:attrNameLst>
                                      </p:cBhvr>
                                      <p:tavLst>
                                        <p:tav tm="0">
                                          <p:val>
                                            <p:strVal val="#ppt_y-0.4"/>
                                          </p:val>
                                        </p:tav>
                                        <p:tav tm="100000">
                                          <p:val>
                                            <p:strVal val="#ppt_y+0.1"/>
                                          </p:val>
                                        </p:tav>
                                      </p:tavLst>
                                    </p:anim>
                                    <p:anim calcmode="lin" valueType="num">
                                      <p:cBhvr>
                                        <p:cTn id="36" dur="200" accel="100000" fill="hold">
                                          <p:stCondLst>
                                            <p:cond delay="800"/>
                                          </p:stCondLst>
                                        </p:cTn>
                                        <p:tgtEl>
                                          <p:spTgt spid="4099">
                                            <p:txEl>
                                              <p:pRg st="2" end="2"/>
                                            </p:txEl>
                                          </p:spTgt>
                                        </p:tgtEl>
                                        <p:attrNameLst>
                                          <p:attrName>ppt_x</p:attrName>
                                        </p:attrNameLst>
                                      </p:cBhvr>
                                      <p:tavLst>
                                        <p:tav tm="0">
                                          <p:val>
                                            <p:strVal val="#ppt_x-0.05"/>
                                          </p:val>
                                        </p:tav>
                                        <p:tav tm="100000">
                                          <p:val>
                                            <p:strVal val="#ppt_x"/>
                                          </p:val>
                                        </p:tav>
                                      </p:tavLst>
                                    </p:anim>
                                    <p:anim calcmode="lin" valueType="num">
                                      <p:cBhvr>
                                        <p:cTn id="37" dur="200" accel="100000" fill="hold">
                                          <p:stCondLst>
                                            <p:cond delay="800"/>
                                          </p:stCondLst>
                                        </p:cTn>
                                        <p:tgtEl>
                                          <p:spTgt spid="4099">
                                            <p:txEl>
                                              <p:pRg st="2" end="2"/>
                                            </p:txEl>
                                          </p:spTgt>
                                        </p:tgtEl>
                                        <p:attrNameLst>
                                          <p:attrName>ppt_y</p:attrName>
                                        </p:attrNameLst>
                                      </p:cBhvr>
                                      <p:tavLst>
                                        <p:tav tm="0">
                                          <p:val>
                                            <p:strVal val="#ppt_y+0.1"/>
                                          </p:val>
                                        </p:tav>
                                        <p:tav tm="100000">
                                          <p:val>
                                            <p:strVal val="#ppt_y"/>
                                          </p:val>
                                        </p:tav>
                                      </p:tavLst>
                                    </p:anim>
                                  </p:childTnLst>
                                </p:cTn>
                              </p:par>
                              <p:par>
                                <p:cTn id="38" presetID="30" presetClass="entr" presetSubtype="0" fill="hold" nodeType="withEffect">
                                  <p:stCondLst>
                                    <p:cond delay="0"/>
                                  </p:stCondLst>
                                  <p:childTnLst>
                                    <p:set>
                                      <p:cBhvr>
                                        <p:cTn id="39" dur="1" fill="hold">
                                          <p:stCondLst>
                                            <p:cond delay="0"/>
                                          </p:stCondLst>
                                        </p:cTn>
                                        <p:tgtEl>
                                          <p:spTgt spid="4099">
                                            <p:txEl>
                                              <p:pRg st="3" end="3"/>
                                            </p:txEl>
                                          </p:spTgt>
                                        </p:tgtEl>
                                        <p:attrNameLst>
                                          <p:attrName>style.visibility</p:attrName>
                                        </p:attrNameLst>
                                      </p:cBhvr>
                                      <p:to>
                                        <p:strVal val="visible"/>
                                      </p:to>
                                    </p:set>
                                    <p:animEffect transition="in" filter="fade">
                                      <p:cBhvr>
                                        <p:cTn id="40" dur="800" decel="100000"/>
                                        <p:tgtEl>
                                          <p:spTgt spid="4099">
                                            <p:txEl>
                                              <p:pRg st="3" end="3"/>
                                            </p:txEl>
                                          </p:spTgt>
                                        </p:tgtEl>
                                      </p:cBhvr>
                                    </p:animEffect>
                                    <p:anim calcmode="lin" valueType="num">
                                      <p:cBhvr>
                                        <p:cTn id="41" dur="800" decel="100000" fill="hold"/>
                                        <p:tgtEl>
                                          <p:spTgt spid="4099">
                                            <p:txEl>
                                              <p:pRg st="3" end="3"/>
                                            </p:txEl>
                                          </p:spTgt>
                                        </p:tgtEl>
                                        <p:attrNameLst>
                                          <p:attrName>style.rotation</p:attrName>
                                        </p:attrNameLst>
                                      </p:cBhvr>
                                      <p:tavLst>
                                        <p:tav tm="0">
                                          <p:val>
                                            <p:fltVal val="-90"/>
                                          </p:val>
                                        </p:tav>
                                        <p:tav tm="100000">
                                          <p:val>
                                            <p:fltVal val="0"/>
                                          </p:val>
                                        </p:tav>
                                      </p:tavLst>
                                    </p:anim>
                                    <p:anim calcmode="lin" valueType="num">
                                      <p:cBhvr>
                                        <p:cTn id="42" dur="800" decel="100000" fill="hold"/>
                                        <p:tgtEl>
                                          <p:spTgt spid="4099">
                                            <p:txEl>
                                              <p:pRg st="3" end="3"/>
                                            </p:txEl>
                                          </p:spTgt>
                                        </p:tgtEl>
                                        <p:attrNameLst>
                                          <p:attrName>ppt_x</p:attrName>
                                        </p:attrNameLst>
                                      </p:cBhvr>
                                      <p:tavLst>
                                        <p:tav tm="0">
                                          <p:val>
                                            <p:strVal val="#ppt_x+0.4"/>
                                          </p:val>
                                        </p:tav>
                                        <p:tav tm="100000">
                                          <p:val>
                                            <p:strVal val="#ppt_x-0.05"/>
                                          </p:val>
                                        </p:tav>
                                      </p:tavLst>
                                    </p:anim>
                                    <p:anim calcmode="lin" valueType="num">
                                      <p:cBhvr>
                                        <p:cTn id="43" dur="800" decel="100000" fill="hold"/>
                                        <p:tgtEl>
                                          <p:spTgt spid="4099">
                                            <p:txEl>
                                              <p:pRg st="3" end="3"/>
                                            </p:txEl>
                                          </p:spTgt>
                                        </p:tgtEl>
                                        <p:attrNameLst>
                                          <p:attrName>ppt_y</p:attrName>
                                        </p:attrNameLst>
                                      </p:cBhvr>
                                      <p:tavLst>
                                        <p:tav tm="0">
                                          <p:val>
                                            <p:strVal val="#ppt_y-0.4"/>
                                          </p:val>
                                        </p:tav>
                                        <p:tav tm="100000">
                                          <p:val>
                                            <p:strVal val="#ppt_y+0.1"/>
                                          </p:val>
                                        </p:tav>
                                      </p:tavLst>
                                    </p:anim>
                                    <p:anim calcmode="lin" valueType="num">
                                      <p:cBhvr>
                                        <p:cTn id="44" dur="200" accel="100000" fill="hold">
                                          <p:stCondLst>
                                            <p:cond delay="800"/>
                                          </p:stCondLst>
                                        </p:cTn>
                                        <p:tgtEl>
                                          <p:spTgt spid="4099">
                                            <p:txEl>
                                              <p:pRg st="3" end="3"/>
                                            </p:txEl>
                                          </p:spTgt>
                                        </p:tgtEl>
                                        <p:attrNameLst>
                                          <p:attrName>ppt_x</p:attrName>
                                        </p:attrNameLst>
                                      </p:cBhvr>
                                      <p:tavLst>
                                        <p:tav tm="0">
                                          <p:val>
                                            <p:strVal val="#ppt_x-0.05"/>
                                          </p:val>
                                        </p:tav>
                                        <p:tav tm="100000">
                                          <p:val>
                                            <p:strVal val="#ppt_x"/>
                                          </p:val>
                                        </p:tav>
                                      </p:tavLst>
                                    </p:anim>
                                    <p:anim calcmode="lin" valueType="num">
                                      <p:cBhvr>
                                        <p:cTn id="45" dur="200" accel="100000" fill="hold">
                                          <p:stCondLst>
                                            <p:cond delay="800"/>
                                          </p:stCondLst>
                                        </p:cTn>
                                        <p:tgtEl>
                                          <p:spTgt spid="4099">
                                            <p:txEl>
                                              <p:pRg st="3" end="3"/>
                                            </p:txEl>
                                          </p:spTgt>
                                        </p:tgtEl>
                                        <p:attrNameLst>
                                          <p:attrName>ppt_y</p:attrName>
                                        </p:attrNameLst>
                                      </p:cBhvr>
                                      <p:tavLst>
                                        <p:tav tm="0">
                                          <p:val>
                                            <p:strVal val="#ppt_y+0.1"/>
                                          </p:val>
                                        </p:tav>
                                        <p:tav tm="100000">
                                          <p:val>
                                            <p:strVal val="#ppt_y"/>
                                          </p:val>
                                        </p:tav>
                                      </p:tavLst>
                                    </p:anim>
                                  </p:childTnLst>
                                </p:cTn>
                              </p:par>
                              <p:par>
                                <p:cTn id="46" presetID="30" presetClass="entr" presetSubtype="0" fill="hold" nodeType="withEffect">
                                  <p:stCondLst>
                                    <p:cond delay="0"/>
                                  </p:stCondLst>
                                  <p:childTnLst>
                                    <p:set>
                                      <p:cBhvr>
                                        <p:cTn id="47" dur="1" fill="hold">
                                          <p:stCondLst>
                                            <p:cond delay="0"/>
                                          </p:stCondLst>
                                        </p:cTn>
                                        <p:tgtEl>
                                          <p:spTgt spid="4099">
                                            <p:txEl>
                                              <p:pRg st="4" end="4"/>
                                            </p:txEl>
                                          </p:spTgt>
                                        </p:tgtEl>
                                        <p:attrNameLst>
                                          <p:attrName>style.visibility</p:attrName>
                                        </p:attrNameLst>
                                      </p:cBhvr>
                                      <p:to>
                                        <p:strVal val="visible"/>
                                      </p:to>
                                    </p:set>
                                    <p:animEffect transition="in" filter="fade">
                                      <p:cBhvr>
                                        <p:cTn id="48" dur="800" decel="100000"/>
                                        <p:tgtEl>
                                          <p:spTgt spid="4099">
                                            <p:txEl>
                                              <p:pRg st="4" end="4"/>
                                            </p:txEl>
                                          </p:spTgt>
                                        </p:tgtEl>
                                      </p:cBhvr>
                                    </p:animEffect>
                                    <p:anim calcmode="lin" valueType="num">
                                      <p:cBhvr>
                                        <p:cTn id="49" dur="800" decel="100000" fill="hold"/>
                                        <p:tgtEl>
                                          <p:spTgt spid="4099">
                                            <p:txEl>
                                              <p:pRg st="4" end="4"/>
                                            </p:txEl>
                                          </p:spTgt>
                                        </p:tgtEl>
                                        <p:attrNameLst>
                                          <p:attrName>style.rotation</p:attrName>
                                        </p:attrNameLst>
                                      </p:cBhvr>
                                      <p:tavLst>
                                        <p:tav tm="0">
                                          <p:val>
                                            <p:fltVal val="-90"/>
                                          </p:val>
                                        </p:tav>
                                        <p:tav tm="100000">
                                          <p:val>
                                            <p:fltVal val="0"/>
                                          </p:val>
                                        </p:tav>
                                      </p:tavLst>
                                    </p:anim>
                                    <p:anim calcmode="lin" valueType="num">
                                      <p:cBhvr>
                                        <p:cTn id="50" dur="800" decel="100000" fill="hold"/>
                                        <p:tgtEl>
                                          <p:spTgt spid="4099">
                                            <p:txEl>
                                              <p:pRg st="4" end="4"/>
                                            </p:txEl>
                                          </p:spTgt>
                                        </p:tgtEl>
                                        <p:attrNameLst>
                                          <p:attrName>ppt_x</p:attrName>
                                        </p:attrNameLst>
                                      </p:cBhvr>
                                      <p:tavLst>
                                        <p:tav tm="0">
                                          <p:val>
                                            <p:strVal val="#ppt_x+0.4"/>
                                          </p:val>
                                        </p:tav>
                                        <p:tav tm="100000">
                                          <p:val>
                                            <p:strVal val="#ppt_x-0.05"/>
                                          </p:val>
                                        </p:tav>
                                      </p:tavLst>
                                    </p:anim>
                                    <p:anim calcmode="lin" valueType="num">
                                      <p:cBhvr>
                                        <p:cTn id="51" dur="800" decel="100000" fill="hold"/>
                                        <p:tgtEl>
                                          <p:spTgt spid="4099">
                                            <p:txEl>
                                              <p:pRg st="4" end="4"/>
                                            </p:txEl>
                                          </p:spTgt>
                                        </p:tgtEl>
                                        <p:attrNameLst>
                                          <p:attrName>ppt_y</p:attrName>
                                        </p:attrNameLst>
                                      </p:cBhvr>
                                      <p:tavLst>
                                        <p:tav tm="0">
                                          <p:val>
                                            <p:strVal val="#ppt_y-0.4"/>
                                          </p:val>
                                        </p:tav>
                                        <p:tav tm="100000">
                                          <p:val>
                                            <p:strVal val="#ppt_y+0.1"/>
                                          </p:val>
                                        </p:tav>
                                      </p:tavLst>
                                    </p:anim>
                                    <p:anim calcmode="lin" valueType="num">
                                      <p:cBhvr>
                                        <p:cTn id="52" dur="200" accel="100000" fill="hold">
                                          <p:stCondLst>
                                            <p:cond delay="800"/>
                                          </p:stCondLst>
                                        </p:cTn>
                                        <p:tgtEl>
                                          <p:spTgt spid="4099">
                                            <p:txEl>
                                              <p:pRg st="4" end="4"/>
                                            </p:txEl>
                                          </p:spTgt>
                                        </p:tgtEl>
                                        <p:attrNameLst>
                                          <p:attrName>ppt_x</p:attrName>
                                        </p:attrNameLst>
                                      </p:cBhvr>
                                      <p:tavLst>
                                        <p:tav tm="0">
                                          <p:val>
                                            <p:strVal val="#ppt_x-0.05"/>
                                          </p:val>
                                        </p:tav>
                                        <p:tav tm="100000">
                                          <p:val>
                                            <p:strVal val="#ppt_x"/>
                                          </p:val>
                                        </p:tav>
                                      </p:tavLst>
                                    </p:anim>
                                    <p:anim calcmode="lin" valueType="num">
                                      <p:cBhvr>
                                        <p:cTn id="53" dur="200" accel="100000" fill="hold">
                                          <p:stCondLst>
                                            <p:cond delay="800"/>
                                          </p:stCondLst>
                                        </p:cTn>
                                        <p:tgtEl>
                                          <p:spTgt spid="4099">
                                            <p:txEl>
                                              <p:pRg st="4" end="4"/>
                                            </p:txEl>
                                          </p:spTgt>
                                        </p:tgtEl>
                                        <p:attrNameLst>
                                          <p:attrName>ppt_y</p:attrName>
                                        </p:attrNameLst>
                                      </p:cBhvr>
                                      <p:tavLst>
                                        <p:tav tm="0">
                                          <p:val>
                                            <p:strVal val="#ppt_y+0.1"/>
                                          </p:val>
                                        </p:tav>
                                        <p:tav tm="100000">
                                          <p:val>
                                            <p:strVal val="#ppt_y"/>
                                          </p:val>
                                        </p:tav>
                                      </p:tavLst>
                                    </p:anim>
                                  </p:childTnLst>
                                </p:cTn>
                              </p:par>
                              <p:par>
                                <p:cTn id="54" presetID="30" presetClass="entr" presetSubtype="0" fill="hold" nodeType="withEffect">
                                  <p:stCondLst>
                                    <p:cond delay="0"/>
                                  </p:stCondLst>
                                  <p:childTnLst>
                                    <p:set>
                                      <p:cBhvr>
                                        <p:cTn id="55" dur="1" fill="hold">
                                          <p:stCondLst>
                                            <p:cond delay="0"/>
                                          </p:stCondLst>
                                        </p:cTn>
                                        <p:tgtEl>
                                          <p:spTgt spid="4099">
                                            <p:txEl>
                                              <p:pRg st="5" end="5"/>
                                            </p:txEl>
                                          </p:spTgt>
                                        </p:tgtEl>
                                        <p:attrNameLst>
                                          <p:attrName>style.visibility</p:attrName>
                                        </p:attrNameLst>
                                      </p:cBhvr>
                                      <p:to>
                                        <p:strVal val="visible"/>
                                      </p:to>
                                    </p:set>
                                    <p:animEffect transition="in" filter="fade">
                                      <p:cBhvr>
                                        <p:cTn id="56" dur="800" decel="100000"/>
                                        <p:tgtEl>
                                          <p:spTgt spid="4099">
                                            <p:txEl>
                                              <p:pRg st="5" end="5"/>
                                            </p:txEl>
                                          </p:spTgt>
                                        </p:tgtEl>
                                      </p:cBhvr>
                                    </p:animEffect>
                                    <p:anim calcmode="lin" valueType="num">
                                      <p:cBhvr>
                                        <p:cTn id="57" dur="800" decel="100000" fill="hold"/>
                                        <p:tgtEl>
                                          <p:spTgt spid="4099">
                                            <p:txEl>
                                              <p:pRg st="5" end="5"/>
                                            </p:txEl>
                                          </p:spTgt>
                                        </p:tgtEl>
                                        <p:attrNameLst>
                                          <p:attrName>style.rotation</p:attrName>
                                        </p:attrNameLst>
                                      </p:cBhvr>
                                      <p:tavLst>
                                        <p:tav tm="0">
                                          <p:val>
                                            <p:fltVal val="-90"/>
                                          </p:val>
                                        </p:tav>
                                        <p:tav tm="100000">
                                          <p:val>
                                            <p:fltVal val="0"/>
                                          </p:val>
                                        </p:tav>
                                      </p:tavLst>
                                    </p:anim>
                                    <p:anim calcmode="lin" valueType="num">
                                      <p:cBhvr>
                                        <p:cTn id="58" dur="800" decel="100000" fill="hold"/>
                                        <p:tgtEl>
                                          <p:spTgt spid="4099">
                                            <p:txEl>
                                              <p:pRg st="5" end="5"/>
                                            </p:txEl>
                                          </p:spTgt>
                                        </p:tgtEl>
                                        <p:attrNameLst>
                                          <p:attrName>ppt_x</p:attrName>
                                        </p:attrNameLst>
                                      </p:cBhvr>
                                      <p:tavLst>
                                        <p:tav tm="0">
                                          <p:val>
                                            <p:strVal val="#ppt_x+0.4"/>
                                          </p:val>
                                        </p:tav>
                                        <p:tav tm="100000">
                                          <p:val>
                                            <p:strVal val="#ppt_x-0.05"/>
                                          </p:val>
                                        </p:tav>
                                      </p:tavLst>
                                    </p:anim>
                                    <p:anim calcmode="lin" valueType="num">
                                      <p:cBhvr>
                                        <p:cTn id="59" dur="800" decel="100000" fill="hold"/>
                                        <p:tgtEl>
                                          <p:spTgt spid="4099">
                                            <p:txEl>
                                              <p:pRg st="5" end="5"/>
                                            </p:txEl>
                                          </p:spTgt>
                                        </p:tgtEl>
                                        <p:attrNameLst>
                                          <p:attrName>ppt_y</p:attrName>
                                        </p:attrNameLst>
                                      </p:cBhvr>
                                      <p:tavLst>
                                        <p:tav tm="0">
                                          <p:val>
                                            <p:strVal val="#ppt_y-0.4"/>
                                          </p:val>
                                        </p:tav>
                                        <p:tav tm="100000">
                                          <p:val>
                                            <p:strVal val="#ppt_y+0.1"/>
                                          </p:val>
                                        </p:tav>
                                      </p:tavLst>
                                    </p:anim>
                                    <p:anim calcmode="lin" valueType="num">
                                      <p:cBhvr>
                                        <p:cTn id="60" dur="200" accel="100000" fill="hold">
                                          <p:stCondLst>
                                            <p:cond delay="800"/>
                                          </p:stCondLst>
                                        </p:cTn>
                                        <p:tgtEl>
                                          <p:spTgt spid="4099">
                                            <p:txEl>
                                              <p:pRg st="5" end="5"/>
                                            </p:txEl>
                                          </p:spTgt>
                                        </p:tgtEl>
                                        <p:attrNameLst>
                                          <p:attrName>ppt_x</p:attrName>
                                        </p:attrNameLst>
                                      </p:cBhvr>
                                      <p:tavLst>
                                        <p:tav tm="0">
                                          <p:val>
                                            <p:strVal val="#ppt_x-0.05"/>
                                          </p:val>
                                        </p:tav>
                                        <p:tav tm="100000">
                                          <p:val>
                                            <p:strVal val="#ppt_x"/>
                                          </p:val>
                                        </p:tav>
                                      </p:tavLst>
                                    </p:anim>
                                    <p:anim calcmode="lin" valueType="num">
                                      <p:cBhvr>
                                        <p:cTn id="61" dur="200" accel="100000" fill="hold">
                                          <p:stCondLst>
                                            <p:cond delay="800"/>
                                          </p:stCondLst>
                                        </p:cTn>
                                        <p:tgtEl>
                                          <p:spTgt spid="4099">
                                            <p:txEl>
                                              <p:pRg st="5" end="5"/>
                                            </p:txEl>
                                          </p:spTgt>
                                        </p:tgtEl>
                                        <p:attrNameLst>
                                          <p:attrName>ppt_y</p:attrName>
                                        </p:attrNameLst>
                                      </p:cBhvr>
                                      <p:tavLst>
                                        <p:tav tm="0">
                                          <p:val>
                                            <p:strVal val="#ppt_y+0.1"/>
                                          </p:val>
                                        </p:tav>
                                        <p:tav tm="100000">
                                          <p:val>
                                            <p:strVal val="#ppt_y"/>
                                          </p:val>
                                        </p:tav>
                                      </p:tavLst>
                                    </p:anim>
                                  </p:childTnLst>
                                </p:cTn>
                              </p:par>
                              <p:par>
                                <p:cTn id="62" presetID="30" presetClass="entr" presetSubtype="0" fill="hold" nodeType="withEffect">
                                  <p:stCondLst>
                                    <p:cond delay="0"/>
                                  </p:stCondLst>
                                  <p:childTnLst>
                                    <p:set>
                                      <p:cBhvr>
                                        <p:cTn id="63" dur="1" fill="hold">
                                          <p:stCondLst>
                                            <p:cond delay="0"/>
                                          </p:stCondLst>
                                        </p:cTn>
                                        <p:tgtEl>
                                          <p:spTgt spid="4099">
                                            <p:txEl>
                                              <p:pRg st="6" end="6"/>
                                            </p:txEl>
                                          </p:spTgt>
                                        </p:tgtEl>
                                        <p:attrNameLst>
                                          <p:attrName>style.visibility</p:attrName>
                                        </p:attrNameLst>
                                      </p:cBhvr>
                                      <p:to>
                                        <p:strVal val="visible"/>
                                      </p:to>
                                    </p:set>
                                    <p:animEffect transition="in" filter="fade">
                                      <p:cBhvr>
                                        <p:cTn id="64" dur="800" decel="100000"/>
                                        <p:tgtEl>
                                          <p:spTgt spid="4099">
                                            <p:txEl>
                                              <p:pRg st="6" end="6"/>
                                            </p:txEl>
                                          </p:spTgt>
                                        </p:tgtEl>
                                      </p:cBhvr>
                                    </p:animEffect>
                                    <p:anim calcmode="lin" valueType="num">
                                      <p:cBhvr>
                                        <p:cTn id="65" dur="800" decel="100000" fill="hold"/>
                                        <p:tgtEl>
                                          <p:spTgt spid="4099">
                                            <p:txEl>
                                              <p:pRg st="6" end="6"/>
                                            </p:txEl>
                                          </p:spTgt>
                                        </p:tgtEl>
                                        <p:attrNameLst>
                                          <p:attrName>style.rotation</p:attrName>
                                        </p:attrNameLst>
                                      </p:cBhvr>
                                      <p:tavLst>
                                        <p:tav tm="0">
                                          <p:val>
                                            <p:fltVal val="-90"/>
                                          </p:val>
                                        </p:tav>
                                        <p:tav tm="100000">
                                          <p:val>
                                            <p:fltVal val="0"/>
                                          </p:val>
                                        </p:tav>
                                      </p:tavLst>
                                    </p:anim>
                                    <p:anim calcmode="lin" valueType="num">
                                      <p:cBhvr>
                                        <p:cTn id="66" dur="800" decel="100000" fill="hold"/>
                                        <p:tgtEl>
                                          <p:spTgt spid="4099">
                                            <p:txEl>
                                              <p:pRg st="6" end="6"/>
                                            </p:txEl>
                                          </p:spTgt>
                                        </p:tgtEl>
                                        <p:attrNameLst>
                                          <p:attrName>ppt_x</p:attrName>
                                        </p:attrNameLst>
                                      </p:cBhvr>
                                      <p:tavLst>
                                        <p:tav tm="0">
                                          <p:val>
                                            <p:strVal val="#ppt_x+0.4"/>
                                          </p:val>
                                        </p:tav>
                                        <p:tav tm="100000">
                                          <p:val>
                                            <p:strVal val="#ppt_x-0.05"/>
                                          </p:val>
                                        </p:tav>
                                      </p:tavLst>
                                    </p:anim>
                                    <p:anim calcmode="lin" valueType="num">
                                      <p:cBhvr>
                                        <p:cTn id="67" dur="800" decel="100000" fill="hold"/>
                                        <p:tgtEl>
                                          <p:spTgt spid="4099">
                                            <p:txEl>
                                              <p:pRg st="6" end="6"/>
                                            </p:txEl>
                                          </p:spTgt>
                                        </p:tgtEl>
                                        <p:attrNameLst>
                                          <p:attrName>ppt_y</p:attrName>
                                        </p:attrNameLst>
                                      </p:cBhvr>
                                      <p:tavLst>
                                        <p:tav tm="0">
                                          <p:val>
                                            <p:strVal val="#ppt_y-0.4"/>
                                          </p:val>
                                        </p:tav>
                                        <p:tav tm="100000">
                                          <p:val>
                                            <p:strVal val="#ppt_y+0.1"/>
                                          </p:val>
                                        </p:tav>
                                      </p:tavLst>
                                    </p:anim>
                                    <p:anim calcmode="lin" valueType="num">
                                      <p:cBhvr>
                                        <p:cTn id="68" dur="200" accel="100000" fill="hold">
                                          <p:stCondLst>
                                            <p:cond delay="800"/>
                                          </p:stCondLst>
                                        </p:cTn>
                                        <p:tgtEl>
                                          <p:spTgt spid="4099">
                                            <p:txEl>
                                              <p:pRg st="6" end="6"/>
                                            </p:txEl>
                                          </p:spTgt>
                                        </p:tgtEl>
                                        <p:attrNameLst>
                                          <p:attrName>ppt_x</p:attrName>
                                        </p:attrNameLst>
                                      </p:cBhvr>
                                      <p:tavLst>
                                        <p:tav tm="0">
                                          <p:val>
                                            <p:strVal val="#ppt_x-0.05"/>
                                          </p:val>
                                        </p:tav>
                                        <p:tav tm="100000">
                                          <p:val>
                                            <p:strVal val="#ppt_x"/>
                                          </p:val>
                                        </p:tav>
                                      </p:tavLst>
                                    </p:anim>
                                    <p:anim calcmode="lin" valueType="num">
                                      <p:cBhvr>
                                        <p:cTn id="69" dur="200" accel="100000" fill="hold">
                                          <p:stCondLst>
                                            <p:cond delay="800"/>
                                          </p:stCondLst>
                                        </p:cTn>
                                        <p:tgtEl>
                                          <p:spTgt spid="4099">
                                            <p:txEl>
                                              <p:pRg st="6" end="6"/>
                                            </p:txEl>
                                          </p:spTgt>
                                        </p:tgtEl>
                                        <p:attrNameLst>
                                          <p:attrName>ppt_y</p:attrName>
                                        </p:attrNameLst>
                                      </p:cBhvr>
                                      <p:tavLst>
                                        <p:tav tm="0">
                                          <p:val>
                                            <p:strVal val="#ppt_y+0.1"/>
                                          </p:val>
                                        </p:tav>
                                        <p:tav tm="100000">
                                          <p:val>
                                            <p:strVal val="#ppt_y"/>
                                          </p:val>
                                        </p:tav>
                                      </p:tavLst>
                                    </p:anim>
                                  </p:childTnLst>
                                </p:cTn>
                              </p:par>
                              <p:par>
                                <p:cTn id="70" presetID="30" presetClass="entr" presetSubtype="0" fill="hold" nodeType="withEffect">
                                  <p:stCondLst>
                                    <p:cond delay="0"/>
                                  </p:stCondLst>
                                  <p:childTnLst>
                                    <p:set>
                                      <p:cBhvr>
                                        <p:cTn id="71" dur="1" fill="hold">
                                          <p:stCondLst>
                                            <p:cond delay="0"/>
                                          </p:stCondLst>
                                        </p:cTn>
                                        <p:tgtEl>
                                          <p:spTgt spid="4099">
                                            <p:txEl>
                                              <p:pRg st="7" end="7"/>
                                            </p:txEl>
                                          </p:spTgt>
                                        </p:tgtEl>
                                        <p:attrNameLst>
                                          <p:attrName>style.visibility</p:attrName>
                                        </p:attrNameLst>
                                      </p:cBhvr>
                                      <p:to>
                                        <p:strVal val="visible"/>
                                      </p:to>
                                    </p:set>
                                    <p:animEffect transition="in" filter="fade">
                                      <p:cBhvr>
                                        <p:cTn id="72" dur="800" decel="100000"/>
                                        <p:tgtEl>
                                          <p:spTgt spid="4099">
                                            <p:txEl>
                                              <p:pRg st="7" end="7"/>
                                            </p:txEl>
                                          </p:spTgt>
                                        </p:tgtEl>
                                      </p:cBhvr>
                                    </p:animEffect>
                                    <p:anim calcmode="lin" valueType="num">
                                      <p:cBhvr>
                                        <p:cTn id="73" dur="800" decel="100000" fill="hold"/>
                                        <p:tgtEl>
                                          <p:spTgt spid="4099">
                                            <p:txEl>
                                              <p:pRg st="7" end="7"/>
                                            </p:txEl>
                                          </p:spTgt>
                                        </p:tgtEl>
                                        <p:attrNameLst>
                                          <p:attrName>style.rotation</p:attrName>
                                        </p:attrNameLst>
                                      </p:cBhvr>
                                      <p:tavLst>
                                        <p:tav tm="0">
                                          <p:val>
                                            <p:fltVal val="-90"/>
                                          </p:val>
                                        </p:tav>
                                        <p:tav tm="100000">
                                          <p:val>
                                            <p:fltVal val="0"/>
                                          </p:val>
                                        </p:tav>
                                      </p:tavLst>
                                    </p:anim>
                                    <p:anim calcmode="lin" valueType="num">
                                      <p:cBhvr>
                                        <p:cTn id="74" dur="800" decel="100000" fill="hold"/>
                                        <p:tgtEl>
                                          <p:spTgt spid="4099">
                                            <p:txEl>
                                              <p:pRg st="7" end="7"/>
                                            </p:txEl>
                                          </p:spTgt>
                                        </p:tgtEl>
                                        <p:attrNameLst>
                                          <p:attrName>ppt_x</p:attrName>
                                        </p:attrNameLst>
                                      </p:cBhvr>
                                      <p:tavLst>
                                        <p:tav tm="0">
                                          <p:val>
                                            <p:strVal val="#ppt_x+0.4"/>
                                          </p:val>
                                        </p:tav>
                                        <p:tav tm="100000">
                                          <p:val>
                                            <p:strVal val="#ppt_x-0.05"/>
                                          </p:val>
                                        </p:tav>
                                      </p:tavLst>
                                    </p:anim>
                                    <p:anim calcmode="lin" valueType="num">
                                      <p:cBhvr>
                                        <p:cTn id="75" dur="800" decel="100000" fill="hold"/>
                                        <p:tgtEl>
                                          <p:spTgt spid="4099">
                                            <p:txEl>
                                              <p:pRg st="7" end="7"/>
                                            </p:txEl>
                                          </p:spTgt>
                                        </p:tgtEl>
                                        <p:attrNameLst>
                                          <p:attrName>ppt_y</p:attrName>
                                        </p:attrNameLst>
                                      </p:cBhvr>
                                      <p:tavLst>
                                        <p:tav tm="0">
                                          <p:val>
                                            <p:strVal val="#ppt_y-0.4"/>
                                          </p:val>
                                        </p:tav>
                                        <p:tav tm="100000">
                                          <p:val>
                                            <p:strVal val="#ppt_y+0.1"/>
                                          </p:val>
                                        </p:tav>
                                      </p:tavLst>
                                    </p:anim>
                                    <p:anim calcmode="lin" valueType="num">
                                      <p:cBhvr>
                                        <p:cTn id="76" dur="200" accel="100000" fill="hold">
                                          <p:stCondLst>
                                            <p:cond delay="800"/>
                                          </p:stCondLst>
                                        </p:cTn>
                                        <p:tgtEl>
                                          <p:spTgt spid="4099">
                                            <p:txEl>
                                              <p:pRg st="7" end="7"/>
                                            </p:txEl>
                                          </p:spTgt>
                                        </p:tgtEl>
                                        <p:attrNameLst>
                                          <p:attrName>ppt_x</p:attrName>
                                        </p:attrNameLst>
                                      </p:cBhvr>
                                      <p:tavLst>
                                        <p:tav tm="0">
                                          <p:val>
                                            <p:strVal val="#ppt_x-0.05"/>
                                          </p:val>
                                        </p:tav>
                                        <p:tav tm="100000">
                                          <p:val>
                                            <p:strVal val="#ppt_x"/>
                                          </p:val>
                                        </p:tav>
                                      </p:tavLst>
                                    </p:anim>
                                    <p:anim calcmode="lin" valueType="num">
                                      <p:cBhvr>
                                        <p:cTn id="77" dur="200" accel="100000" fill="hold">
                                          <p:stCondLst>
                                            <p:cond delay="800"/>
                                          </p:stCondLst>
                                        </p:cTn>
                                        <p:tgtEl>
                                          <p:spTgt spid="4099">
                                            <p:txEl>
                                              <p:pRg st="7" end="7"/>
                                            </p:txEl>
                                          </p:spTgt>
                                        </p:tgtEl>
                                        <p:attrNameLst>
                                          <p:attrName>ppt_y</p:attrName>
                                        </p:attrNameLst>
                                      </p:cBhvr>
                                      <p:tavLst>
                                        <p:tav tm="0">
                                          <p:val>
                                            <p:strVal val="#ppt_y+0.1"/>
                                          </p:val>
                                        </p:tav>
                                        <p:tav tm="100000">
                                          <p:val>
                                            <p:strVal val="#ppt_y"/>
                                          </p:val>
                                        </p:tav>
                                      </p:tavLst>
                                    </p:anim>
                                  </p:childTnLst>
                                </p:cTn>
                              </p:par>
                              <p:par>
                                <p:cTn id="78" presetID="30" presetClass="entr" presetSubtype="0" fill="hold" nodeType="withEffect">
                                  <p:stCondLst>
                                    <p:cond delay="0"/>
                                  </p:stCondLst>
                                  <p:childTnLst>
                                    <p:set>
                                      <p:cBhvr>
                                        <p:cTn id="79" dur="1" fill="hold">
                                          <p:stCondLst>
                                            <p:cond delay="0"/>
                                          </p:stCondLst>
                                        </p:cTn>
                                        <p:tgtEl>
                                          <p:spTgt spid="4099">
                                            <p:txEl>
                                              <p:pRg st="8" end="8"/>
                                            </p:txEl>
                                          </p:spTgt>
                                        </p:tgtEl>
                                        <p:attrNameLst>
                                          <p:attrName>style.visibility</p:attrName>
                                        </p:attrNameLst>
                                      </p:cBhvr>
                                      <p:to>
                                        <p:strVal val="visible"/>
                                      </p:to>
                                    </p:set>
                                    <p:animEffect transition="in" filter="fade">
                                      <p:cBhvr>
                                        <p:cTn id="80" dur="800" decel="100000"/>
                                        <p:tgtEl>
                                          <p:spTgt spid="4099">
                                            <p:txEl>
                                              <p:pRg st="8" end="8"/>
                                            </p:txEl>
                                          </p:spTgt>
                                        </p:tgtEl>
                                      </p:cBhvr>
                                    </p:animEffect>
                                    <p:anim calcmode="lin" valueType="num">
                                      <p:cBhvr>
                                        <p:cTn id="81" dur="800" decel="100000" fill="hold"/>
                                        <p:tgtEl>
                                          <p:spTgt spid="4099">
                                            <p:txEl>
                                              <p:pRg st="8" end="8"/>
                                            </p:txEl>
                                          </p:spTgt>
                                        </p:tgtEl>
                                        <p:attrNameLst>
                                          <p:attrName>style.rotation</p:attrName>
                                        </p:attrNameLst>
                                      </p:cBhvr>
                                      <p:tavLst>
                                        <p:tav tm="0">
                                          <p:val>
                                            <p:fltVal val="-90"/>
                                          </p:val>
                                        </p:tav>
                                        <p:tav tm="100000">
                                          <p:val>
                                            <p:fltVal val="0"/>
                                          </p:val>
                                        </p:tav>
                                      </p:tavLst>
                                    </p:anim>
                                    <p:anim calcmode="lin" valueType="num">
                                      <p:cBhvr>
                                        <p:cTn id="82" dur="800" decel="100000" fill="hold"/>
                                        <p:tgtEl>
                                          <p:spTgt spid="4099">
                                            <p:txEl>
                                              <p:pRg st="8" end="8"/>
                                            </p:txEl>
                                          </p:spTgt>
                                        </p:tgtEl>
                                        <p:attrNameLst>
                                          <p:attrName>ppt_x</p:attrName>
                                        </p:attrNameLst>
                                      </p:cBhvr>
                                      <p:tavLst>
                                        <p:tav tm="0">
                                          <p:val>
                                            <p:strVal val="#ppt_x+0.4"/>
                                          </p:val>
                                        </p:tav>
                                        <p:tav tm="100000">
                                          <p:val>
                                            <p:strVal val="#ppt_x-0.05"/>
                                          </p:val>
                                        </p:tav>
                                      </p:tavLst>
                                    </p:anim>
                                    <p:anim calcmode="lin" valueType="num">
                                      <p:cBhvr>
                                        <p:cTn id="83" dur="800" decel="100000" fill="hold"/>
                                        <p:tgtEl>
                                          <p:spTgt spid="4099">
                                            <p:txEl>
                                              <p:pRg st="8" end="8"/>
                                            </p:txEl>
                                          </p:spTgt>
                                        </p:tgtEl>
                                        <p:attrNameLst>
                                          <p:attrName>ppt_y</p:attrName>
                                        </p:attrNameLst>
                                      </p:cBhvr>
                                      <p:tavLst>
                                        <p:tav tm="0">
                                          <p:val>
                                            <p:strVal val="#ppt_y-0.4"/>
                                          </p:val>
                                        </p:tav>
                                        <p:tav tm="100000">
                                          <p:val>
                                            <p:strVal val="#ppt_y+0.1"/>
                                          </p:val>
                                        </p:tav>
                                      </p:tavLst>
                                    </p:anim>
                                    <p:anim calcmode="lin" valueType="num">
                                      <p:cBhvr>
                                        <p:cTn id="84" dur="200" accel="100000" fill="hold">
                                          <p:stCondLst>
                                            <p:cond delay="800"/>
                                          </p:stCondLst>
                                        </p:cTn>
                                        <p:tgtEl>
                                          <p:spTgt spid="4099">
                                            <p:txEl>
                                              <p:pRg st="8" end="8"/>
                                            </p:txEl>
                                          </p:spTgt>
                                        </p:tgtEl>
                                        <p:attrNameLst>
                                          <p:attrName>ppt_x</p:attrName>
                                        </p:attrNameLst>
                                      </p:cBhvr>
                                      <p:tavLst>
                                        <p:tav tm="0">
                                          <p:val>
                                            <p:strVal val="#ppt_x-0.05"/>
                                          </p:val>
                                        </p:tav>
                                        <p:tav tm="100000">
                                          <p:val>
                                            <p:strVal val="#ppt_x"/>
                                          </p:val>
                                        </p:tav>
                                      </p:tavLst>
                                    </p:anim>
                                    <p:anim calcmode="lin" valueType="num">
                                      <p:cBhvr>
                                        <p:cTn id="85" dur="200" accel="100000" fill="hold">
                                          <p:stCondLst>
                                            <p:cond delay="800"/>
                                          </p:stCondLst>
                                        </p:cTn>
                                        <p:tgtEl>
                                          <p:spTgt spid="4099">
                                            <p:txEl>
                                              <p:pRg st="8" end="8"/>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200"/>
            </a:gs>
            <a:gs pos="45000">
              <a:srgbClr val="FF7A00"/>
            </a:gs>
            <a:gs pos="70000">
              <a:srgbClr val="FF0300"/>
            </a:gs>
            <a:gs pos="100000">
              <a:srgbClr val="4D0808"/>
            </a:gs>
          </a:gsLst>
          <a:lin ang="5400000" scaled="1"/>
        </a:gradFill>
        <a:effectLst/>
      </p:bgPr>
    </p:bg>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20E5A460-BA22-48D3-AB18-3D62BCB521FC}"/>
              </a:ext>
            </a:extLst>
          </p:cNvPr>
          <p:cNvSpPr>
            <a:spLocks noGrp="1" noChangeArrowheads="1"/>
          </p:cNvSpPr>
          <p:nvPr>
            <p:ph type="body" idx="1"/>
          </p:nvPr>
        </p:nvSpPr>
        <p:spPr>
          <a:xfrm>
            <a:off x="468313" y="1412875"/>
            <a:ext cx="8362950" cy="5257800"/>
          </a:xfrm>
        </p:spPr>
        <p:txBody>
          <a:bodyPr/>
          <a:lstStyle/>
          <a:p>
            <a:pPr>
              <a:lnSpc>
                <a:spcPct val="90000"/>
              </a:lnSpc>
              <a:buFontTx/>
              <a:buNone/>
            </a:pPr>
            <a:r>
              <a:rPr lang="sl-SI" altLang="sl-SI" sz="2400" b="1">
                <a:latin typeface="Times New Roman" panose="02020603050405020304" pitchFamily="18" charset="0"/>
              </a:rPr>
              <a:t>	</a:t>
            </a:r>
            <a:r>
              <a:rPr lang="sl-SI" altLang="sl-SI" sz="2400" b="1" u="sng">
                <a:latin typeface="Times New Roman" panose="02020603050405020304" pitchFamily="18" charset="0"/>
              </a:rPr>
              <a:t>Prebivalstvo</a:t>
            </a:r>
            <a:r>
              <a:rPr lang="sl-SI" altLang="sl-SI" sz="2400" b="1">
                <a:latin typeface="Times New Roman" panose="02020603050405020304" pitchFamily="18" charset="0"/>
              </a:rPr>
              <a:t>: Kitajska je azijski tiger v vzhodni Aziji, je z 1,3 milijarde prebivalstva najbolj obljudena država na svetu, z več prebivalci kot celotna Evropa. Prebivalstvo je sestavljeno iz 56 narodov, od katerih ima vsak svoj jezik in kulturo; največjo skupina so Hani, ki sestavljajo približno 92 % vsega prebivalstva, ostalih 7 % (skoraj 70 milijonov) pa predstavljajo ostale nacionalne manjšine. Prihaja do drastične rasti prebivalstva, zato so uvedli ukrepe: uzakonitev splava, družine imajo lahko samo enega otroka,…</a:t>
            </a:r>
          </a:p>
          <a:p>
            <a:pPr>
              <a:lnSpc>
                <a:spcPct val="90000"/>
              </a:lnSpc>
              <a:buFontTx/>
              <a:buNone/>
            </a:pPr>
            <a:r>
              <a:rPr lang="sl-SI" altLang="sl-SI" sz="2400" b="1">
                <a:latin typeface="Times New Roman" panose="02020603050405020304" pitchFamily="18" charset="0"/>
              </a:rPr>
              <a:t>	</a:t>
            </a:r>
            <a:r>
              <a:rPr lang="sl-SI" altLang="sl-SI" sz="2400" b="1" u="sng">
                <a:latin typeface="Times New Roman" panose="02020603050405020304" pitchFamily="18" charset="0"/>
              </a:rPr>
              <a:t>Vera</a:t>
            </a:r>
            <a:r>
              <a:rPr lang="sl-SI" altLang="sl-SI" sz="2400" b="1">
                <a:latin typeface="Times New Roman" panose="02020603050405020304" pitchFamily="18" charset="0"/>
              </a:rPr>
              <a:t>: odkar je Kitajska postala ljudska republika so poskušali ljudi odvrniti od verskih obredov. Klub temu sta še vedno  močna v Tibetu budizem ter v Xinjiangu pa islam. Krščanske vere skupnosti so majhne, med njimi so tudi protestanti in kaki 3 milijoni katoličanov.</a:t>
            </a:r>
          </a:p>
        </p:txBody>
      </p:sp>
      <p:sp>
        <p:nvSpPr>
          <p:cNvPr id="18435" name="WordArt 3">
            <a:extLst>
              <a:ext uri="{FF2B5EF4-FFF2-40B4-BE49-F238E27FC236}">
                <a16:creationId xmlns:a16="http://schemas.microsoft.com/office/drawing/2014/main" id="{3C784A9F-6D73-4DC8-8739-F9FA233DA4CD}"/>
              </a:ext>
            </a:extLst>
          </p:cNvPr>
          <p:cNvSpPr>
            <a:spLocks noChangeArrowheads="1" noChangeShapeType="1" noTextEdit="1"/>
          </p:cNvSpPr>
          <p:nvPr/>
        </p:nvSpPr>
        <p:spPr bwMode="auto">
          <a:xfrm>
            <a:off x="1258888" y="333375"/>
            <a:ext cx="6769100" cy="8636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sl-SI" sz="3600" kern="10">
                <a:ln w="38100">
                  <a:solidFill>
                    <a:srgbClr val="000000"/>
                  </a:solidFill>
                  <a:round/>
                  <a:headEnd/>
                  <a:tailEnd/>
                </a:ln>
                <a:solidFill>
                  <a:srgbClr val="FF0000"/>
                </a:solidFill>
                <a:latin typeface="Arial Black" panose="020B0A04020102020204" pitchFamily="34" charset="0"/>
              </a:rPr>
              <a:t>PREBIVALSTVO IN VERA</a:t>
            </a: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18435"/>
                                        </p:tgtEl>
                                        <p:attrNameLst>
                                          <p:attrName>style.visibility</p:attrName>
                                        </p:attrNameLst>
                                      </p:cBhvr>
                                      <p:to>
                                        <p:strVal val="visible"/>
                                      </p:to>
                                    </p:set>
                                    <p:anim calcmode="lin" valueType="num">
                                      <p:cBhvr>
                                        <p:cTn id="7" dur="1000" fill="hold"/>
                                        <p:tgtEl>
                                          <p:spTgt spid="18435"/>
                                        </p:tgtEl>
                                        <p:attrNameLst>
                                          <p:attrName>ppt_w</p:attrName>
                                        </p:attrNameLst>
                                      </p:cBhvr>
                                      <p:tavLst>
                                        <p:tav tm="0">
                                          <p:val>
                                            <p:strVal val="#ppt_w+.3"/>
                                          </p:val>
                                        </p:tav>
                                        <p:tav tm="100000">
                                          <p:val>
                                            <p:strVal val="#ppt_w"/>
                                          </p:val>
                                        </p:tav>
                                      </p:tavLst>
                                    </p:anim>
                                    <p:anim calcmode="lin" valueType="num">
                                      <p:cBhvr>
                                        <p:cTn id="8" dur="1000" fill="hold"/>
                                        <p:tgtEl>
                                          <p:spTgt spid="18435"/>
                                        </p:tgtEl>
                                        <p:attrNameLst>
                                          <p:attrName>ppt_h</p:attrName>
                                        </p:attrNameLst>
                                      </p:cBhvr>
                                      <p:tavLst>
                                        <p:tav tm="0">
                                          <p:val>
                                            <p:strVal val="#ppt_h"/>
                                          </p:val>
                                        </p:tav>
                                        <p:tav tm="100000">
                                          <p:val>
                                            <p:strVal val="#ppt_h"/>
                                          </p:val>
                                        </p:tav>
                                      </p:tavLst>
                                    </p:anim>
                                    <p:animEffect transition="in" filter="fade">
                                      <p:cBhvr>
                                        <p:cTn id="9" dur="1000"/>
                                        <p:tgtEl>
                                          <p:spTgt spid="18435"/>
                                        </p:tgtEl>
                                      </p:cBhvr>
                                    </p:animEffect>
                                  </p:childTnLst>
                                </p:cTn>
                              </p:par>
                            </p:childTnLst>
                          </p:cTn>
                        </p:par>
                        <p:par>
                          <p:cTn id="10" fill="hold" nodeType="afterGroup">
                            <p:stCondLst>
                              <p:cond delay="1000"/>
                            </p:stCondLst>
                            <p:childTnLst>
                              <p:par>
                                <p:cTn id="11" presetID="50" presetClass="entr" presetSubtype="0" decel="100000" fill="hold" nodeType="afterEffect">
                                  <p:stCondLst>
                                    <p:cond delay="0"/>
                                  </p:stCondLst>
                                  <p:childTnLst>
                                    <p:set>
                                      <p:cBhvr>
                                        <p:cTn id="12" dur="1" fill="hold">
                                          <p:stCondLst>
                                            <p:cond delay="0"/>
                                          </p:stCondLst>
                                        </p:cTn>
                                        <p:tgtEl>
                                          <p:spTgt spid="18434">
                                            <p:txEl>
                                              <p:pRg st="0" end="0"/>
                                            </p:txEl>
                                          </p:spTgt>
                                        </p:tgtEl>
                                        <p:attrNameLst>
                                          <p:attrName>style.visibility</p:attrName>
                                        </p:attrNameLst>
                                      </p:cBhvr>
                                      <p:to>
                                        <p:strVal val="visible"/>
                                      </p:to>
                                    </p:set>
                                    <p:anim calcmode="lin" valueType="num">
                                      <p:cBhvr>
                                        <p:cTn id="13" dur="1000" fill="hold"/>
                                        <p:tgtEl>
                                          <p:spTgt spid="18434">
                                            <p:txEl>
                                              <p:pRg st="0" end="0"/>
                                            </p:txEl>
                                          </p:spTgt>
                                        </p:tgtEl>
                                        <p:attrNameLst>
                                          <p:attrName>ppt_w</p:attrName>
                                        </p:attrNameLst>
                                      </p:cBhvr>
                                      <p:tavLst>
                                        <p:tav tm="0">
                                          <p:val>
                                            <p:strVal val="#ppt_w+.3"/>
                                          </p:val>
                                        </p:tav>
                                        <p:tav tm="100000">
                                          <p:val>
                                            <p:strVal val="#ppt_w"/>
                                          </p:val>
                                        </p:tav>
                                      </p:tavLst>
                                    </p:anim>
                                    <p:anim calcmode="lin" valueType="num">
                                      <p:cBhvr>
                                        <p:cTn id="14" dur="1000" fill="hold"/>
                                        <p:tgtEl>
                                          <p:spTgt spid="18434">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18434">
                                            <p:txEl>
                                              <p:pRg st="0" end="0"/>
                                            </p:txEl>
                                          </p:spTgt>
                                        </p:tgtEl>
                                      </p:cBhvr>
                                    </p:animEffect>
                                  </p:childTnLst>
                                </p:cTn>
                              </p:par>
                              <p:par>
                                <p:cTn id="16" presetID="50" presetClass="entr" presetSubtype="0" decel="100000" fill="hold" nodeType="withEffect">
                                  <p:stCondLst>
                                    <p:cond delay="0"/>
                                  </p:stCondLst>
                                  <p:childTnLst>
                                    <p:set>
                                      <p:cBhvr>
                                        <p:cTn id="17" dur="1" fill="hold">
                                          <p:stCondLst>
                                            <p:cond delay="0"/>
                                          </p:stCondLst>
                                        </p:cTn>
                                        <p:tgtEl>
                                          <p:spTgt spid="18434">
                                            <p:txEl>
                                              <p:pRg st="1" end="1"/>
                                            </p:txEl>
                                          </p:spTgt>
                                        </p:tgtEl>
                                        <p:attrNameLst>
                                          <p:attrName>style.visibility</p:attrName>
                                        </p:attrNameLst>
                                      </p:cBhvr>
                                      <p:to>
                                        <p:strVal val="visible"/>
                                      </p:to>
                                    </p:set>
                                    <p:anim calcmode="lin" valueType="num">
                                      <p:cBhvr>
                                        <p:cTn id="18" dur="1000" fill="hold"/>
                                        <p:tgtEl>
                                          <p:spTgt spid="18434">
                                            <p:txEl>
                                              <p:pRg st="1" end="1"/>
                                            </p:txEl>
                                          </p:spTgt>
                                        </p:tgtEl>
                                        <p:attrNameLst>
                                          <p:attrName>ppt_w</p:attrName>
                                        </p:attrNameLst>
                                      </p:cBhvr>
                                      <p:tavLst>
                                        <p:tav tm="0">
                                          <p:val>
                                            <p:strVal val="#ppt_w+.3"/>
                                          </p:val>
                                        </p:tav>
                                        <p:tav tm="100000">
                                          <p:val>
                                            <p:strVal val="#ppt_w"/>
                                          </p:val>
                                        </p:tav>
                                      </p:tavLst>
                                    </p:anim>
                                    <p:anim calcmode="lin" valueType="num">
                                      <p:cBhvr>
                                        <p:cTn id="19" dur="1000" fill="hold"/>
                                        <p:tgtEl>
                                          <p:spTgt spid="18434">
                                            <p:txEl>
                                              <p:pRg st="1" end="1"/>
                                            </p:txEl>
                                          </p:spTgt>
                                        </p:tgtEl>
                                        <p:attrNameLst>
                                          <p:attrName>ppt_h</p:attrName>
                                        </p:attrNameLst>
                                      </p:cBhvr>
                                      <p:tavLst>
                                        <p:tav tm="0">
                                          <p:val>
                                            <p:strVal val="#ppt_h"/>
                                          </p:val>
                                        </p:tav>
                                        <p:tav tm="100000">
                                          <p:val>
                                            <p:strVal val="#ppt_h"/>
                                          </p:val>
                                        </p:tav>
                                      </p:tavLst>
                                    </p:anim>
                                    <p:animEffect transition="in" filter="fade">
                                      <p:cBhvr>
                                        <p:cTn id="20" dur="1000"/>
                                        <p:tgtEl>
                                          <p:spTgt spid="1843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rgbClr val="83D1E1">
                <a:gamma/>
                <a:tint val="69804"/>
                <a:invGamma/>
              </a:srgbClr>
            </a:gs>
            <a:gs pos="100000">
              <a:srgbClr val="83D1E1"/>
            </a:gs>
          </a:gsLst>
          <a:lin ang="5400000" scaled="1"/>
        </a:gradFill>
        <a:effectLst/>
      </p:bgPr>
    </p:bg>
    <p:spTree>
      <p:nvGrpSpPr>
        <p:cNvPr id="1" name=""/>
        <p:cNvGrpSpPr/>
        <p:nvPr/>
      </p:nvGrpSpPr>
      <p:grpSpPr>
        <a:xfrm>
          <a:off x="0" y="0"/>
          <a:ext cx="0" cy="0"/>
          <a:chOff x="0" y="0"/>
          <a:chExt cx="0" cy="0"/>
        </a:xfrm>
      </p:grpSpPr>
      <p:pic>
        <p:nvPicPr>
          <p:cNvPr id="21508" name="Picture 4" descr="learnchinese-yao-headshot">
            <a:extLst>
              <a:ext uri="{FF2B5EF4-FFF2-40B4-BE49-F238E27FC236}">
                <a16:creationId xmlns:a16="http://schemas.microsoft.com/office/drawing/2014/main" id="{AACF993F-F939-4732-AAA4-358B6BA834F9}"/>
              </a:ext>
            </a:extLst>
          </p:cNvPr>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1116013" y="692150"/>
            <a:ext cx="3617912" cy="5429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1509" name="WordArt 5">
            <a:extLst>
              <a:ext uri="{FF2B5EF4-FFF2-40B4-BE49-F238E27FC236}">
                <a16:creationId xmlns:a16="http://schemas.microsoft.com/office/drawing/2014/main" id="{A2CC36C2-24B4-43DD-BF1F-91ED6ECD01FA}"/>
              </a:ext>
            </a:extLst>
          </p:cNvPr>
          <p:cNvSpPr>
            <a:spLocks noChangeArrowheads="1" noChangeShapeType="1" noTextEdit="1"/>
          </p:cNvSpPr>
          <p:nvPr/>
        </p:nvSpPr>
        <p:spPr bwMode="auto">
          <a:xfrm rot="545642">
            <a:off x="5435600" y="765175"/>
            <a:ext cx="3095625" cy="3816350"/>
          </a:xfrm>
          <a:prstGeom prst="rect">
            <a:avLst/>
          </a:prstGeom>
          <a:extLst>
            <a:ext uri="{AF507438-7753-43E0-B8FC-AC1667EBCBE1}">
              <a14:hiddenEffects xmlns:a14="http://schemas.microsoft.com/office/drawing/2010/main">
                <a:effectLst/>
              </a14:hiddenEffects>
            </a:ext>
          </a:extLst>
        </p:spPr>
        <p:txBody>
          <a:bodyPr wrap="none" fromWordArt="1">
            <a:prstTxWarp prst="textSlantUp">
              <a:avLst>
                <a:gd name="adj" fmla="val 55556"/>
              </a:avLst>
            </a:prstTxWarp>
          </a:bodyPr>
          <a:lstStyle/>
          <a:p>
            <a:pPr algn="ctr"/>
            <a:r>
              <a:rPr lang="sl-SI" sz="3600" kern="10">
                <a:ln w="9525">
                  <a:solidFill>
                    <a:srgbClr val="000000"/>
                  </a:solidFill>
                  <a:round/>
                  <a:headEnd/>
                  <a:tailEnd/>
                </a:ln>
                <a:solidFill>
                  <a:srgbClr val="000000"/>
                </a:solidFill>
                <a:latin typeface="Arial Black" panose="020B0A04020102020204" pitchFamily="34" charset="0"/>
              </a:rPr>
              <a:t>PREBIVALCI</a:t>
            </a:r>
          </a:p>
          <a:p>
            <a:pPr algn="ctr"/>
            <a:r>
              <a:rPr lang="sl-SI" sz="3600" kern="10">
                <a:ln w="9525">
                  <a:solidFill>
                    <a:srgbClr val="000000"/>
                  </a:solidFill>
                  <a:round/>
                  <a:headEnd/>
                  <a:tailEnd/>
                </a:ln>
                <a:solidFill>
                  <a:srgbClr val="000000"/>
                </a:solidFill>
                <a:latin typeface="Arial Black" panose="020B0A04020102020204" pitchFamily="34" charset="0"/>
              </a:rPr>
              <a:t> KITAJSKE</a:t>
            </a: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4" presetClass="entr" presetSubtype="0" fill="hold" nodeType="afterEffect">
                                  <p:stCondLst>
                                    <p:cond delay="0"/>
                                  </p:stCondLst>
                                  <p:childTnLst>
                                    <p:set>
                                      <p:cBhvr>
                                        <p:cTn id="6" dur="1" fill="hold">
                                          <p:stCondLst>
                                            <p:cond delay="0"/>
                                          </p:stCondLst>
                                        </p:cTn>
                                        <p:tgtEl>
                                          <p:spTgt spid="21508"/>
                                        </p:tgtEl>
                                        <p:attrNameLst>
                                          <p:attrName>style.visibility</p:attrName>
                                        </p:attrNameLst>
                                      </p:cBhvr>
                                      <p:to>
                                        <p:strVal val="visible"/>
                                      </p:to>
                                    </p:set>
                                    <p:anim from="(-#ppt_w/2)" to="(#ppt_x)" calcmode="lin" valueType="num">
                                      <p:cBhvr>
                                        <p:cTn id="7" dur="600" fill="hold">
                                          <p:stCondLst>
                                            <p:cond delay="0"/>
                                          </p:stCondLst>
                                        </p:cTn>
                                        <p:tgtEl>
                                          <p:spTgt spid="21508"/>
                                        </p:tgtEl>
                                        <p:attrNameLst>
                                          <p:attrName>ppt_x</p:attrName>
                                        </p:attrNameLst>
                                      </p:cBhvr>
                                    </p:anim>
                                    <p:anim from="0" to="-1.0" calcmode="lin" valueType="num">
                                      <p:cBhvr>
                                        <p:cTn id="8" dur="200" decel="50000" autoRev="1" fill="hold">
                                          <p:stCondLst>
                                            <p:cond delay="600"/>
                                          </p:stCondLst>
                                        </p:cTn>
                                        <p:tgtEl>
                                          <p:spTgt spid="21508"/>
                                        </p:tgtEl>
                                        <p:attrNameLst>
                                          <p:attrName>xshear</p:attrName>
                                        </p:attrNameLst>
                                      </p:cBhvr>
                                    </p:anim>
                                    <p:animScale>
                                      <p:cBhvr>
                                        <p:cTn id="9" dur="200" decel="100000" autoRev="1" fill="hold">
                                          <p:stCondLst>
                                            <p:cond delay="600"/>
                                          </p:stCondLst>
                                        </p:cTn>
                                        <p:tgtEl>
                                          <p:spTgt spid="21508"/>
                                        </p:tgtEl>
                                      </p:cBhvr>
                                      <p:from x="100000" y="100000"/>
                                      <p:to x="80000" y="100000"/>
                                    </p:animScale>
                                    <p:anim by="(#ppt_h/3+#ppt_w*0.1)" calcmode="lin" valueType="num">
                                      <p:cBhvr additive="sum">
                                        <p:cTn id="10" dur="200" decel="100000" autoRev="1" fill="hold">
                                          <p:stCondLst>
                                            <p:cond delay="600"/>
                                          </p:stCondLst>
                                        </p:cTn>
                                        <p:tgtEl>
                                          <p:spTgt spid="21508"/>
                                        </p:tgtEl>
                                        <p:attrNameLst>
                                          <p:attrName>ppt_x</p:attrName>
                                        </p:attrNameLst>
                                      </p:cBhvr>
                                    </p:anim>
                                  </p:childTnLst>
                                </p:cTn>
                              </p:par>
                            </p:childTnLst>
                          </p:cTn>
                        </p:par>
                        <p:par>
                          <p:cTn id="11" fill="hold" nodeType="afterGroup">
                            <p:stCondLst>
                              <p:cond delay="1000"/>
                            </p:stCondLst>
                            <p:childTnLst>
                              <p:par>
                                <p:cTn id="12" presetID="34" presetClass="entr" presetSubtype="0" fill="hold" nodeType="afterEffect">
                                  <p:stCondLst>
                                    <p:cond delay="0"/>
                                  </p:stCondLst>
                                  <p:childTnLst>
                                    <p:set>
                                      <p:cBhvr>
                                        <p:cTn id="13" dur="1" fill="hold">
                                          <p:stCondLst>
                                            <p:cond delay="0"/>
                                          </p:stCondLst>
                                        </p:cTn>
                                        <p:tgtEl>
                                          <p:spTgt spid="21509"/>
                                        </p:tgtEl>
                                        <p:attrNameLst>
                                          <p:attrName>style.visibility</p:attrName>
                                        </p:attrNameLst>
                                      </p:cBhvr>
                                      <p:to>
                                        <p:strVal val="visible"/>
                                      </p:to>
                                    </p:set>
                                    <p:anim from="(-#ppt_w/2)" to="(#ppt_x)" calcmode="lin" valueType="num">
                                      <p:cBhvr>
                                        <p:cTn id="14" dur="600" fill="hold">
                                          <p:stCondLst>
                                            <p:cond delay="0"/>
                                          </p:stCondLst>
                                        </p:cTn>
                                        <p:tgtEl>
                                          <p:spTgt spid="21509"/>
                                        </p:tgtEl>
                                        <p:attrNameLst>
                                          <p:attrName>ppt_x</p:attrName>
                                        </p:attrNameLst>
                                      </p:cBhvr>
                                    </p:anim>
                                    <p:anim from="0" to="-1.0" calcmode="lin" valueType="num">
                                      <p:cBhvr>
                                        <p:cTn id="15" dur="200" decel="50000" autoRev="1" fill="hold">
                                          <p:stCondLst>
                                            <p:cond delay="600"/>
                                          </p:stCondLst>
                                        </p:cTn>
                                        <p:tgtEl>
                                          <p:spTgt spid="21509"/>
                                        </p:tgtEl>
                                        <p:attrNameLst>
                                          <p:attrName>xshear</p:attrName>
                                        </p:attrNameLst>
                                      </p:cBhvr>
                                    </p:anim>
                                    <p:animScale>
                                      <p:cBhvr>
                                        <p:cTn id="16" dur="200" decel="100000" autoRev="1" fill="hold">
                                          <p:stCondLst>
                                            <p:cond delay="600"/>
                                          </p:stCondLst>
                                        </p:cTn>
                                        <p:tgtEl>
                                          <p:spTgt spid="21509"/>
                                        </p:tgtEl>
                                      </p:cBhvr>
                                      <p:from x="100000" y="100000"/>
                                      <p:to x="80000" y="100000"/>
                                    </p:animScale>
                                    <p:anim by="(#ppt_h/3+#ppt_w*0.1)" calcmode="lin" valueType="num">
                                      <p:cBhvr additive="sum">
                                        <p:cTn id="17" dur="200" decel="100000" autoRev="1" fill="hold">
                                          <p:stCondLst>
                                            <p:cond delay="600"/>
                                          </p:stCondLst>
                                        </p:cTn>
                                        <p:tgtEl>
                                          <p:spTgt spid="21509"/>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ivzeti načrt">
  <a:themeElements>
    <a:clrScheme name="Privzeti nač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Privzeti načr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ivzeti nač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ivzeti nač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ivzeti nač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ivzeti nač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ivzeti nač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ivzeti načr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ivzeti nač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ivzeti nač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ivzeti nač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ivzeti nač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ivzeti nač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623</Words>
  <Application>Microsoft Office PowerPoint</Application>
  <PresentationFormat>On-screen Show (4:3)</PresentationFormat>
  <Paragraphs>82</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Arial Black</vt:lpstr>
      <vt:lpstr>Times New Roman</vt:lpstr>
      <vt:lpstr>Privzeti načrt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2019-05-31T08:40:07Z</dcterms:created>
  <dcterms:modified xsi:type="dcterms:W3CDTF">2019-05-31T08:40:07Z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