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5" r:id="rId6"/>
    <p:sldId id="266" r:id="rId7"/>
    <p:sldId id="262" r:id="rId8"/>
    <p:sldId id="263" r:id="rId9"/>
    <p:sldId id="264" r:id="rId10"/>
    <p:sldId id="269" r:id="rId11"/>
    <p:sldId id="275" r:id="rId12"/>
    <p:sldId id="276" r:id="rId13"/>
    <p:sldId id="270" r:id="rId14"/>
    <p:sldId id="267" r:id="rId15"/>
    <p:sldId id="272" r:id="rId16"/>
    <p:sldId id="273" r:id="rId17"/>
    <p:sldId id="271" r:id="rId18"/>
    <p:sldId id="268" r:id="rId19"/>
    <p:sldId id="257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152E2C5-366A-43B7-9B90-13AAA55BA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249B-BA9A-4AFD-A08E-6896E7B0BE2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86BEEEF-6382-4743-AA34-EB490965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4E57C0F-8527-44EB-8871-E5C96CCF8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3C98B-D226-45C4-855F-4328D9CE95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304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984A2E9-D615-4659-A03C-6999B4E8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B8AC-5CB5-4F45-AB97-D52DC125C5D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3FE24191-424B-429C-8BB6-04377C82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7E544B58-D83A-4383-A5A0-88A620D0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6D726-F5EA-4F0C-A449-E906C88F7D0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6938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D442AA6-2DF6-44FB-8DED-A3BB48F6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4C7D-DCE2-4A00-9EEC-E36547A131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545AA48-69D4-49DB-A10F-56C11138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20385AC-135C-46B1-ABDD-7B2CDD93C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44F9A-D64F-4A00-94FE-94320A3EE5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52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A684D21-02CC-41C1-9A51-BAACF800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B666F-19A4-485B-80A4-528BB043CE8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B3AFED2-0021-44BA-B40B-03C30E1E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D95EC0B-010B-4F8C-A033-B2107B77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38990-A858-4B9E-B86F-CAF3B3FF02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6863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F6EB05A-C6C6-466E-BFF8-427A7D7E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E3DDA-4EBD-4613-A783-191EE21B84A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744F833-466C-49D0-AD13-EF10810F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FC35105-BF8A-4F88-AC88-7075DC48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D07D-12C3-4D75-8C54-35444BDE2AB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44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612376E-386D-45D5-95D8-80DE664E0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21E8-CEF6-44CB-AF05-F708FCF222A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06CA6E4C-330E-4D81-9FA5-6BFE2A54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6410D57-AA83-4AE6-AB3F-E60D2138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15458-1620-447A-8FBF-A86EE6A0CA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103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BDE956AB-7DF9-4F38-AE3A-72C59BB1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FE4E-F5B9-490C-93D3-892E4DC1E8D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9D94647-140A-4208-AB80-78DD6B23E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2F83E8C8-92B3-48B9-82DC-F753D5A5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BA04D-90B2-43EE-8654-6C5D2ED29D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754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23084BF-87F7-4B68-AF2B-7D6D2EC0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27FE-27FC-4ADA-99C7-7E325E7CDD2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2C59D36-5EE9-4CF9-A0A1-9F2D3DC2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27F57094-47FE-4191-854F-9CCCD0A2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51890-02C7-41E6-8133-2DCA489134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539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5504798-6874-4FC5-B728-535B24E8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423E-51DC-409D-806B-BB892CA8FC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35FBE84D-9145-4209-8720-87BFD584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3225C374-3122-4357-BCB0-7E952C55E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9C050-5DE4-4AD0-AC40-6359500DBD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34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1994EAA4-3A96-4777-A2C5-8F8096453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F86F-CE04-4558-814C-69E0C01B403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89B5D4E-766D-4C09-8E51-9879E70E7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7659DC2-5A9B-44F7-B402-9ED5C7EB9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B9240-86C5-494C-A5D0-31B4D92B91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108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F0E2D81-3A29-48E1-A91C-B6B86FA9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5E19-2502-4557-AE91-5BEA4A5583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8116F34-4877-48AA-9C59-7DD7EC57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3BCF3A0E-5BD1-4BE3-B614-1D4D8A6B4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04555-CA75-469F-8288-15CEFB5C66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893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9FC1968-1421-4B2A-889A-7A827383CD3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D6815FB2-4D22-4A52-8507-801C58DF78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5A92D3-3264-4967-9277-BBD0B2EEB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B5DB29-B949-4CA6-94E7-D684E91C0F1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A4CFF13-4E83-4C5A-A0C4-9B89D8AF2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DFCF17A-1A3C-4762-BDBD-C43496E54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062904-5B07-40B2-AC87-8678B17FC45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l.wikipedia.org/wiki/Hong_Kong" TargetMode="External"/><Relationship Id="rId2" Type="http://schemas.openxmlformats.org/officeDocument/2006/relationships/hyperlink" Target="http://www.angelfire.com/id/hladnik/china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sl.wikipedia.org/wiki/Kitajski_zid" TargetMode="External"/><Relationship Id="rId4" Type="http://schemas.openxmlformats.org/officeDocument/2006/relationships/hyperlink" Target="http://sl.vaupotic-holmqvist.spletnastran.com/kitajska-beijing/kitajska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CC6222A3-D647-43E0-96AA-E085288A3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785813"/>
            <a:ext cx="7772400" cy="1470025"/>
          </a:xfrm>
        </p:spPr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KITAJSKA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A9D71FDF-AE08-4967-8A49-953C946F8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5715000"/>
            <a:ext cx="3429000" cy="1143000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chemeClr val="tx1"/>
                </a:solidFill>
                <a:latin typeface="Kristen ITC" panose="03050502040202030202" pitchFamily="66" charset="0"/>
              </a:rPr>
              <a:t> </a:t>
            </a:r>
            <a:endParaRPr lang="sl-SI" altLang="sl-SI" sz="2400" dirty="0">
              <a:solidFill>
                <a:schemeClr val="tx1"/>
              </a:solidFill>
              <a:latin typeface="Kristen ITC" panose="03050502040202030202" pitchFamily="66" charset="0"/>
            </a:endParaRPr>
          </a:p>
          <a:p>
            <a:pPr eaLnBrk="1" hangingPunct="1"/>
            <a:r>
              <a:rPr lang="sl-SI" altLang="sl-SI" sz="2400" dirty="0">
                <a:solidFill>
                  <a:schemeClr val="tx1"/>
                </a:solidFill>
                <a:latin typeface="Kristen ITC" panose="03050502040202030202" pitchFamily="66" charset="0"/>
              </a:rPr>
              <a:t>april, 2010</a:t>
            </a:r>
          </a:p>
        </p:txBody>
      </p:sp>
      <p:pic>
        <p:nvPicPr>
          <p:cNvPr id="2052" name="Picture 3">
            <a:extLst>
              <a:ext uri="{FF2B5EF4-FFF2-40B4-BE49-F238E27FC236}">
                <a16:creationId xmlns:a16="http://schemas.microsoft.com/office/drawing/2014/main" id="{26F97C79-80C9-4A6A-9260-C67A1BB6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0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3FFBBC20-4360-4B50-868D-E0C762306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642938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>
            <a:extLst>
              <a:ext uri="{FF2B5EF4-FFF2-40B4-BE49-F238E27FC236}">
                <a16:creationId xmlns:a16="http://schemas.microsoft.com/office/drawing/2014/main" id="{3CF2AC9C-6198-414A-8598-12BBEBD2F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1143000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>
            <a:extLst>
              <a:ext uri="{FF2B5EF4-FFF2-40B4-BE49-F238E27FC236}">
                <a16:creationId xmlns:a16="http://schemas.microsoft.com/office/drawing/2014/main" id="{E7ED7117-84AE-4146-AC27-91508DEBD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5429250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>
            <a:extLst>
              <a:ext uri="{FF2B5EF4-FFF2-40B4-BE49-F238E27FC236}">
                <a16:creationId xmlns:a16="http://schemas.microsoft.com/office/drawing/2014/main" id="{560C7747-6FAF-4D79-AB0C-181BE36CC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4357688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3">
            <a:extLst>
              <a:ext uri="{FF2B5EF4-FFF2-40B4-BE49-F238E27FC236}">
                <a16:creationId xmlns:a16="http://schemas.microsoft.com/office/drawing/2014/main" id="{28888ECB-C318-4489-9732-43280311F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3286125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">
            <a:extLst>
              <a:ext uri="{FF2B5EF4-FFF2-40B4-BE49-F238E27FC236}">
                <a16:creationId xmlns:a16="http://schemas.microsoft.com/office/drawing/2014/main" id="{11D86A09-A92A-40C3-A7DD-765398D40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8" b="23076"/>
          <a:stretch>
            <a:fillRect/>
          </a:stretch>
        </p:blipFill>
        <p:spPr bwMode="auto">
          <a:xfrm>
            <a:off x="0" y="2214563"/>
            <a:ext cx="10001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4">
            <a:extLst>
              <a:ext uri="{FF2B5EF4-FFF2-40B4-BE49-F238E27FC236}">
                <a16:creationId xmlns:a16="http://schemas.microsoft.com/office/drawing/2014/main" id="{1386CCE9-FE8E-48D2-9A20-1B6FB08C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2786063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4">
            <a:extLst>
              <a:ext uri="{FF2B5EF4-FFF2-40B4-BE49-F238E27FC236}">
                <a16:creationId xmlns:a16="http://schemas.microsoft.com/office/drawing/2014/main" id="{28A6462A-D84C-4E02-9600-8A10105D9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171450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">
            <a:extLst>
              <a:ext uri="{FF2B5EF4-FFF2-40B4-BE49-F238E27FC236}">
                <a16:creationId xmlns:a16="http://schemas.microsoft.com/office/drawing/2014/main" id="{07E3EDE9-54F7-495C-8C04-CEB751395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3857625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>
            <a:extLst>
              <a:ext uri="{FF2B5EF4-FFF2-40B4-BE49-F238E27FC236}">
                <a16:creationId xmlns:a16="http://schemas.microsoft.com/office/drawing/2014/main" id="{635BA42F-BAFE-4877-87A7-CEECECF3C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4929188"/>
            <a:ext cx="10001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4">
            <a:extLst>
              <a:ext uri="{FF2B5EF4-FFF2-40B4-BE49-F238E27FC236}">
                <a16:creationId xmlns:a16="http://schemas.microsoft.com/office/drawing/2014/main" id="{3C095074-F7FF-4117-BD2E-4E909565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" t="9868" r="15414" b="21053"/>
          <a:stretch>
            <a:fillRect/>
          </a:stretch>
        </p:blipFill>
        <p:spPr bwMode="auto">
          <a:xfrm>
            <a:off x="0" y="6000750"/>
            <a:ext cx="10001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">
            <a:extLst>
              <a:ext uri="{FF2B5EF4-FFF2-40B4-BE49-F238E27FC236}">
                <a16:creationId xmlns:a16="http://schemas.microsoft.com/office/drawing/2014/main" id="{5C5F39F2-CBCA-48C2-B7C9-85EF94B40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5641" r="11459" b="48717"/>
          <a:stretch>
            <a:fillRect/>
          </a:stretch>
        </p:blipFill>
        <p:spPr bwMode="auto">
          <a:xfrm>
            <a:off x="0" y="6572250"/>
            <a:ext cx="1000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">
            <a:extLst>
              <a:ext uri="{FF2B5EF4-FFF2-40B4-BE49-F238E27FC236}">
                <a16:creationId xmlns:a16="http://schemas.microsoft.com/office/drawing/2014/main" id="{D659B368-3C22-4326-BA3F-66664AF9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3" t="6401" r="12471"/>
          <a:stretch>
            <a:fillRect/>
          </a:stretch>
        </p:blipFill>
        <p:spPr bwMode="auto">
          <a:xfrm>
            <a:off x="2714625" y="2143125"/>
            <a:ext cx="38163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5DA0F2C2-DEE0-4445-90FE-BB56A7F7D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Podnebje</a:t>
            </a:r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1F1C1224-9ED3-460D-B5E8-30FD82F1D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0" y="1643063"/>
            <a:ext cx="7215188" cy="4572000"/>
          </a:xfrm>
        </p:spPr>
        <p:txBody>
          <a:bodyPr/>
          <a:lstStyle/>
          <a:p>
            <a:pPr eaLnBrk="1" hangingPunct="1"/>
            <a:r>
              <a:rPr lang="sl-SI" altLang="sl-SI" sz="3200"/>
              <a:t>severni in subtropski pas</a:t>
            </a:r>
          </a:p>
          <a:p>
            <a:pPr eaLnBrk="1" hangingPunct="1"/>
            <a:r>
              <a:rPr lang="sl-SI" altLang="sl-SI" sz="3200"/>
              <a:t>poleti je vroče,deževno, jugovzhodni veter</a:t>
            </a:r>
          </a:p>
          <a:p>
            <a:pPr eaLnBrk="1" hangingPunct="1"/>
            <a:r>
              <a:rPr lang="sl-SI" altLang="sl-SI" sz="3200"/>
              <a:t> Pozimi je hladno, suho,severni veter. </a:t>
            </a:r>
          </a:p>
        </p:txBody>
      </p:sp>
      <p:sp>
        <p:nvSpPr>
          <p:cNvPr id="11268" name="Ograda vsebine 5">
            <a:extLst>
              <a:ext uri="{FF2B5EF4-FFF2-40B4-BE49-F238E27FC236}">
                <a16:creationId xmlns:a16="http://schemas.microsoft.com/office/drawing/2014/main" id="{C386674F-DFE0-423B-9C8D-969B7FBD6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00188" y="6143625"/>
            <a:ext cx="7286625" cy="7143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/>
              <a:t>Yihe yuan pozimi         &amp;       Yihe yuan poleti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9C96C499-0E9E-4D5C-8333-F79BA0ADB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">
            <a:extLst>
              <a:ext uri="{FF2B5EF4-FFF2-40B4-BE49-F238E27FC236}">
                <a16:creationId xmlns:a16="http://schemas.microsoft.com/office/drawing/2014/main" id="{28FCD72B-8698-499D-A52E-0C3B367D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/>
          <a:stretch>
            <a:fillRect/>
          </a:stretch>
        </p:blipFill>
        <p:spPr bwMode="auto">
          <a:xfrm>
            <a:off x="1143000" y="4071938"/>
            <a:ext cx="40306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>
            <a:extLst>
              <a:ext uri="{FF2B5EF4-FFF2-40B4-BE49-F238E27FC236}">
                <a16:creationId xmlns:a16="http://schemas.microsoft.com/office/drawing/2014/main" id="{D705F810-7A83-48AF-A35F-F8D70C78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0213" r="2454" b="10976"/>
          <a:stretch>
            <a:fillRect/>
          </a:stretch>
        </p:blipFill>
        <p:spPr bwMode="auto">
          <a:xfrm>
            <a:off x="5214938" y="4071938"/>
            <a:ext cx="3714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5">
            <a:extLst>
              <a:ext uri="{FF2B5EF4-FFF2-40B4-BE49-F238E27FC236}">
                <a16:creationId xmlns:a16="http://schemas.microsoft.com/office/drawing/2014/main" id="{11E4F8AE-ED18-412F-8DB8-2A3B5567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Kitajska narava</a:t>
            </a:r>
          </a:p>
        </p:txBody>
      </p:sp>
      <p:sp>
        <p:nvSpPr>
          <p:cNvPr id="12291" name="Ograda vsebine 6">
            <a:extLst>
              <a:ext uri="{FF2B5EF4-FFF2-40B4-BE49-F238E27FC236}">
                <a16:creationId xmlns:a16="http://schemas.microsoft.com/office/drawing/2014/main" id="{4357195D-D8DB-4C19-9C73-F23FF2D0A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600200"/>
            <a:ext cx="7615237" cy="4525963"/>
          </a:xfrm>
        </p:spPr>
        <p:txBody>
          <a:bodyPr/>
          <a:lstStyle/>
          <a:p>
            <a:pPr eaLnBrk="1" hangingPunct="1"/>
            <a:r>
              <a:rPr lang="sl-SI" altLang="sl-SI"/>
              <a:t>Bambus in subtropske rastline na jugu</a:t>
            </a:r>
          </a:p>
          <a:p>
            <a:pPr eaLnBrk="1" hangingPunct="1"/>
            <a:r>
              <a:rPr lang="sl-SI" altLang="sl-SI"/>
              <a:t>Iglasti gozdovi na severu</a:t>
            </a:r>
          </a:p>
          <a:p>
            <a:pPr eaLnBrk="1" hangingPunct="1"/>
            <a:r>
              <a:rPr lang="sl-SI" altLang="sl-SI"/>
              <a:t>Velik del gore in puščave</a:t>
            </a:r>
          </a:p>
          <a:p>
            <a:pPr eaLnBrk="1" hangingPunct="1"/>
            <a:r>
              <a:rPr lang="sl-SI" altLang="sl-SI"/>
              <a:t>Najvišja gorska veriga na svetu, najvišji vrh sveta Mount Everest na meji med Kitajsko in Nepalom (8844m)</a:t>
            </a:r>
          </a:p>
          <a:p>
            <a:pPr eaLnBrk="1" hangingPunct="1"/>
            <a:r>
              <a:rPr lang="sl-SI" altLang="sl-SI"/>
              <a:t>Izkrčili gozdove, dobili prostor za vasi</a:t>
            </a:r>
          </a:p>
          <a:p>
            <a:pPr eaLnBrk="1" hangingPunct="1"/>
            <a:r>
              <a:rPr lang="sl-SI" altLang="sl-SI"/>
              <a:t>Tiger in panda v naravi redka</a:t>
            </a: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4BE94C55-07B0-4513-8F6A-5D7BA869E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103F2-B4AC-41B6-A73F-9D71E9B3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438" y="5572125"/>
            <a:ext cx="7515225" cy="928688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sl-SI" dirty="0"/>
              <a:t>        </a:t>
            </a:r>
            <a:r>
              <a:rPr lang="sl-SI" sz="3200" dirty="0">
                <a:latin typeface="Kristen ITC" pitchFamily="66" charset="0"/>
              </a:rPr>
              <a:t>Himalaja         &amp;       </a:t>
            </a:r>
            <a:r>
              <a:rPr lang="sl-SI" sz="3200" dirty="0" err="1">
                <a:latin typeface="Kristen ITC" pitchFamily="66" charset="0"/>
              </a:rPr>
              <a:t>Mount</a:t>
            </a:r>
            <a:r>
              <a:rPr lang="sl-SI" sz="3200" dirty="0">
                <a:latin typeface="Kristen ITC" pitchFamily="66" charset="0"/>
              </a:rPr>
              <a:t> Everest </a:t>
            </a:r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D2ADAAF6-F3E0-44E5-AEAB-EFD2384E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3576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2B66E275-4B82-4DB7-9D6A-15467EDB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5C083D24-4F5C-4DBE-88A5-C7FFE722C1B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000375"/>
            <a:ext cx="4000500" cy="24876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68791317-47A0-4192-9F9B-C6D21545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Onesnaževanje</a:t>
            </a:r>
          </a:p>
        </p:txBody>
      </p:sp>
      <p:sp>
        <p:nvSpPr>
          <p:cNvPr id="14339" name="Ograda vsebine 4">
            <a:extLst>
              <a:ext uri="{FF2B5EF4-FFF2-40B4-BE49-F238E27FC236}">
                <a16:creationId xmlns:a16="http://schemas.microsoft.com/office/drawing/2014/main" id="{A08A2ACF-AA9C-406E-9B48-8A141B44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71625"/>
            <a:ext cx="7543800" cy="4554538"/>
          </a:xfrm>
        </p:spPr>
        <p:txBody>
          <a:bodyPr/>
          <a:lstStyle/>
          <a:p>
            <a:pPr eaLnBrk="1" hangingPunct="1"/>
            <a:r>
              <a:rPr lang="sl-SI" altLang="sl-SI"/>
              <a:t>onesnaževanje okolja ni redkost, informacije ne prodrejo v javnost</a:t>
            </a:r>
          </a:p>
          <a:p>
            <a:pPr eaLnBrk="1" hangingPunct="1"/>
            <a:r>
              <a:rPr lang="sl-SI" altLang="sl-SI"/>
              <a:t>zastrupitev reke Songhua z benzolom, težave s pitno vodo</a:t>
            </a:r>
          </a:p>
          <a:p>
            <a:pPr eaLnBrk="1" hangingPunct="1"/>
            <a:r>
              <a:rPr lang="sl-SI" altLang="sl-SI"/>
              <a:t>Težave z OI 2008 v Pekingu</a:t>
            </a:r>
          </a:p>
          <a:p>
            <a:pPr eaLnBrk="1" hangingPunct="1"/>
            <a:endParaRPr lang="sl-SI" altLang="sl-SI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6C7C9F8A-A0CF-46D6-B656-EEBBD2341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303713"/>
            <a:ext cx="340518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>
            <a:extLst>
              <a:ext uri="{FF2B5EF4-FFF2-40B4-BE49-F238E27FC236}">
                <a16:creationId xmlns:a16="http://schemas.microsoft.com/office/drawing/2014/main" id="{7FAF283C-1345-4A35-ADDA-47A0C535B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>
            <a:extLst>
              <a:ext uri="{FF2B5EF4-FFF2-40B4-BE49-F238E27FC236}">
                <a16:creationId xmlns:a16="http://schemas.microsoft.com/office/drawing/2014/main" id="{F2B359C1-9FDC-48A9-B005-C9845DCF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11663"/>
            <a:ext cx="3929062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>
            <a:extLst>
              <a:ext uri="{FF2B5EF4-FFF2-40B4-BE49-F238E27FC236}">
                <a16:creationId xmlns:a16="http://schemas.microsoft.com/office/drawing/2014/main" id="{142E1C22-2E5B-47AB-85A2-601A3098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Zanimivosti</a:t>
            </a:r>
          </a:p>
        </p:txBody>
      </p:sp>
      <p:sp>
        <p:nvSpPr>
          <p:cNvPr id="15363" name="Ograda vsebine 2">
            <a:extLst>
              <a:ext uri="{FF2B5EF4-FFF2-40B4-BE49-F238E27FC236}">
                <a16:creationId xmlns:a16="http://schemas.microsoft.com/office/drawing/2014/main" id="{A22CBB3E-EAF1-44D2-9B7A-7131EF9DB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71625"/>
            <a:ext cx="7543800" cy="4554538"/>
          </a:xfrm>
        </p:spPr>
        <p:txBody>
          <a:bodyPr/>
          <a:lstStyle/>
          <a:p>
            <a:pPr eaLnBrk="1" hangingPunct="1"/>
            <a:r>
              <a:rPr lang="sl-SI" altLang="sl-SI"/>
              <a:t>Imajo največ koles na svetu; letno izdelajo 17 milijonov koles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B44292D1-D451-4BEF-9609-5E08E0A8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">
            <a:extLst>
              <a:ext uri="{FF2B5EF4-FFF2-40B4-BE49-F238E27FC236}">
                <a16:creationId xmlns:a16="http://schemas.microsoft.com/office/drawing/2014/main" id="{2D26A79A-EB8B-4EC5-8B6F-2CAC2141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928938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9B37819D-AE8D-443F-AFCD-D6A1FEED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Kitajski zid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F8F829F-0E25-47DE-B11E-EDE4BA27F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571625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Kitajski zid je dolg 6400 km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Zgrajen okoli 14.st. do </a:t>
            </a:r>
            <a:r>
              <a:rPr lang="sl-SI" dirty="0" err="1"/>
              <a:t>17.st</a:t>
            </a:r>
            <a:r>
              <a:rPr lang="sl-SI" dirty="0"/>
              <a:t> za časa dinastije </a:t>
            </a:r>
            <a:r>
              <a:rPr lang="sl-SI" dirty="0" err="1"/>
              <a:t>Ming</a:t>
            </a:r>
            <a:r>
              <a:rPr lang="sl-SI" dirty="0"/>
              <a:t>, vpadi mongolskih in hunskih plemen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od </a:t>
            </a:r>
            <a:r>
              <a:rPr lang="sl-SI" dirty="0" err="1"/>
              <a:t>Šan</a:t>
            </a:r>
            <a:r>
              <a:rPr lang="sl-SI" dirty="0"/>
              <a:t>-</a:t>
            </a:r>
            <a:r>
              <a:rPr lang="sl-SI" dirty="0" err="1"/>
              <a:t>chaj</a:t>
            </a:r>
            <a:r>
              <a:rPr lang="sl-SI" dirty="0"/>
              <a:t>-</a:t>
            </a:r>
            <a:r>
              <a:rPr lang="sl-SI" dirty="0" err="1"/>
              <a:t>kuana</a:t>
            </a:r>
            <a:r>
              <a:rPr lang="sl-SI" dirty="0"/>
              <a:t> ob zalivu Bo </a:t>
            </a:r>
            <a:r>
              <a:rPr lang="sl-SI" dirty="0" err="1"/>
              <a:t>hai</a:t>
            </a:r>
            <a:r>
              <a:rPr lang="sl-SI" dirty="0"/>
              <a:t> na vzhodu, na meji med ožjo Kitajsko in Mandžurijo, do Lop </a:t>
            </a:r>
            <a:r>
              <a:rPr lang="sl-SI" dirty="0" err="1"/>
              <a:t>Nura</a:t>
            </a:r>
            <a:r>
              <a:rPr lang="sl-SI" dirty="0"/>
              <a:t> v jugovzhodnem delu pokrajine </a:t>
            </a:r>
            <a:r>
              <a:rPr lang="sl-SI" dirty="0" err="1"/>
              <a:t>Sinkjang</a:t>
            </a:r>
            <a:r>
              <a:rPr lang="sl-SI" dirty="0"/>
              <a:t>-</a:t>
            </a:r>
            <a:r>
              <a:rPr lang="sl-SI" dirty="0" err="1"/>
              <a:t>Uighur</a:t>
            </a:r>
            <a:r>
              <a:rPr lang="sl-SI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Umrle delavce zazidali vanj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zid žalosti in krvi.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Videl naj bi se celo z lune.</a:t>
            </a: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4845C131-ACC0-42DF-8AC4-67B6CA80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F91B3C12-BE71-445E-8B5D-DCBC9536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Kitajski zid</a:t>
            </a: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D13B43DB-5BBB-42C1-935F-9389D391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748FBC77-FC87-4CEC-930C-8BD6D1217D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13" y="4017963"/>
            <a:ext cx="3786187" cy="2840037"/>
          </a:xfrm>
        </p:spPr>
      </p:pic>
      <p:pic>
        <p:nvPicPr>
          <p:cNvPr id="17413" name="Picture 2">
            <a:extLst>
              <a:ext uri="{FF2B5EF4-FFF2-40B4-BE49-F238E27FC236}">
                <a16:creationId xmlns:a16="http://schemas.microsoft.com/office/drawing/2014/main" id="{237E39C0-48A5-4541-A81D-FAFC789A8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C50E9142-92C6-4E08-BEDA-27557F1BA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zanimivosti</a:t>
            </a:r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2E7EFDA0-6C16-4042-953D-A66959791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600200"/>
            <a:ext cx="7615237" cy="4525963"/>
          </a:xfrm>
        </p:spPr>
        <p:txBody>
          <a:bodyPr/>
          <a:lstStyle/>
          <a:p>
            <a:pPr eaLnBrk="1" hangingPunct="1"/>
            <a:r>
              <a:rPr lang="sl-SI" altLang="sl-SI"/>
              <a:t>Kitajska pisava je ena najzgodnejših pisav</a:t>
            </a:r>
          </a:p>
          <a:p>
            <a:pPr eaLnBrk="1" hangingPunct="1"/>
            <a:r>
              <a:rPr lang="sl-SI" altLang="sl-SI"/>
              <a:t>Nimajo črk ampak znake za pojme,besede</a:t>
            </a:r>
          </a:p>
          <a:p>
            <a:pPr eaLnBrk="1" hangingPunct="1"/>
            <a:r>
              <a:rPr lang="sl-SI" altLang="sl-SI"/>
              <a:t>3.000 znakov</a:t>
            </a:r>
          </a:p>
          <a:p>
            <a:pPr eaLnBrk="1" hangingPunct="1"/>
            <a:r>
              <a:rPr lang="sl-SI" altLang="sl-SI"/>
              <a:t>Zaradi površine časovna razlika med V in Z 4 h</a:t>
            </a:r>
          </a:p>
          <a:p>
            <a:pPr eaLnBrk="1" hangingPunct="1"/>
            <a:r>
              <a:rPr lang="sl-SI" altLang="sl-SI"/>
              <a:t>Čas določen za celo državo-GMT+8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1E311543-43D0-45D6-B70A-79971B23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slov 1">
            <a:extLst>
              <a:ext uri="{FF2B5EF4-FFF2-40B4-BE49-F238E27FC236}">
                <a16:creationId xmlns:a16="http://schemas.microsoft.com/office/drawing/2014/main" id="{1BFBB4A1-9752-4C10-9201-7741725F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9459" name="Ograda vsebine 2">
            <a:extLst>
              <a:ext uri="{FF2B5EF4-FFF2-40B4-BE49-F238E27FC236}">
                <a16:creationId xmlns:a16="http://schemas.microsoft.com/office/drawing/2014/main" id="{6F374D95-4FCE-45DB-8FBB-3AC827FF7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sl-SI" altLang="sl-SI" b="1"/>
              <a:t>"Ko se Kitajska zbudi, se strese svet!" </a:t>
            </a:r>
            <a:r>
              <a:rPr lang="sl-SI" altLang="sl-SI"/>
              <a:t>(Napoleon Bonaparte)</a:t>
            </a:r>
          </a:p>
        </p:txBody>
      </p:sp>
      <p:pic>
        <p:nvPicPr>
          <p:cNvPr id="19460" name="Picture 2">
            <a:extLst>
              <a:ext uri="{FF2B5EF4-FFF2-40B4-BE49-F238E27FC236}">
                <a16:creationId xmlns:a16="http://schemas.microsoft.com/office/drawing/2014/main" id="{31545161-78E3-4362-A70D-E882EDA2D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9683784D-EFDB-4877-B6B6-A9022563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13" y="0"/>
            <a:ext cx="1131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B0751DCB-C8DB-4165-B058-F14962E4A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latin typeface="Kristen ITC" panose="03050502040202030202" pitchFamily="66" charset="0"/>
              </a:rPr>
              <a:t>VIRI:</a:t>
            </a:r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7C0F606A-1F45-4D1B-A4CD-E33FA3AF2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643063"/>
            <a:ext cx="7543800" cy="44831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1800"/>
              <a:t>          - </a:t>
            </a:r>
            <a:r>
              <a:rPr lang="sl-SI" altLang="sl-SI" sz="1800">
                <a:hlinkClick r:id="rId2"/>
              </a:rPr>
              <a:t>http://www.angelfire.com/id/hladnik/china.html</a:t>
            </a:r>
            <a:r>
              <a:rPr lang="sl-SI" altLang="sl-SI" sz="1800"/>
              <a:t> 28.4.2010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1800"/>
              <a:t>          - </a:t>
            </a:r>
            <a:r>
              <a:rPr lang="sl-SI" altLang="sl-SI" sz="1800">
                <a:hlinkClick r:id="rId3"/>
              </a:rPr>
              <a:t>http://sl.wikipedia.org/wiki/Hong_Kong</a:t>
            </a:r>
            <a:r>
              <a:rPr lang="sl-SI" altLang="sl-SI" sz="1800"/>
              <a:t> 28.4.2010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1800"/>
              <a:t>          - </a:t>
            </a:r>
            <a:r>
              <a:rPr lang="sl-SI" altLang="sl-SI" sz="1800">
                <a:hlinkClick r:id="rId4"/>
              </a:rPr>
              <a:t>http://sl.vaupotic-holmqvist.spletnastran.com/kitajska-beijing/kitajska/</a:t>
            </a:r>
            <a:r>
              <a:rPr lang="sl-SI" altLang="sl-SI" sz="1800"/>
              <a:t> 28.4.2010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1800"/>
              <a:t>          -Velika otroška enciklopedija, Ljubljana: CIP. 2000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sl-SI" altLang="sl-SI" sz="1800"/>
              <a:t>          -  </a:t>
            </a:r>
            <a:r>
              <a:rPr lang="sl-SI" altLang="sl-SI" sz="1800">
                <a:hlinkClick r:id="rId5"/>
              </a:rPr>
              <a:t>http://sl.wikipedia.org/wiki/Kitajski_zid</a:t>
            </a:r>
            <a:r>
              <a:rPr lang="sl-SI" altLang="sl-SI" sz="1800"/>
              <a:t> 28.4.2010</a:t>
            </a: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ACC9B64C-839C-4F3F-8101-891D22917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B0F54E91-CE7E-474D-B57D-485B7431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 sz="4000">
                <a:latin typeface="Kristen ITC" panose="03050502040202030202" pitchFamily="66" charset="0"/>
              </a:rPr>
              <a:t>Opis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E58FD718-EB92-4E7C-B34A-62134ABCB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643063"/>
            <a:ext cx="7615237" cy="4483100"/>
          </a:xfrm>
        </p:spPr>
        <p:txBody>
          <a:bodyPr/>
          <a:lstStyle/>
          <a:p>
            <a:pPr eaLnBrk="1" hangingPunct="1"/>
            <a:r>
              <a:rPr lang="sl-SI" altLang="sl-SI" i="1"/>
              <a:t>skupaj:</a:t>
            </a:r>
            <a:r>
              <a:rPr lang="sl-SI" altLang="sl-SI"/>
              <a:t> 9,596,960 km</a:t>
            </a:r>
            <a:r>
              <a:rPr lang="sl-SI" altLang="sl-SI" baseline="30000"/>
              <a:t>2</a:t>
            </a:r>
            <a:r>
              <a:rPr lang="sl-SI" altLang="sl-SI"/>
              <a:t> </a:t>
            </a:r>
            <a:br>
              <a:rPr lang="sl-SI" altLang="sl-SI"/>
            </a:br>
            <a:r>
              <a:rPr lang="sl-SI" altLang="sl-SI" i="1"/>
              <a:t>kopno:</a:t>
            </a:r>
            <a:r>
              <a:rPr lang="sl-SI" altLang="sl-SI"/>
              <a:t> 9,326,410 km</a:t>
            </a:r>
            <a:r>
              <a:rPr lang="sl-SI" altLang="sl-SI" baseline="30000"/>
              <a:t>2</a:t>
            </a:r>
            <a:r>
              <a:rPr lang="sl-SI" altLang="sl-SI"/>
              <a:t> </a:t>
            </a:r>
            <a:br>
              <a:rPr lang="sl-SI" altLang="sl-SI"/>
            </a:br>
            <a:r>
              <a:rPr lang="sl-SI" altLang="sl-SI" i="1"/>
              <a:t>voda:</a:t>
            </a:r>
            <a:r>
              <a:rPr lang="sl-SI" altLang="sl-SI"/>
              <a:t> 270,550 km</a:t>
            </a:r>
            <a:r>
              <a:rPr lang="sl-SI" altLang="sl-SI" baseline="30000"/>
              <a:t>2</a:t>
            </a:r>
          </a:p>
          <a:p>
            <a:pPr eaLnBrk="1" hangingPunct="1"/>
            <a:r>
              <a:rPr lang="sl-SI" altLang="sl-SI"/>
              <a:t>475-krat večja od Slovenije</a:t>
            </a:r>
          </a:p>
          <a:p>
            <a:pPr eaLnBrk="1" hangingPunct="1"/>
            <a:r>
              <a:rPr lang="sl-SI" altLang="sl-SI"/>
              <a:t>4. največja država</a:t>
            </a:r>
          </a:p>
          <a:p>
            <a:pPr eaLnBrk="1" hangingPunct="1"/>
            <a:r>
              <a:rPr lang="sl-SI" altLang="sl-SI"/>
              <a:t>Kitajščina</a:t>
            </a:r>
          </a:p>
          <a:p>
            <a:pPr eaLnBrk="1" hangingPunct="1"/>
            <a:r>
              <a:rPr lang="sl-SI" altLang="sl-SI"/>
              <a:t>Denar renminbi juan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sl-SI" altLang="sl-SI"/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F0F51B7F-5E72-4191-8F06-C0E06C279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EA023EA4-CC19-408E-8575-29F895DF0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Lega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A0AD01C3-7F11-422B-BA06-ED101E6C2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1571625"/>
            <a:ext cx="7472362" cy="4554538"/>
          </a:xfrm>
        </p:spPr>
        <p:txBody>
          <a:bodyPr/>
          <a:lstStyle/>
          <a:p>
            <a:pPr eaLnBrk="1" hangingPunct="1"/>
            <a:r>
              <a:rPr lang="sl-SI" altLang="sl-SI"/>
              <a:t>Vzhodna Azija</a:t>
            </a:r>
          </a:p>
          <a:p>
            <a:pPr eaLnBrk="1" hangingPunct="1"/>
            <a:r>
              <a:rPr lang="sl-SI" altLang="sl-SI"/>
              <a:t> meji na Vzhodno kitajsko morje</a:t>
            </a:r>
          </a:p>
          <a:p>
            <a:pPr eaLnBrk="1" hangingPunct="1"/>
            <a:r>
              <a:rPr lang="sl-SI" altLang="sl-SI"/>
              <a:t>Afganistan, Butan, Burma, Indija, Kazahstan, Severna Koreja, Kirgizistan, Laos, Macau, Mongolija, Nepal, Pakistan, Rusija, Tadžikistan, Vietnam</a:t>
            </a:r>
          </a:p>
          <a:p>
            <a:pPr eaLnBrk="1" hangingPunct="1"/>
            <a:endParaRPr lang="sl-SI" altLang="sl-SI"/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395C0B25-4D03-433D-9AF7-D20EA756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B0F8D442-D61A-4B77-B770-64EC9662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altLang="sl-SI"/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30B64F6D-32C4-4676-97BE-EF5645DF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>
            <a:extLst>
              <a:ext uri="{FF2B5EF4-FFF2-40B4-BE49-F238E27FC236}">
                <a16:creationId xmlns:a16="http://schemas.microsoft.com/office/drawing/2014/main" id="{32C23683-B747-45F8-B92F-5201A5EC63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1785938"/>
            <a:ext cx="7019925" cy="35909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C05E9D38-159C-4D26-80CF-AEF5C254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Prebivalstvo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D6C60639-801D-4684-94CA-F52B291BC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643063"/>
            <a:ext cx="7615237" cy="4483100"/>
          </a:xfrm>
        </p:spPr>
        <p:txBody>
          <a:bodyPr/>
          <a:lstStyle/>
          <a:p>
            <a:pPr eaLnBrk="1" hangingPunct="1"/>
            <a:r>
              <a:rPr lang="sl-SI" altLang="sl-SI"/>
              <a:t>1,3 milijarde prebivalcev</a:t>
            </a:r>
          </a:p>
          <a:p>
            <a:pPr eaLnBrk="1" hangingPunct="1"/>
            <a:r>
              <a:rPr lang="sl-SI" altLang="sl-SI"/>
              <a:t>22% svetovnega (petina vsega prebivalstva)</a:t>
            </a:r>
          </a:p>
          <a:p>
            <a:pPr eaLnBrk="1" hangingPunct="1"/>
            <a:r>
              <a:rPr lang="sl-SI" altLang="sl-SI"/>
              <a:t>56 etničnih skupin; Hani 91,6%, etnične manjšine</a:t>
            </a:r>
          </a:p>
          <a:p>
            <a:pPr eaLnBrk="1" hangingPunct="1"/>
            <a:r>
              <a:rPr lang="sl-SI" altLang="sl-SI"/>
              <a:t>660 mest, 174 več kot milijon prebivalcev, 33 več kot dva, 11 več kot štiri milijone.</a:t>
            </a:r>
          </a:p>
          <a:p>
            <a:pPr eaLnBrk="1" hangingPunct="1"/>
            <a:r>
              <a:rPr lang="sl-SI" altLang="sl-SI"/>
              <a:t>Večina ljudi rumene rase</a:t>
            </a: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5DD45FD2-B308-486A-A199-28DDDCBD9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>
            <a:extLst>
              <a:ext uri="{FF2B5EF4-FFF2-40B4-BE49-F238E27FC236}">
                <a16:creationId xmlns:a16="http://schemas.microsoft.com/office/drawing/2014/main" id="{825ADEC9-3DEE-431A-B19F-4DA2D4F3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357313"/>
            <a:ext cx="1285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78DF5469-F5FE-4057-B7CA-5F525216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Rumena rasa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0036F56-0FB5-48B8-AA59-7106925C6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438" y="1571625"/>
            <a:ext cx="7472362" cy="455453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So nižji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Zožene oči, kot bi ležale nekako poševno,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slaba poraščenost,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barva kože – rumenkasta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do rdeče rjava,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temno rjave oči,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čvrsti, ravni in temni lasje,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obraz je najbolj okrogel,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Majhen nos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15C885B5-3EE7-42BA-9C92-0F3DBD54E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 b="4878"/>
          <a:stretch>
            <a:fillRect/>
          </a:stretch>
        </p:blipFill>
        <p:spPr bwMode="auto">
          <a:xfrm>
            <a:off x="6249988" y="3357563"/>
            <a:ext cx="2894012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>
            <a:extLst>
              <a:ext uri="{FF2B5EF4-FFF2-40B4-BE49-F238E27FC236}">
                <a16:creationId xmlns:a16="http://schemas.microsoft.com/office/drawing/2014/main" id="{6C020948-5E49-412B-917C-7B4626DA0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4FE3224C-AE62-4390-B2B3-D829C25A6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Glavno mesto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7D32165-93A7-4DE6-A1E9-E90551A33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563" y="1714500"/>
            <a:ext cx="4714875" cy="4286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err="1"/>
              <a:t>Beijing</a:t>
            </a:r>
            <a:r>
              <a:rPr lang="sl-SI" dirty="0"/>
              <a:t> (Peking)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Zgodovina 3.000 let nazaj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800 let je glavno mesto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16.000 kvadratnih kilometrih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l-SI" dirty="0"/>
              <a:t>15 milijonov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prebivalcev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F4A7E18A-092E-4AD6-9AAB-F270E0AAC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8816D857-790C-4D5D-A590-40E82156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857375"/>
            <a:ext cx="3786187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>
            <a:extLst>
              <a:ext uri="{FF2B5EF4-FFF2-40B4-BE49-F238E27FC236}">
                <a16:creationId xmlns:a16="http://schemas.microsoft.com/office/drawing/2014/main" id="{EBF10940-9152-4BEC-9250-A01F5C833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73"/>
          <a:stretch>
            <a:fillRect/>
          </a:stretch>
        </p:blipFill>
        <p:spPr bwMode="auto">
          <a:xfrm>
            <a:off x="4497388" y="4429125"/>
            <a:ext cx="46466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72EF1BC8-388B-47EC-9FEA-C5E775F0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altLang="sl-SI">
                <a:latin typeface="Kristen ITC" panose="03050502040202030202" pitchFamily="66" charset="0"/>
              </a:rPr>
              <a:t>Ostala mesta</a:t>
            </a:r>
          </a:p>
        </p:txBody>
      </p:sp>
      <p:sp>
        <p:nvSpPr>
          <p:cNvPr id="9219" name="Ograda vsebine 2">
            <a:extLst>
              <a:ext uri="{FF2B5EF4-FFF2-40B4-BE49-F238E27FC236}">
                <a16:creationId xmlns:a16="http://schemas.microsoft.com/office/drawing/2014/main" id="{CAF79CF2-BF53-47D3-9EB7-5120330F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71625"/>
            <a:ext cx="7543800" cy="4554538"/>
          </a:xfrm>
        </p:spPr>
        <p:txBody>
          <a:bodyPr/>
          <a:lstStyle/>
          <a:p>
            <a:pPr eaLnBrk="1" hangingPunct="1"/>
            <a:r>
              <a:rPr lang="sl-SI" altLang="sl-SI"/>
              <a:t>Shanghai: 17 milijonov prebivalcev, največje prometno pristanišče na svetu</a:t>
            </a:r>
          </a:p>
          <a:p>
            <a:pPr eaLnBrk="1" hangingPunct="1"/>
            <a:r>
              <a:rPr lang="sl-SI" altLang="sl-SI"/>
              <a:t>Hong Kong: polotok, 236 otokov v Južnem Kitajskem morju</a:t>
            </a:r>
          </a:p>
          <a:p>
            <a:pPr eaLnBrk="1" hangingPunct="1"/>
            <a:r>
              <a:rPr lang="sl-SI" altLang="sl-SI"/>
              <a:t>Džining, Hotan, Šining, Šian, Wuhan,Harbin, Nahnning,…</a:t>
            </a: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1CC428D4-6C7E-4654-999C-B2DDFD98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A7D071-8116-4A6F-AFC7-F8F938073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0" y="5715000"/>
            <a:ext cx="7572375" cy="1428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1100" dirty="0">
                <a:latin typeface="Kristen ITC" pitchFamily="66" charset="0"/>
              </a:rPr>
              <a:t>Šanghaj                                                                                              </a:t>
            </a:r>
            <a:r>
              <a:rPr lang="sl-SI" sz="1100" dirty="0" err="1">
                <a:latin typeface="Kristen ITC" pitchFamily="66" charset="0"/>
              </a:rPr>
              <a:t>Hong</a:t>
            </a:r>
            <a:r>
              <a:rPr lang="sl-SI" sz="1100" dirty="0">
                <a:latin typeface="Kristen ITC" pitchFamily="66" charset="0"/>
              </a:rPr>
              <a:t> </a:t>
            </a:r>
            <a:r>
              <a:rPr lang="sl-SI" sz="1100" dirty="0" err="1">
                <a:latin typeface="Kristen ITC" pitchFamily="66" charset="0"/>
              </a:rPr>
              <a:t>Kong</a:t>
            </a:r>
            <a:endParaRPr lang="sl-SI" sz="1100" dirty="0">
              <a:latin typeface="Kristen ITC" pitchFamily="66" charset="0"/>
            </a:endParaRP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FE64065-8805-444D-B84D-60489D66D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1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0A12069-184D-460A-8222-A3F1E4A82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85852" y="1785926"/>
            <a:ext cx="3398049" cy="3857652"/>
          </a:xfrm>
          <a:effectLst>
            <a:softEdge rad="112500"/>
          </a:effec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DF9B4A56-86B4-4020-BF5D-26B417A3C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571744"/>
            <a:ext cx="409577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On-screen Show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Kristen ITC</vt:lpstr>
      <vt:lpstr>Officeova tema</vt:lpstr>
      <vt:lpstr>KITAJSKA</vt:lpstr>
      <vt:lpstr>Opis</vt:lpstr>
      <vt:lpstr>Lega</vt:lpstr>
      <vt:lpstr>PowerPoint Presentation</vt:lpstr>
      <vt:lpstr>Prebivalstvo</vt:lpstr>
      <vt:lpstr>Rumena rasa</vt:lpstr>
      <vt:lpstr>Glavno mesto</vt:lpstr>
      <vt:lpstr>Ostala mesta</vt:lpstr>
      <vt:lpstr>Šanghaj                                                                                              Hong Kong</vt:lpstr>
      <vt:lpstr>Podnebje</vt:lpstr>
      <vt:lpstr>Kitajska narava</vt:lpstr>
      <vt:lpstr>        Himalaja         &amp;       Mount Everest </vt:lpstr>
      <vt:lpstr>Onesnaževanje</vt:lpstr>
      <vt:lpstr>Zanimivosti</vt:lpstr>
      <vt:lpstr>Kitajski zid</vt:lpstr>
      <vt:lpstr>Kitajski zid</vt:lpstr>
      <vt:lpstr>zanimivosti</vt:lpstr>
      <vt:lpstr>PowerPoint Presentation</vt:lpstr>
      <vt:lpstr>VIRI: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2019-05-31T08:40:07Z</dcterms:created>
  <dcterms:modified xsi:type="dcterms:W3CDTF">2019-05-31T08:40:08Z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