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2" r:id="rId4"/>
    <p:sldId id="260" r:id="rId5"/>
    <p:sldId id="258" r:id="rId6"/>
    <p:sldId id="259" r:id="rId7"/>
    <p:sldId id="262" r:id="rId8"/>
    <p:sldId id="261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3D582A5-E775-412F-B2B7-3422E7409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3125315-46E0-43D4-9CA4-4CB397D2FD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A425E7-98A4-4EF9-A004-783C52D0A6C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46EBF8C-2953-4582-B046-D2983554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673C5CD-E259-4C8E-99B4-4FFF086D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7F0D9AB-3FAE-43FB-B1D8-BCCDA1AFF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087989E-3AF9-4CE7-9C93-B18DAE32C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3590AA-4E99-4322-9A76-888ECB9895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FA9B5BD3-83DD-4BE3-A713-5B766E1A0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75F20D59-D62E-489F-A6A3-2E57A19AA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B7F02FED-CFA9-48E2-9A70-B68F3EF1B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A6413E81-0B22-41A4-AF0B-F48ACACA1185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EFEB6463-7A0B-4E02-A79D-354A5F9D8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84E2D96F-C284-438E-8A13-E5B8EB638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DF1CE75A-8FF7-4F59-BFE6-EF4B7B9F1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AE0EBDE-EBD0-4CD1-ADEB-A6E4CADDA2B9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A79B32D9-073E-4145-8CF0-D9335900A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970AF11E-9E7C-4768-BDAC-286E5FF2E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B582CDEC-AB1B-4FA6-80D4-727FDDBC3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C3225D26-4961-44ED-B974-A6B75C42674F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stranske slike 1">
            <a:extLst>
              <a:ext uri="{FF2B5EF4-FFF2-40B4-BE49-F238E27FC236}">
                <a16:creationId xmlns:a16="http://schemas.microsoft.com/office/drawing/2014/main" id="{627ED60B-88E5-4A61-B334-0B4AA2676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grada opomb 2">
            <a:extLst>
              <a:ext uri="{FF2B5EF4-FFF2-40B4-BE49-F238E27FC236}">
                <a16:creationId xmlns:a16="http://schemas.microsoft.com/office/drawing/2014/main" id="{EA5A023B-DAD3-46D2-803D-0887A31B9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Ograda številke diapozitiva 3">
            <a:extLst>
              <a:ext uri="{FF2B5EF4-FFF2-40B4-BE49-F238E27FC236}">
                <a16:creationId xmlns:a16="http://schemas.microsoft.com/office/drawing/2014/main" id="{3B8F8960-AB37-442A-AEC1-F19572231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EC2444E6-A7D2-4AEB-8F19-E86AA9DA88F1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06175AAE-11CD-4D59-8E6E-A9D5F33E9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A82441BF-6FD3-4E8B-ABD0-DCE5F80DA6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58B217A2-09EB-4698-83F3-04BE6EDE2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1F814AA-33A6-4F35-A0EA-EE9D48B78007}" type="slidenum">
              <a:rPr lang="sl-SI" altLang="sl-SI">
                <a:latin typeface="Calibri" panose="020F0502020204030204" pitchFamily="34" charset="0"/>
              </a:rPr>
              <a:pPr/>
              <a:t>15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>
            <a:extLst>
              <a:ext uri="{FF2B5EF4-FFF2-40B4-BE49-F238E27FC236}">
                <a16:creationId xmlns:a16="http://schemas.microsoft.com/office/drawing/2014/main" id="{46B4600C-E621-4DB3-931D-881EB00BD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Ograda opomb 2">
            <a:extLst>
              <a:ext uri="{FF2B5EF4-FFF2-40B4-BE49-F238E27FC236}">
                <a16:creationId xmlns:a16="http://schemas.microsoft.com/office/drawing/2014/main" id="{1B11B457-9BAE-4673-9690-024C687A2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Ograda številke diapozitiva 3">
            <a:extLst>
              <a:ext uri="{FF2B5EF4-FFF2-40B4-BE49-F238E27FC236}">
                <a16:creationId xmlns:a16="http://schemas.microsoft.com/office/drawing/2014/main" id="{5B358DE8-D848-4933-994A-BAFBE2A5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BD1418F7-172B-4217-8C3B-BCAF3B5F6077}" type="slidenum">
              <a:rPr lang="sl-SI" altLang="sl-SI">
                <a:latin typeface="Calibri" panose="020F0502020204030204" pitchFamily="34" charset="0"/>
              </a:rPr>
              <a:pPr/>
              <a:t>16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>
            <a:extLst>
              <a:ext uri="{FF2B5EF4-FFF2-40B4-BE49-F238E27FC236}">
                <a16:creationId xmlns:a16="http://schemas.microsoft.com/office/drawing/2014/main" id="{6A159F10-FB12-44FB-8C50-3E634DDA0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grada opomb 2">
            <a:extLst>
              <a:ext uri="{FF2B5EF4-FFF2-40B4-BE49-F238E27FC236}">
                <a16:creationId xmlns:a16="http://schemas.microsoft.com/office/drawing/2014/main" id="{1914DFC1-7AE4-4DBB-9D5A-0072BBFAF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Ograda številke diapozitiva 3">
            <a:extLst>
              <a:ext uri="{FF2B5EF4-FFF2-40B4-BE49-F238E27FC236}">
                <a16:creationId xmlns:a16="http://schemas.microsoft.com/office/drawing/2014/main" id="{E469B77A-2852-47DC-ABCD-75A9B51C3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78FEF016-5DE1-47A2-BEF5-7C04F0478D46}" type="slidenum">
              <a:rPr lang="sl-SI" altLang="sl-SI">
                <a:latin typeface="Calibri" panose="020F0502020204030204" pitchFamily="34" charset="0"/>
              </a:rPr>
              <a:pPr/>
              <a:t>17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10">
            <a:extLst>
              <a:ext uri="{FF2B5EF4-FFF2-40B4-BE49-F238E27FC236}">
                <a16:creationId xmlns:a16="http://schemas.microsoft.com/office/drawing/2014/main" id="{375D842A-AD19-441B-8839-852C182263C7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>
            <a:extLst>
              <a:ext uri="{FF2B5EF4-FFF2-40B4-BE49-F238E27FC236}">
                <a16:creationId xmlns:a16="http://schemas.microsoft.com/office/drawing/2014/main" id="{572CA1FB-31C5-4AEA-AFB4-F54703F23A0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16">
              <a:extLst>
                <a:ext uri="{FF2B5EF4-FFF2-40B4-BE49-F238E27FC236}">
                  <a16:creationId xmlns:a16="http://schemas.microsoft.com/office/drawing/2014/main" id="{AC9A7199-C28D-4412-8A0A-7E5A98D0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18">
              <a:extLst>
                <a:ext uri="{FF2B5EF4-FFF2-40B4-BE49-F238E27FC236}">
                  <a16:creationId xmlns:a16="http://schemas.microsoft.com/office/drawing/2014/main" id="{DA1FFDA5-0690-4A55-AC9A-26AB6E405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Prostoročno 19">
              <a:extLst>
                <a:ext uri="{FF2B5EF4-FFF2-40B4-BE49-F238E27FC236}">
                  <a16:creationId xmlns:a16="http://schemas.microsoft.com/office/drawing/2014/main" id="{8CFE948E-2E76-458E-96C3-8C580829B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20">
              <a:extLst>
                <a:ext uri="{FF2B5EF4-FFF2-40B4-BE49-F238E27FC236}">
                  <a16:creationId xmlns:a16="http://schemas.microsoft.com/office/drawing/2014/main" id="{D16841E1-05D7-4C04-9781-FEE9D3B4AB5C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217BAD13-370F-437F-B23C-8BE8FFEA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699379-070F-4864-8F1D-E199460194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53A5A407-4A91-4662-95AA-2703676C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DFCA7F5F-F23C-4386-9401-2CD040A9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9F556D-C658-468C-A764-8151960204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160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C433DFCD-070B-453D-8922-EDD2ADC3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96A7-A4DF-4C78-A16D-ED5D7CA2B6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64AFF24-6303-4EA0-9220-274C8465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0C2F7BD-1804-4114-95BE-5C5F37FF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DF626-C6B2-420B-916F-DE72D323BE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584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DD5479C8-2836-4581-86E6-861C7DC1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C37E-C7C5-41A4-8668-EB761E8E3F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E3A564B-856D-4546-B160-A03AE4E7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000913C-CC71-4767-8370-D3322C5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CE3A-0CA6-44E1-8070-55C75B9538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907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E7351941-EB21-4607-B454-967176AA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B43B-6257-4975-9FB4-62AEC7D261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C793B50-23FB-4954-B724-6246C77B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0A9127B-5E3A-4505-A46A-E066A81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4AF4-3699-4F8F-A6A1-62300D31A1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98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10">
            <a:extLst>
              <a:ext uri="{FF2B5EF4-FFF2-40B4-BE49-F238E27FC236}">
                <a16:creationId xmlns:a16="http://schemas.microsoft.com/office/drawing/2014/main" id="{D0962291-A090-4B8B-84A9-14A8A4265127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15">
            <a:extLst>
              <a:ext uri="{FF2B5EF4-FFF2-40B4-BE49-F238E27FC236}">
                <a16:creationId xmlns:a16="http://schemas.microsoft.com/office/drawing/2014/main" id="{58BD5671-3C12-4383-B782-D5A2030A6FF6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FC8BEBFB-7649-4865-BBD3-63FC49B8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3FC2-DC4A-4CD3-A2A2-3EC0B4490B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48B6AB07-60D0-4CDD-920A-91D4EC05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CF64ABEC-C722-4D0B-A4E1-70F06570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76B0-2580-49DF-B49D-A9636381FD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881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13E65A0A-3E42-4B05-B506-BC8F9B27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D2E2-C110-464B-B9F4-A2A653C68D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C19118D-CAA5-4CBF-B42C-C8C863AA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590F207-CA89-471E-89C0-7094D66A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171D-D829-462C-B4EA-3E4DA42783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420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FBEDA5DE-342D-4011-BA18-1C263B7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DB4-5E5B-4936-ABFC-BF3F93BE78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0D6664F8-9D02-43F1-87C0-9F1B2C88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978807B-E7BA-493F-B604-233FAC7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4876F-E1DF-4D1C-9D78-E89EF43FB1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065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8505187-7E64-4FA9-84F8-2F0C40E2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15A7-D627-4DF4-9BF7-913B9A9233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5D1890EA-6601-4BC7-801E-F212FC6E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277E01E0-3DCE-4D4F-9ED1-EEB9A688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9B02-8DD9-4C71-B511-015F212D4D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424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6C0A2999-57F2-4E21-8CAD-54835C56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C403-E3FE-40F9-9269-00430E65D64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BA116AC3-775B-44D9-818E-D20D575E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2A4F0F13-9F24-424F-B244-74FAA73C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63E56-2707-4245-9535-475F4BA140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270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3F19EA8-228B-467B-B407-DEAD4ED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A31A-60B8-48BD-9B75-FFC164EEB90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7585BD6-6A28-42DB-A2CD-E3E955FC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5CB3959-E87D-4C7F-856A-F2282670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48FD-0144-4B0A-95B2-25D1A2ABD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297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10">
            <a:extLst>
              <a:ext uri="{FF2B5EF4-FFF2-40B4-BE49-F238E27FC236}">
                <a16:creationId xmlns:a16="http://schemas.microsoft.com/office/drawing/2014/main" id="{A0B97A75-9F3A-4234-A5BE-E02A5DE2CA1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15">
            <a:extLst>
              <a:ext uri="{FF2B5EF4-FFF2-40B4-BE49-F238E27FC236}">
                <a16:creationId xmlns:a16="http://schemas.microsoft.com/office/drawing/2014/main" id="{71625895-3CD6-4C57-BF4B-5493FEEBD93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 trikotnik 16">
            <a:extLst>
              <a:ext uri="{FF2B5EF4-FFF2-40B4-BE49-F238E27FC236}">
                <a16:creationId xmlns:a16="http://schemas.microsoft.com/office/drawing/2014/main" id="{13F79173-F313-4F6E-AF77-AF1BF0BC22F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8">
            <a:extLst>
              <a:ext uri="{FF2B5EF4-FFF2-40B4-BE49-F238E27FC236}">
                <a16:creationId xmlns:a16="http://schemas.microsoft.com/office/drawing/2014/main" id="{F5F4D49C-7582-4159-860A-1506A164F8F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9">
            <a:extLst>
              <a:ext uri="{FF2B5EF4-FFF2-40B4-BE49-F238E27FC236}">
                <a16:creationId xmlns:a16="http://schemas.microsoft.com/office/drawing/2014/main" id="{B1D225A6-8D86-4A8B-B3CE-EB9A916ABDC2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20">
            <a:extLst>
              <a:ext uri="{FF2B5EF4-FFF2-40B4-BE49-F238E27FC236}">
                <a16:creationId xmlns:a16="http://schemas.microsoft.com/office/drawing/2014/main" id="{918C7F3D-7BCF-454F-8667-BEFFF67DE99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DB52E298-8B1B-400F-BC63-9F7510AC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FC1842-806D-4215-9CCB-170AC4B635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6E2C8A19-0B8A-4FB4-934A-B1A4E9B0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28B6BA5E-C8EB-4E07-A4DE-ED266368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4319-D7AB-4B72-B991-14D5451C44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498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EE727826-A857-4046-A82E-852B75600174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11">
            <a:extLst>
              <a:ext uri="{FF2B5EF4-FFF2-40B4-BE49-F238E27FC236}">
                <a16:creationId xmlns:a16="http://schemas.microsoft.com/office/drawing/2014/main" id="{5BBE3BD9-85E0-4451-BA98-2D699C57854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B3A3A45F-43C8-48FC-8B74-2B6DD553D69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EECE1CD4-9A35-49F7-8ADA-196EC021162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8A44AEB5-7A70-4E97-A960-691C2BAD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151DFCC7-BD21-4E07-8388-43828CC43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094E935-BDFB-44ED-B52C-96106247A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505A5A2-EF48-463C-B02E-F0CA44C1949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D6E07876-35E0-4C4F-BA65-3B1D9161E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EC35E622-958C-4699-AA01-26517E512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21689F1F-CD82-4D96-9837-E349AE68817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8" r:id="rId3"/>
    <p:sldLayoutId id="2147483709" r:id="rId4"/>
    <p:sldLayoutId id="2147483710" r:id="rId5"/>
    <p:sldLayoutId id="2147483711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Kitajsk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sl.wikipedia.org/wiki/Zgodovina_Kitajsk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0A04D-77BD-4478-8ABA-6ACB11857A9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6000" y="3886200"/>
            <a:ext cx="68580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KITAJSKA</a:t>
            </a:r>
          </a:p>
        </p:txBody>
      </p:sp>
      <p:pic>
        <p:nvPicPr>
          <p:cNvPr id="6" name="Slika 5" descr="image_kunming-kitajska_24920355980[1].jpg">
            <a:extLst>
              <a:ext uri="{FF2B5EF4-FFF2-40B4-BE49-F238E27FC236}">
                <a16:creationId xmlns:a16="http://schemas.microsoft.com/office/drawing/2014/main" id="{7A97D8B8-6540-4383-A6BA-1DC3889208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5040560" cy="3251324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B6569C3D-BBC6-4155-92E1-E477C334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26097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  Gospodarski razvoj na Kitajskem je bil mnogo počasnejši kot na Japonskem. Razvoj se je začel z gradnjo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železniškega omrežja </a:t>
            </a:r>
            <a:r>
              <a:rPr lang="sl-SI" altLang="sl-SI" sz="2000">
                <a:latin typeface="Comic Sans MS" panose="030F0702030302020204" pitchFamily="66" charset="0"/>
              </a:rPr>
              <a:t>in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vojaške</a:t>
            </a:r>
            <a:r>
              <a:rPr lang="sl-SI" altLang="sl-SI" sz="2000">
                <a:latin typeface="Comic Sans MS" panose="030F0702030302020204" pitchFamily="66" charset="0"/>
              </a:rPr>
              <a:t> in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težke industrije</a:t>
            </a:r>
            <a:r>
              <a:rPr lang="sl-SI" altLang="sl-SI" sz="2000">
                <a:latin typeface="Comic Sans MS" panose="030F0702030302020204" pitchFamily="66" charset="0"/>
              </a:rPr>
              <a:t>, predvsem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jeklarn</a:t>
            </a:r>
            <a:r>
              <a:rPr lang="sl-SI" altLang="sl-SI" sz="2000">
                <a:latin typeface="Comic Sans MS" panose="030F0702030302020204" pitchFamily="66" charset="0"/>
              </a:rPr>
              <a:t>,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železarn</a:t>
            </a:r>
            <a:r>
              <a:rPr lang="sl-SI" altLang="sl-SI" sz="2000">
                <a:latin typeface="Comic Sans MS" panose="030F0702030302020204" pitchFamily="66" charset="0"/>
              </a:rPr>
              <a:t> in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ladjedelnic</a:t>
            </a:r>
            <a:r>
              <a:rPr lang="sl-SI" altLang="sl-SI" sz="2000">
                <a:latin typeface="Comic Sans MS" panose="030F0702030302020204" pitchFamily="66" charset="0"/>
              </a:rPr>
              <a:t>. Počasi se je razvijala tudi </a:t>
            </a:r>
            <a:r>
              <a:rPr lang="sl-SI" altLang="sl-SI" sz="2000">
                <a:solidFill>
                  <a:srgbClr val="C00000"/>
                </a:solidFill>
                <a:latin typeface="Comic Sans MS" panose="030F0702030302020204" pitchFamily="66" charset="0"/>
              </a:rPr>
              <a:t>tekstilna industrija</a:t>
            </a:r>
            <a:r>
              <a:rPr lang="sl-SI" altLang="sl-SI" sz="2000">
                <a:latin typeface="Comic Sans MS" panose="030F0702030302020204" pitchFamily="66" charset="0"/>
              </a:rPr>
              <a:t>. Razvoj je pospešil šele poraz v japonsko-kitajski vojni 1895, ko je Kitajska spoznala, da se mora bolj približati zahodnemu svetu. Pridelujejo tudi riž, ukvarjajo se s poljedelstvom…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      ladjedelnica                                                            železarna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   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                                      tekstilna industrija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A994BC4-F515-4631-BA9B-5677021E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gospodarstvo</a:t>
            </a:r>
          </a:p>
        </p:txBody>
      </p:sp>
      <p:pic>
        <p:nvPicPr>
          <p:cNvPr id="4" name="Slika 3" descr="imagesCAP57QHV.jpg">
            <a:extLst>
              <a:ext uri="{FF2B5EF4-FFF2-40B4-BE49-F238E27FC236}">
                <a16:creationId xmlns:a16="http://schemas.microsoft.com/office/drawing/2014/main" id="{98111F39-8523-4509-96C6-69E9414AA9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509120"/>
            <a:ext cx="2133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imagesCAOCFZKH.jpg">
            <a:extLst>
              <a:ext uri="{FF2B5EF4-FFF2-40B4-BE49-F238E27FC236}">
                <a16:creationId xmlns:a16="http://schemas.microsoft.com/office/drawing/2014/main" id="{22A3B5EB-B9C8-4254-9090-FA833F812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933056"/>
            <a:ext cx="2562225" cy="179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 descr="imagesCA7NMYJ7.jpg">
            <a:extLst>
              <a:ext uri="{FF2B5EF4-FFF2-40B4-BE49-F238E27FC236}">
                <a16:creationId xmlns:a16="http://schemas.microsoft.com/office/drawing/2014/main" id="{6398044D-B11A-49DA-8FB9-914370D910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509120"/>
            <a:ext cx="2133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lika 6" descr="polja_riza_show[1].jpg">
            <a:extLst>
              <a:ext uri="{FF2B5EF4-FFF2-40B4-BE49-F238E27FC236}">
                <a16:creationId xmlns:a16="http://schemas.microsoft.com/office/drawing/2014/main" id="{7D3FBDBE-06AA-4C7C-84A8-E3719FE1A5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16633"/>
            <a:ext cx="1909564" cy="1296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588025C7-D8CD-4335-8498-FD43E875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z="1800">
              <a:latin typeface="Comic Sans MS" panose="030F0702030302020204" pitchFamily="66" charset="0"/>
            </a:endParaRP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                                           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       Panda                                  Luskavec                                Tiger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     Nosorog                                 Slon                                 Morska želva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4F8CD83-441E-4A6F-9813-F5567663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latin typeface="Algerian" pitchFamily="82" charset="0"/>
              </a:rPr>
              <a:t>ŽIVALSTVO</a:t>
            </a:r>
          </a:p>
        </p:txBody>
      </p:sp>
      <p:pic>
        <p:nvPicPr>
          <p:cNvPr id="4" name="Slika 3" descr="g-panda_img01-l[1].jpg">
            <a:extLst>
              <a:ext uri="{FF2B5EF4-FFF2-40B4-BE49-F238E27FC236}">
                <a16:creationId xmlns:a16="http://schemas.microsoft.com/office/drawing/2014/main" id="{6235A783-5799-439D-AF84-840FEB397B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2520280" cy="192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090714-02-malayan-pangolin_big[1].jpg">
            <a:extLst>
              <a:ext uri="{FF2B5EF4-FFF2-40B4-BE49-F238E27FC236}">
                <a16:creationId xmlns:a16="http://schemas.microsoft.com/office/drawing/2014/main" id="{8014A683-B70D-4A9B-80AA-84EF3ED6A2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7" y="1196752"/>
            <a:ext cx="252028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tigercek[1].jpg">
            <a:extLst>
              <a:ext uri="{FF2B5EF4-FFF2-40B4-BE49-F238E27FC236}">
                <a16:creationId xmlns:a16="http://schemas.microsoft.com/office/drawing/2014/main" id="{CCCF5F73-2575-4017-ACBE-D6F115998F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196752"/>
            <a:ext cx="2376264" cy="1996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nosorog[1].jpg">
            <a:extLst>
              <a:ext uri="{FF2B5EF4-FFF2-40B4-BE49-F238E27FC236}">
                <a16:creationId xmlns:a16="http://schemas.microsoft.com/office/drawing/2014/main" id="{AC9CE159-BF38-434E-9616-4B07A5D0E4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73016"/>
            <a:ext cx="25202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271093-16822-47[1].jpg">
            <a:extLst>
              <a:ext uri="{FF2B5EF4-FFF2-40B4-BE49-F238E27FC236}">
                <a16:creationId xmlns:a16="http://schemas.microsoft.com/office/drawing/2014/main" id="{39DC447C-4ABA-41FC-BA71-64E5E006AE4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573016"/>
            <a:ext cx="2664296" cy="184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8378_1244049051[1].jpg">
            <a:extLst>
              <a:ext uri="{FF2B5EF4-FFF2-40B4-BE49-F238E27FC236}">
                <a16:creationId xmlns:a16="http://schemas.microsoft.com/office/drawing/2014/main" id="{05C6E3F0-7F3C-465C-AAE6-C3B9B922344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573016"/>
            <a:ext cx="2381250" cy="180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tsunami[1].jpg">
            <a:extLst>
              <a:ext uri="{FF2B5EF4-FFF2-40B4-BE49-F238E27FC236}">
                <a16:creationId xmlns:a16="http://schemas.microsoft.com/office/drawing/2014/main" id="{C798FB6A-3498-4C23-9051-E9F4A09105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221088"/>
            <a:ext cx="2804244" cy="211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Ograda vsebine 1">
            <a:extLst>
              <a:ext uri="{FF2B5EF4-FFF2-40B4-BE49-F238E27FC236}">
                <a16:creationId xmlns:a16="http://schemas.microsoft.com/office/drawing/2014/main" id="{C5A379D2-ADCB-4AA8-9FF6-E1547EE8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  Območje Vzhodne Azije leži na stiku med dvema velikima tektonskima ploščama. Vzporedno z Japonsko Tihomorsko obalo je stik med Tihooceansko in Evrazijsko ploščo, kar pomeni, da je na tem območju veliko </a:t>
            </a:r>
            <a:r>
              <a:rPr lang="sl-SI" altLang="sl-SI" sz="2000" b="1">
                <a:solidFill>
                  <a:srgbClr val="C00000"/>
                </a:solidFill>
                <a:latin typeface="Comic Sans MS" panose="030F0702030302020204" pitchFamily="66" charset="0"/>
              </a:rPr>
              <a:t>potresov</a:t>
            </a:r>
            <a:r>
              <a:rPr lang="sl-SI" altLang="sl-SI" sz="2000">
                <a:latin typeface="Comic Sans MS" panose="030F0702030302020204" pitchFamily="66" charset="0"/>
              </a:rPr>
              <a:t>. Najdemo tudi veliko še delujočih </a:t>
            </a:r>
            <a:r>
              <a:rPr lang="sl-SI" altLang="sl-SI" sz="2000" b="1">
                <a:solidFill>
                  <a:srgbClr val="C00000"/>
                </a:solidFill>
                <a:latin typeface="Comic Sans MS" panose="030F0702030302020204" pitchFamily="66" charset="0"/>
              </a:rPr>
              <a:t>vulkanov</a:t>
            </a:r>
            <a:r>
              <a:rPr lang="sl-SI" altLang="sl-SI" sz="2000">
                <a:latin typeface="Comic Sans MS" panose="030F0702030302020204" pitchFamily="66" charset="0"/>
              </a:rPr>
              <a:t>. Območja ob velikih rekah in morjih so občutljiva tudi za </a:t>
            </a:r>
            <a:r>
              <a:rPr lang="sl-SI" altLang="sl-SI" sz="2000" b="1">
                <a:solidFill>
                  <a:srgbClr val="C00000"/>
                </a:solidFill>
                <a:latin typeface="Comic Sans MS" panose="030F0702030302020204" pitchFamily="66" charset="0"/>
              </a:rPr>
              <a:t>poplave</a:t>
            </a:r>
            <a:r>
              <a:rPr lang="sl-SI" altLang="sl-SI" sz="2000">
                <a:latin typeface="Comic Sans MS" panose="030F0702030302020204" pitchFamily="66" charset="0"/>
              </a:rPr>
              <a:t>. </a:t>
            </a:r>
            <a:r>
              <a:rPr lang="sl-SI" altLang="sl-SI" sz="2000" b="1">
                <a:solidFill>
                  <a:srgbClr val="C00000"/>
                </a:solidFill>
                <a:latin typeface="Comic Sans MS" panose="030F0702030302020204" pitchFamily="66" charset="0"/>
              </a:rPr>
              <a:t>Cunami</a:t>
            </a:r>
            <a:r>
              <a:rPr lang="sl-SI" altLang="sl-SI" sz="2000">
                <a:latin typeface="Comic Sans MS" panose="030F0702030302020204" pitchFamily="66" charset="0"/>
              </a:rPr>
              <a:t> ali velika količina padavin ter poškodbe jezu povzročijo v naravi veliko škodo. 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r>
              <a:rPr lang="sl-SI" altLang="sl-SI" sz="2000">
                <a:latin typeface="Comic Sans MS" panose="030F0702030302020204" pitchFamily="66" charset="0"/>
              </a:rPr>
              <a:t>                          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 izbruh vulkana                    cunami                         potresi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A3D2D65-8E84-44C8-BA9F-A82D27F5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NARAVNE NESREČE</a:t>
            </a:r>
          </a:p>
        </p:txBody>
      </p:sp>
      <p:pic>
        <p:nvPicPr>
          <p:cNvPr id="4" name="Slika 3" descr="07_10_11_potres_v_hanshinu_10910[1].jpg">
            <a:extLst>
              <a:ext uri="{FF2B5EF4-FFF2-40B4-BE49-F238E27FC236}">
                <a16:creationId xmlns:a16="http://schemas.microsoft.com/office/drawing/2014/main" id="{9C2D6A89-0156-4D68-AA5C-976F20D3A9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221088"/>
            <a:ext cx="271490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izbruh[1].gif">
            <a:extLst>
              <a:ext uri="{FF2B5EF4-FFF2-40B4-BE49-F238E27FC236}">
                <a16:creationId xmlns:a16="http://schemas.microsoft.com/office/drawing/2014/main" id="{EDE92D81-9E3A-4845-B50C-1662814F82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21088"/>
            <a:ext cx="266429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72B7D8E-2314-47E7-A18F-B6366584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Praznik čiščenja grobov(Kitajci čistijo grobove svojih prednikov, ki poteka spomladi)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1. maj – kitajski praznik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Državni praznik(obletnica zadušitve tibetanske vstaje)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Novo leto(Festival pomladi)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Zmaj                        Lampijončki                      Državni praznik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                                                              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AC0FA16-3B59-4EC4-B35C-A7C3BBEC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prazniki</a:t>
            </a:r>
          </a:p>
        </p:txBody>
      </p:sp>
      <p:pic>
        <p:nvPicPr>
          <p:cNvPr id="4" name="Slika 3" descr="2c495839f13e5f6532307e45706d0f79[1].jpg">
            <a:extLst>
              <a:ext uri="{FF2B5EF4-FFF2-40B4-BE49-F238E27FC236}">
                <a16:creationId xmlns:a16="http://schemas.microsoft.com/office/drawing/2014/main" id="{F667CADC-A11C-4852-8EC3-0C499D4273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717033"/>
            <a:ext cx="3164210" cy="187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 descr="lampijoncki[1].jpg">
            <a:extLst>
              <a:ext uri="{FF2B5EF4-FFF2-40B4-BE49-F238E27FC236}">
                <a16:creationId xmlns:a16="http://schemas.microsoft.com/office/drawing/2014/main" id="{633DF851-294D-4D8D-B95D-D6FE32572F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17032"/>
            <a:ext cx="2703190" cy="1887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 descr="china2[1].jpg">
            <a:extLst>
              <a:ext uri="{FF2B5EF4-FFF2-40B4-BE49-F238E27FC236}">
                <a16:creationId xmlns:a16="http://schemas.microsoft.com/office/drawing/2014/main" id="{4D79E114-97B4-407B-BBEA-A77CA0A1C5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717032"/>
            <a:ext cx="2434580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61D7EBFC-65C1-4BA8-AD64-CCB191625085}"/>
              </a:ext>
            </a:extLst>
          </p:cNvPr>
          <p:cNvCxnSpPr/>
          <p:nvPr/>
        </p:nvCxnSpPr>
        <p:spPr>
          <a:xfrm flipH="1">
            <a:off x="1042988" y="2997200"/>
            <a:ext cx="28892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>
            <a:extLst>
              <a:ext uri="{FF2B5EF4-FFF2-40B4-BE49-F238E27FC236}">
                <a16:creationId xmlns:a16="http://schemas.microsoft.com/office/drawing/2014/main" id="{5575C136-7303-4161-95E9-DCA5504FB1D0}"/>
              </a:ext>
            </a:extLst>
          </p:cNvPr>
          <p:cNvCxnSpPr/>
          <p:nvPr/>
        </p:nvCxnSpPr>
        <p:spPr>
          <a:xfrm>
            <a:off x="1331913" y="2997200"/>
            <a:ext cx="22320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DFA1D52-85A3-442D-A36C-9C53F441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Konfucianizem</a:t>
            </a:r>
            <a:r>
              <a:rPr lang="sl-SI" sz="2000" b="1" dirty="0"/>
              <a:t> - z</a:t>
            </a:r>
            <a:r>
              <a:rPr lang="sl-SI" sz="2000" dirty="0">
                <a:latin typeface="Comic Sans MS" pitchFamily="66" charset="0"/>
              </a:rPr>
              <a:t>asnovan je na naukih modreca </a:t>
            </a:r>
            <a:r>
              <a:rPr lang="sl-SI" sz="2000" b="1" dirty="0" err="1">
                <a:latin typeface="Comic Sans MS" pitchFamily="66" charset="0"/>
              </a:rPr>
              <a:t>Kung</a:t>
            </a:r>
            <a:r>
              <a:rPr lang="sl-SI" sz="2000" b="1" dirty="0">
                <a:latin typeface="Comic Sans MS" pitchFamily="66" charset="0"/>
              </a:rPr>
              <a:t> </a:t>
            </a:r>
            <a:r>
              <a:rPr lang="sl-SI" sz="2000" b="1" dirty="0" err="1">
                <a:latin typeface="Comic Sans MS" pitchFamily="66" charset="0"/>
              </a:rPr>
              <a:t>Fu</a:t>
            </a:r>
            <a:r>
              <a:rPr lang="sl-SI" sz="2000" b="1" dirty="0">
                <a:latin typeface="Comic Sans MS" pitchFamily="66" charset="0"/>
              </a:rPr>
              <a:t> </a:t>
            </a:r>
            <a:r>
              <a:rPr lang="sl-SI" sz="2000" b="1" dirty="0" err="1">
                <a:latin typeface="Comic Sans MS" pitchFamily="66" charset="0"/>
              </a:rPr>
              <a:t>Zuja</a:t>
            </a:r>
            <a:r>
              <a:rPr lang="sl-SI" sz="2000" dirty="0">
                <a:latin typeface="Comic Sans MS" pitchFamily="66" charset="0"/>
              </a:rPr>
              <a:t>, na zahodu bolj znanega pod imenom </a:t>
            </a:r>
            <a:r>
              <a:rPr lang="sl-SI" sz="2000" b="1" dirty="0">
                <a:latin typeface="Comic Sans MS" pitchFamily="66" charset="0"/>
              </a:rPr>
              <a:t>Konfucij</a:t>
            </a:r>
            <a:r>
              <a:rPr lang="sl-SI" sz="2000" dirty="0">
                <a:latin typeface="Comic Sans MS" pitchFamily="66" charset="0"/>
              </a:rPr>
              <a:t>. O njem Kitajci spoštljivo govorijo kot o prvem učitelju. Kritično je razmišljal o preteklosti svojega naroda in celotno kulturo na novo uredil. S svojimi razmišljanji je vplival na življenje kitajskega naroda vse do danes.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                                                               verski znak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9D3ACEF-0B7E-42F1-9722-4311F4BC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VERSTVA</a:t>
            </a:r>
          </a:p>
        </p:txBody>
      </p:sp>
      <p:pic>
        <p:nvPicPr>
          <p:cNvPr id="4" name="Slika 3" descr="kitaj_verstv_420[1].jpg">
            <a:extLst>
              <a:ext uri="{FF2B5EF4-FFF2-40B4-BE49-F238E27FC236}">
                <a16:creationId xmlns:a16="http://schemas.microsoft.com/office/drawing/2014/main" id="{8CC7EC29-57D7-4182-8875-EDE68FB75C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356992"/>
            <a:ext cx="2286124" cy="29453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esna puščica 4">
            <a:extLst>
              <a:ext uri="{FF2B5EF4-FFF2-40B4-BE49-F238E27FC236}">
                <a16:creationId xmlns:a16="http://schemas.microsoft.com/office/drawing/2014/main" id="{7FC7BF0C-2821-45A1-B7DB-3FAC982B6395}"/>
              </a:ext>
            </a:extLst>
          </p:cNvPr>
          <p:cNvSpPr/>
          <p:nvPr/>
        </p:nvSpPr>
        <p:spPr>
          <a:xfrm>
            <a:off x="5292725" y="4437063"/>
            <a:ext cx="503238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E57DED1-AA7F-4502-9353-4C7D3520D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latin typeface="Comic Sans MS" pitchFamily="66" charset="0"/>
              </a:rPr>
              <a:t>Kitajska je razvila prvo od visokih kultur na svetu, saj se je že v 3. tisočletju pr. n. št. širilo znanje o obdelovanju polj in takrat so nastale številne poljedelsko usmerjene province. Rodovitna zemlja je nudila možnost za hiter razvoj poljedelstva in s tem države. Vse znanje je prišlo z bližnjega vzhoda.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u="sng" dirty="0">
                <a:latin typeface="Comic Sans MS" pitchFamily="66" charset="0"/>
              </a:rPr>
              <a:t>V prazgodovinsko obdobje </a:t>
            </a:r>
            <a:r>
              <a:rPr lang="sl-SI" sz="2000" dirty="0">
                <a:latin typeface="Comic Sans MS" pitchFamily="66" charset="0"/>
              </a:rPr>
              <a:t>Kitajske prištevamo čas približno do leta 1500 pr. n. št. Med letoma 2500 pr. n. št. in 1500 pr. n. št. so se na Kitajskem razvile različne neolitske kulture: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Kultura </a:t>
            </a:r>
            <a:r>
              <a:rPr lang="sl-SI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Yangshao</a:t>
            </a:r>
            <a:r>
              <a:rPr lang="sl-SI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Longshan</a:t>
            </a:r>
            <a:r>
              <a:rPr lang="sl-SI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sl-SI" sz="2000" dirty="0">
                <a:latin typeface="Comic Sans MS" pitchFamily="66" charset="0"/>
              </a:rPr>
              <a:t>                              </a:t>
            </a: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neolitske</a:t>
            </a:r>
            <a:r>
              <a:rPr lang="sl-SI" sz="2000" dirty="0">
                <a:latin typeface="Comic Sans MS" pitchFamily="66" charset="0"/>
              </a:rPr>
              <a:t>            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Xiaotun</a:t>
            </a:r>
            <a:r>
              <a:rPr lang="sl-SI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sl-SI" sz="2000" dirty="0">
                <a:latin typeface="Comic Sans MS" pitchFamily="66" charset="0"/>
              </a:rPr>
              <a:t>                                 </a:t>
            </a: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kulture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A7DFEF9-05EB-4D7A-9BC6-21C1894A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ZGODOVINA</a:t>
            </a:r>
          </a:p>
        </p:txBody>
      </p:sp>
      <p:sp>
        <p:nvSpPr>
          <p:cNvPr id="5" name="Leva puščica 4">
            <a:extLst>
              <a:ext uri="{FF2B5EF4-FFF2-40B4-BE49-F238E27FC236}">
                <a16:creationId xmlns:a16="http://schemas.microsoft.com/office/drawing/2014/main" id="{077731B8-AF32-434E-B46E-76E0A24C7024}"/>
              </a:ext>
            </a:extLst>
          </p:cNvPr>
          <p:cNvSpPr/>
          <p:nvPr/>
        </p:nvSpPr>
        <p:spPr>
          <a:xfrm>
            <a:off x="5580063" y="4941888"/>
            <a:ext cx="360362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" name="Slika 5" descr="kitajska_idila_9[1].jpg">
            <a:extLst>
              <a:ext uri="{FF2B5EF4-FFF2-40B4-BE49-F238E27FC236}">
                <a16:creationId xmlns:a16="http://schemas.microsoft.com/office/drawing/2014/main" id="{EDF0D66D-D6B1-4B6A-8B58-BE5E3A99C4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149080"/>
            <a:ext cx="28575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1">
            <a:extLst>
              <a:ext uri="{FF2B5EF4-FFF2-40B4-BE49-F238E27FC236}">
                <a16:creationId xmlns:a16="http://schemas.microsoft.com/office/drawing/2014/main" id="{93619792-2611-4C60-AA7B-A23963125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                                                  </a:t>
            </a:r>
            <a:r>
              <a:rPr lang="sl-SI" altLang="sl-SI" sz="1800">
                <a:latin typeface="Comic Sans MS" panose="030F0702030302020204" pitchFamily="66" charset="0"/>
              </a:rPr>
              <a:t>kitajci so nosili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                                                           </a:t>
            </a:r>
            <a:r>
              <a:rPr lang="sl-SI" altLang="sl-SI" sz="1800">
                <a:latin typeface="Comic Sans MS" panose="030F0702030302020204" pitchFamily="66" charset="0"/>
              </a:rPr>
              <a:t>svilene obleke                  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                    </a:t>
            </a:r>
            <a:r>
              <a:rPr lang="sl-SI" altLang="sl-SI" sz="1800">
                <a:latin typeface="Comic Sans MS" panose="030F0702030302020204" pitchFamily="66" charset="0"/>
              </a:rPr>
              <a:t>Papir                   demonske oči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                 (</a:t>
            </a:r>
            <a:r>
              <a:rPr lang="sl-SI" altLang="sl-SI" sz="1800">
                <a:latin typeface="Comic Sans MS" panose="030F0702030302020204" pitchFamily="66" charset="0"/>
              </a:rPr>
              <a:t>iz slame in                                      bogato okrasje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    Seizmometer            starih krp)          pisano blago     volovska ušesa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(zaznal je najmanjši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      premik tal)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39F35AA-60A6-45AB-B41B-A1E265A3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latin typeface="Algerian" pitchFamily="82" charset="0"/>
              </a:rPr>
              <a:t>ZANIMIVOSTI</a:t>
            </a:r>
          </a:p>
        </p:txBody>
      </p:sp>
      <p:pic>
        <p:nvPicPr>
          <p:cNvPr id="5" name="Slika 4" descr="250px-Sismographe-Ifremer[1].jpg">
            <a:extLst>
              <a:ext uri="{FF2B5EF4-FFF2-40B4-BE49-F238E27FC236}">
                <a16:creationId xmlns:a16="http://schemas.microsoft.com/office/drawing/2014/main" id="{91EC7550-9B63-4F25-8ACE-6C5D6987AE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2016224" cy="240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papir[1].jpg">
            <a:extLst>
              <a:ext uri="{FF2B5EF4-FFF2-40B4-BE49-F238E27FC236}">
                <a16:creationId xmlns:a16="http://schemas.microsoft.com/office/drawing/2014/main" id="{4118D7F3-BFE1-48F3-AC53-BBE207AB8A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124744"/>
            <a:ext cx="1800200" cy="18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5737[1].JPG">
            <a:extLst>
              <a:ext uri="{FF2B5EF4-FFF2-40B4-BE49-F238E27FC236}">
                <a16:creationId xmlns:a16="http://schemas.microsoft.com/office/drawing/2014/main" id="{A6339FE8-3D46-4EA9-AF24-F01D96510A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221088"/>
            <a:ext cx="407060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5561105F-91A7-4654-9B1D-7BBD482C4690}"/>
              </a:ext>
            </a:extLst>
          </p:cNvPr>
          <p:cNvCxnSpPr/>
          <p:nvPr/>
        </p:nvCxnSpPr>
        <p:spPr>
          <a:xfrm flipH="1" flipV="1">
            <a:off x="6011863" y="3213100"/>
            <a:ext cx="936625" cy="1871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0A63AA3A-C6DA-4783-9735-F15C8CC46DF4}"/>
              </a:ext>
            </a:extLst>
          </p:cNvPr>
          <p:cNvCxnSpPr/>
          <p:nvPr/>
        </p:nvCxnSpPr>
        <p:spPr>
          <a:xfrm>
            <a:off x="5651500" y="4076700"/>
            <a:ext cx="720725" cy="1152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>
            <a:extLst>
              <a:ext uri="{FF2B5EF4-FFF2-40B4-BE49-F238E27FC236}">
                <a16:creationId xmlns:a16="http://schemas.microsoft.com/office/drawing/2014/main" id="{06508FDD-8DF8-4594-9C3B-EA3A210E80D9}"/>
              </a:ext>
            </a:extLst>
          </p:cNvPr>
          <p:cNvCxnSpPr/>
          <p:nvPr/>
        </p:nvCxnSpPr>
        <p:spPr>
          <a:xfrm flipV="1">
            <a:off x="7596188" y="3716338"/>
            <a:ext cx="792162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konektor 27">
            <a:extLst>
              <a:ext uri="{FF2B5EF4-FFF2-40B4-BE49-F238E27FC236}">
                <a16:creationId xmlns:a16="http://schemas.microsoft.com/office/drawing/2014/main" id="{994AD8D5-5DE9-485A-ACDA-886A86122468}"/>
              </a:ext>
            </a:extLst>
          </p:cNvPr>
          <p:cNvCxnSpPr/>
          <p:nvPr/>
        </p:nvCxnSpPr>
        <p:spPr>
          <a:xfrm flipV="1">
            <a:off x="6948488" y="4076700"/>
            <a:ext cx="431800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lika 31" descr="svila131[1].jpg">
            <a:extLst>
              <a:ext uri="{FF2B5EF4-FFF2-40B4-BE49-F238E27FC236}">
                <a16:creationId xmlns:a16="http://schemas.microsoft.com/office/drawing/2014/main" id="{31365072-CEFB-401C-8F8A-7E4270315A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60648"/>
            <a:ext cx="2448272" cy="168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9">
            <a:extLst>
              <a:ext uri="{FF2B5EF4-FFF2-40B4-BE49-F238E27FC236}">
                <a16:creationId xmlns:a16="http://schemas.microsoft.com/office/drawing/2014/main" id="{F9E57D93-38E8-4199-9015-EAA422348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686800" cy="630872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400" dirty="0">
                <a:latin typeface="Algerian" pitchFamily="82" charset="0"/>
              </a:rPr>
              <a:t>VIRI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Internet: </a:t>
            </a:r>
            <a:r>
              <a:rPr lang="sl-SI" sz="1600" dirty="0" err="1">
                <a:latin typeface="Comic Sans MS" pitchFamily="66" charset="0"/>
              </a:rPr>
              <a:t>Wikipedija</a:t>
            </a:r>
            <a:endParaRPr lang="sl-SI" sz="16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sz="16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600" dirty="0">
                <a:solidFill>
                  <a:schemeClr val="accent6"/>
                </a:solidFill>
                <a:latin typeface="Comic Sans MS" pitchFamily="66" charset="0"/>
                <a:hlinkClick r:id="rId3"/>
              </a:rPr>
              <a:t> http://sl.wikipedia.org/wiki/Kitajska</a:t>
            </a:r>
            <a:endParaRPr lang="sl-SI" sz="160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600" dirty="0">
                <a:solidFill>
                  <a:schemeClr val="accent6"/>
                </a:solidFill>
                <a:latin typeface="Comic Sans MS" pitchFamily="66" charset="0"/>
                <a:hlinkClick r:id="rId4"/>
              </a:rPr>
              <a:t> http://sl.wikipedia.org/wiki/Zgodovina_Kitajske</a:t>
            </a:r>
            <a:endParaRPr lang="sl-SI" sz="160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članki(GEA, Moj Planet)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knjige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moje znanje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Otroška slikovna enciklopedija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600" dirty="0">
                <a:latin typeface="Comic Sans MS" pitchFamily="66" charset="0"/>
              </a:rPr>
              <a:t>            - Azija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600" dirty="0">
                <a:latin typeface="Comic Sans MS" pitchFamily="66" charset="0"/>
              </a:rPr>
              <a:t>            - Prazniki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1600" dirty="0">
                <a:latin typeface="Comic Sans MS" pitchFamily="66" charset="0"/>
              </a:rPr>
              <a:t>            - Stara Kitajska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400" dirty="0">
                <a:latin typeface="Algerian" pitchFamily="82" charset="0"/>
              </a:rPr>
              <a:t>SLIKE: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>
                <a:latin typeface="Comic Sans MS" pitchFamily="66" charset="0"/>
              </a:rPr>
              <a:t>Google </a:t>
            </a:r>
            <a:r>
              <a:rPr lang="sl-SI" sz="1600" dirty="0" err="1">
                <a:latin typeface="Comic Sans MS" pitchFamily="66" charset="0"/>
              </a:rPr>
              <a:t>Images</a:t>
            </a:r>
            <a:endParaRPr lang="sl-SI" sz="16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sz="1600" dirty="0" err="1">
                <a:latin typeface="Comic Sans MS" pitchFamily="66" charset="0"/>
              </a:rPr>
              <a:t>Wikipedija</a:t>
            </a:r>
            <a:endParaRPr lang="sl-SI" sz="16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>
              <a:latin typeface="Algerian" pitchFamily="82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>
              <a:latin typeface="Algerian" pitchFamily="82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sz="200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                                                                       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                                                                                            Hvala za pozornost!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>
              <a:solidFill>
                <a:schemeClr val="accent6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>
              <a:solidFill>
                <a:schemeClr val="accent6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0A829D17-3B4B-4650-B158-5EBAF231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sz="2400" dirty="0">
                <a:latin typeface="Algerian" pitchFamily="82" charset="0"/>
              </a:rPr>
            </a:br>
            <a:br>
              <a:rPr lang="sl-SI" sz="2400" dirty="0">
                <a:latin typeface="Algerian" pitchFamily="82" charset="0"/>
              </a:rPr>
            </a:br>
            <a:endParaRPr lang="sl-SI" sz="2400" dirty="0">
              <a:latin typeface="Algerian" pitchFamily="82" charset="0"/>
            </a:endParaRPr>
          </a:p>
        </p:txBody>
      </p:sp>
      <p:pic>
        <p:nvPicPr>
          <p:cNvPr id="25604" name="Slika 10" descr="kitajska_zastava[1].jpg">
            <a:extLst>
              <a:ext uri="{FF2B5EF4-FFF2-40B4-BE49-F238E27FC236}">
                <a16:creationId xmlns:a16="http://schemas.microsoft.com/office/drawing/2014/main" id="{8D3F8A71-8DC3-4877-B3A0-997C0F9F0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20888"/>
            <a:ext cx="5364162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7A6EC-F7BC-41C0-96BD-6004D98A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6AC74B-12E0-4734-8A27-D86C6324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5329237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IME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Kitajska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PREBIVALSTVO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1.321.367.270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POVRŠINA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: 9.596.960 km²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LEGA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Vzhodna Azija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URADNI JEZIK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Kitajščina,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 err="1">
                <a:solidFill>
                  <a:schemeClr val="accent6"/>
                </a:solidFill>
                <a:latin typeface="Comic Sans MS" pitchFamily="66" charset="0"/>
              </a:rPr>
              <a:t>mandarinščina</a:t>
            </a:r>
            <a:endParaRPr lang="sl-SI" sz="180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HIMNA</a:t>
            </a:r>
            <a:r>
              <a:rPr lang="sl-SI" sz="1800" dirty="0">
                <a:latin typeface="Comic Sans MS" pitchFamily="66" charset="0"/>
              </a:rPr>
              <a:t>:</a:t>
            </a: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Marš prostovoljcev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GLAVNO MESTO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Peking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NAJVEČJE MESTO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: </a:t>
            </a:r>
            <a:r>
              <a:rPr lang="sl-SI" sz="1800" dirty="0" err="1">
                <a:solidFill>
                  <a:schemeClr val="accent6"/>
                </a:solidFill>
                <a:latin typeface="Comic Sans MS" pitchFamily="66" charset="0"/>
              </a:rPr>
              <a:t>Šanghai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DENARNA VALUTA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 err="1">
                <a:solidFill>
                  <a:schemeClr val="accent6"/>
                </a:solidFill>
                <a:latin typeface="Comic Sans MS" pitchFamily="66" charset="0"/>
              </a:rPr>
              <a:t>Renminbi</a:t>
            </a:r>
            <a:endParaRPr lang="sl-SI" sz="180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ČASOVNI PAS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UTC+8)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PREDSEDNIK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 err="1">
                <a:solidFill>
                  <a:schemeClr val="accent6"/>
                </a:solidFill>
                <a:latin typeface="Comic Sans MS" pitchFamily="66" charset="0"/>
              </a:rPr>
              <a:t>Hu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sl-SI" sz="1800" dirty="0" err="1">
                <a:solidFill>
                  <a:schemeClr val="accent6"/>
                </a:solidFill>
                <a:latin typeface="Comic Sans MS" pitchFamily="66" charset="0"/>
              </a:rPr>
              <a:t>Jintao</a:t>
            </a:r>
            <a:endParaRPr lang="sl-SI" sz="180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MEJITEV NA DRŽEVE</a:t>
            </a:r>
            <a:r>
              <a:rPr lang="sl-SI" sz="1800" dirty="0">
                <a:latin typeface="Comic Sans MS" pitchFamily="66" charset="0"/>
              </a:rPr>
              <a:t>: </a:t>
            </a:r>
            <a:r>
              <a:rPr lang="sl-SI" sz="1800" dirty="0">
                <a:solidFill>
                  <a:schemeClr val="accent6"/>
                </a:solidFill>
                <a:latin typeface="Comic Sans MS" pitchFamily="66" charset="0"/>
              </a:rPr>
              <a:t>meji na 14 držav: Afganistan, Butan, Mjanmar, Indijo, Kazahstan, Kirgizistan, Laos, Mongolijo, Nepal, Severno Korejo, Pakistan, Rusijo, Tadžikistan in Vietnam</a:t>
            </a:r>
            <a:r>
              <a:rPr lang="sl-SI" sz="2000" dirty="0">
                <a:solidFill>
                  <a:schemeClr val="accent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Slika 3" descr="potres_37_show[1].jpg">
            <a:extLst>
              <a:ext uri="{FF2B5EF4-FFF2-40B4-BE49-F238E27FC236}">
                <a16:creationId xmlns:a16="http://schemas.microsoft.com/office/drawing/2014/main" id="{7FD42F8C-5519-430C-9BF6-96A322CCF6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81642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000578[1].jpg">
            <a:extLst>
              <a:ext uri="{FF2B5EF4-FFF2-40B4-BE49-F238E27FC236}">
                <a16:creationId xmlns:a16="http://schemas.microsoft.com/office/drawing/2014/main" id="{DB97B9B6-B6C1-4C60-A265-9D1230DA6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1484313"/>
            <a:ext cx="3216275" cy="242887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91FD3E84-4A69-4845-A402-F4E510BA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PEKING</a:t>
            </a:r>
          </a:p>
        </p:txBody>
      </p:sp>
      <p:pic>
        <p:nvPicPr>
          <p:cNvPr id="6" name="Slika 5" descr="1246959019_Beijing[1].jpg">
            <a:extLst>
              <a:ext uri="{FF2B5EF4-FFF2-40B4-BE49-F238E27FC236}">
                <a16:creationId xmlns:a16="http://schemas.microsoft.com/office/drawing/2014/main" id="{E8498079-3A6D-4691-BEB7-283040C0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1484313"/>
            <a:ext cx="3384550" cy="244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peking_2[1].jpg">
            <a:extLst>
              <a:ext uri="{FF2B5EF4-FFF2-40B4-BE49-F238E27FC236}">
                <a16:creationId xmlns:a16="http://schemas.microsoft.com/office/drawing/2014/main" id="{60A90C13-015E-49A5-B774-8D0E6AB4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4292600"/>
            <a:ext cx="3382962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peking_v[1].jpg">
            <a:extLst>
              <a:ext uri="{FF2B5EF4-FFF2-40B4-BE49-F238E27FC236}">
                <a16:creationId xmlns:a16="http://schemas.microsoft.com/office/drawing/2014/main" id="{9959647E-4A8E-4D66-9E19-D1200288E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4292600"/>
            <a:ext cx="3241675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536CABA-58BC-40F1-A1D8-E06D5472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ZASTAVA</a:t>
            </a: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956B4015-AFB2-47F4-AF61-8F968748A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rgbClr val="FF0000"/>
                </a:solidFill>
                <a:latin typeface="Comic Sans MS" pitchFamily="66" charset="0"/>
              </a:rPr>
              <a:t>Je rdeča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Ima eno veliko in štiri manjše zvezdice(vse so rumene) na zgornji levi strani(glej sliko).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400" dirty="0">
                <a:latin typeface="Comic Sans MS" pitchFamily="66" charset="0"/>
              </a:rPr>
              <a:t>Zastava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24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400" dirty="0">
                <a:latin typeface="Comic Sans MS" pitchFamily="66" charset="0"/>
              </a:rPr>
              <a:t>        Grb</a:t>
            </a:r>
          </a:p>
        </p:txBody>
      </p:sp>
      <p:pic>
        <p:nvPicPr>
          <p:cNvPr id="8" name="Slika 7" descr="800px-Flag_of_the_People's_Republic_of_China.svg[1].png">
            <a:extLst>
              <a:ext uri="{FF2B5EF4-FFF2-40B4-BE49-F238E27FC236}">
                <a16:creationId xmlns:a16="http://schemas.microsoft.com/office/drawing/2014/main" id="{9E48A785-1C42-4C7B-A2CC-A83F0B2315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5976664" cy="3837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6" name="Raven konektor 5">
            <a:extLst>
              <a:ext uri="{FF2B5EF4-FFF2-40B4-BE49-F238E27FC236}">
                <a16:creationId xmlns:a16="http://schemas.microsoft.com/office/drawing/2014/main" id="{48B49809-4559-476D-A628-B28C84E769A4}"/>
              </a:ext>
            </a:extLst>
          </p:cNvPr>
          <p:cNvCxnSpPr/>
          <p:nvPr/>
        </p:nvCxnSpPr>
        <p:spPr>
          <a:xfrm flipH="1">
            <a:off x="1908175" y="2997200"/>
            <a:ext cx="1079500" cy="144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>
            <a:extLst>
              <a:ext uri="{FF2B5EF4-FFF2-40B4-BE49-F238E27FC236}">
                <a16:creationId xmlns:a16="http://schemas.microsoft.com/office/drawing/2014/main" id="{D93B1B63-466A-4501-8BE7-FD0A031E5334}"/>
              </a:ext>
            </a:extLst>
          </p:cNvPr>
          <p:cNvCxnSpPr/>
          <p:nvPr/>
        </p:nvCxnSpPr>
        <p:spPr>
          <a:xfrm flipH="1">
            <a:off x="1979613" y="3500438"/>
            <a:ext cx="1728787" cy="1152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845E5A1-5342-42D9-ADFE-382B1EA2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rgbClr val="7030A0"/>
                </a:solidFill>
                <a:latin typeface="Comic Sans MS" pitchFamily="66" charset="0"/>
              </a:rPr>
              <a:t>Politična delitev Kitajske na najvišji ravni se je skozi zgodovino spreminjala s spremembami uprave. Vrhnje upravne enote so bila okrožja in province.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Večina kitajskih dinastij je imela sedež v zgodovinskem jedru Kitajske, kjer prevladuje ljudstvo Han. Različne dinastije so se širile tudi v obrobna ozemlja, kot so Notranja </a:t>
            </a:r>
            <a:r>
              <a:rPr lang="sl-SI" sz="2000" dirty="0" err="1">
                <a:solidFill>
                  <a:srgbClr val="C00000"/>
                </a:solidFill>
                <a:latin typeface="Comic Sans MS" pitchFamily="66" charset="0"/>
              </a:rPr>
              <a:t>Monogolija</a:t>
            </a: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, Mandžurija, </a:t>
            </a:r>
            <a:r>
              <a:rPr lang="sl-SI" sz="2000" dirty="0" err="1">
                <a:solidFill>
                  <a:srgbClr val="C00000"/>
                </a:solidFill>
                <a:latin typeface="Comic Sans MS" pitchFamily="66" charset="0"/>
              </a:rPr>
              <a:t>Činjiang</a:t>
            </a: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 in Tibet. Kitajsko v tradicionalnem smislu v notranjosti omejujeta Kitajski zid in Tibetanska planota.</a:t>
            </a:r>
            <a:r>
              <a:rPr lang="sl-SI" sz="2000" dirty="0">
                <a:latin typeface="Comic Sans MS" pitchFamily="66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                     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latin typeface="Comic Sans MS" pitchFamily="66" charset="0"/>
              </a:rPr>
              <a:t>                        Tibetanska planota                    Kitajski zid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3C959A1-A669-47F5-B9FD-BC4F144B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POLITIČNA RAZDELITEV</a:t>
            </a:r>
          </a:p>
        </p:txBody>
      </p:sp>
      <p:pic>
        <p:nvPicPr>
          <p:cNvPr id="13316" name="Slika 3" descr="china-tourism-in-great-wall-of-china1[1].jpg">
            <a:extLst>
              <a:ext uri="{FF2B5EF4-FFF2-40B4-BE49-F238E27FC236}">
                <a16:creationId xmlns:a16="http://schemas.microsoft.com/office/drawing/2014/main" id="{49F2693F-FE97-4D5B-8EBB-0FAA509A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959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 descr="tibet7_519[1].jpg">
            <a:extLst>
              <a:ext uri="{FF2B5EF4-FFF2-40B4-BE49-F238E27FC236}">
                <a16:creationId xmlns:a16="http://schemas.microsoft.com/office/drawing/2014/main" id="{ED9A719D-6B8D-462B-819B-23A15A49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35179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14F728F-79C7-44A1-AA4F-2983AA812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rgbClr val="C00000"/>
                </a:solidFill>
                <a:latin typeface="Comic Sans MS" pitchFamily="66" charset="0"/>
              </a:rPr>
              <a:t>Razteza od planot in gorovij na zahodu do nižav na vzhodu.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 vzhodu so ob obalah Rumenega in Vzhodnega kitajskega morja obširne in gosto poseljene naplavne ravnice. Na robu planote Notranje Mongolije na severu so obširne travnate stepe, v južnem delu Kitajske pa prevladujejo hribovja in nizka gorovja.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rgbClr val="7030A0"/>
                </a:solidFill>
                <a:latin typeface="Comic Sans MS" pitchFamily="66" charset="0"/>
              </a:rPr>
              <a:t>Severozahod zavzema velika poplavna ravnica, na jugozahodu pa so obširne apnenčaste planote, ki jih sekajo srednje visoka hribovja, ter Himalaja, kjer se nahaja </a:t>
            </a:r>
            <a:r>
              <a:rPr lang="sl-SI" sz="2000" dirty="0" err="1">
                <a:solidFill>
                  <a:srgbClr val="7030A0"/>
                </a:solidFill>
                <a:latin typeface="Comic Sans MS" pitchFamily="66" charset="0"/>
              </a:rPr>
              <a:t>Mount</a:t>
            </a:r>
            <a:r>
              <a:rPr lang="sl-SI" sz="2000" dirty="0">
                <a:solidFill>
                  <a:srgbClr val="7030A0"/>
                </a:solidFill>
                <a:latin typeface="Comic Sans MS" pitchFamily="66" charset="0"/>
              </a:rPr>
              <a:t> Everest.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accent6"/>
                </a:solidFill>
                <a:latin typeface="Comic Sans MS" pitchFamily="66" charset="0"/>
              </a:rPr>
              <a:t>Na severozahodu so tudi višje planote s suhim puščavskim površjem.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Planote na polotokih </a:t>
            </a:r>
            <a:r>
              <a:rPr lang="sl-SI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Liaodong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in </a:t>
            </a:r>
            <a:r>
              <a:rPr lang="sl-SI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Šandong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so iz bazalta.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0F56F57-6686-4F21-9252-839DC5BF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GEOGRAFIJA</a:t>
            </a:r>
          </a:p>
        </p:txBody>
      </p:sp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3" descr="800px-ChinaGeography[1].png">
            <a:extLst>
              <a:ext uri="{FF2B5EF4-FFF2-40B4-BE49-F238E27FC236}">
                <a16:creationId xmlns:a16="http://schemas.microsoft.com/office/drawing/2014/main" id="{8C081F66-8619-482B-98CF-2C2A198D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FEAB4F28-76B0-4252-BD48-88D01D566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>
                <a:latin typeface="Comic Sans MS" panose="030F0702030302020204" pitchFamily="66" charset="0"/>
              </a:rPr>
              <a:t>Podnebje Kitajske je izredno raznoliko. Za severni del (vključno s Pekingom) so značilna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vroča poletja</a:t>
            </a:r>
            <a:r>
              <a:rPr lang="sl-SI" altLang="sl-SI" sz="1800">
                <a:latin typeface="Comic Sans MS" panose="030F0702030302020204" pitchFamily="66" charset="0"/>
              </a:rPr>
              <a:t> (z dnevnimi temperaturami nad 30</a:t>
            </a:r>
            <a:r>
              <a:rPr lang="sl-SI" altLang="sl-SI" sz="1800" baseline="30000">
                <a:latin typeface="Comic Sans MS" panose="030F0702030302020204" pitchFamily="66" charset="0"/>
              </a:rPr>
              <a:t>o</a:t>
            </a:r>
            <a:r>
              <a:rPr lang="sl-SI" altLang="sl-SI" sz="1800">
                <a:latin typeface="Comic Sans MS" panose="030F0702030302020204" pitchFamily="66" charset="0"/>
              </a:rPr>
              <a:t>C) in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arktične zime</a:t>
            </a:r>
            <a:r>
              <a:rPr lang="sl-SI" altLang="sl-SI" sz="1800">
                <a:latin typeface="Comic Sans MS" panose="030F0702030302020204" pitchFamily="66" charset="0"/>
              </a:rPr>
              <a:t>. Osrednji del (kjer leži Šanghai) ima zmerno kontinentalno podnebje s prav tako vročimi poletji in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hladnimi zimami</a:t>
            </a:r>
            <a:r>
              <a:rPr lang="sl-SI" altLang="sl-SI" sz="1800">
                <a:latin typeface="Comic Sans MS" panose="030F0702030302020204" pitchFamily="66" charset="0"/>
              </a:rPr>
              <a:t>. Južni del Kitajske (kjer leži Guangzhou) je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subtropski</a:t>
            </a:r>
            <a:r>
              <a:rPr lang="sl-SI" altLang="sl-SI" sz="1800">
                <a:latin typeface="Comic Sans MS" panose="030F0702030302020204" pitchFamily="66" charset="0"/>
              </a:rPr>
              <a:t>, z zelo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vročimi poletji </a:t>
            </a:r>
            <a:r>
              <a:rPr lang="sl-SI" altLang="sl-SI" sz="1800">
                <a:latin typeface="Comic Sans MS" panose="030F0702030302020204" pitchFamily="66" charset="0"/>
              </a:rPr>
              <a:t>in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 milimi zimami</a:t>
            </a:r>
            <a:r>
              <a:rPr lang="sl-SI" altLang="sl-SI" sz="1800">
                <a:latin typeface="Comic Sans MS" panose="030F0702030302020204" pitchFamily="66" charset="0"/>
              </a:rPr>
              <a:t>. Zaradi dolgotrajne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suše</a:t>
            </a:r>
            <a:r>
              <a:rPr lang="sl-SI" altLang="sl-SI" sz="1800">
                <a:latin typeface="Comic Sans MS" panose="030F0702030302020204" pitchFamily="66" charset="0"/>
              </a:rPr>
              <a:t> in neustreznega načina kmetovanja so spomladi pogosti peščeni viharji. Pesek nosi do južne Kitajske in Tajvana ter celo preko oceana do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zahodne</a:t>
            </a:r>
            <a:r>
              <a:rPr lang="sl-SI" altLang="sl-SI" sz="1800">
                <a:latin typeface="Comic Sans MS" panose="030F0702030302020204" pitchFamily="66" charset="0"/>
              </a:rPr>
              <a:t> obale Združenih držav. </a:t>
            </a:r>
            <a:r>
              <a:rPr lang="sl-SI" altLang="sl-SI" sz="1800">
                <a:solidFill>
                  <a:srgbClr val="C00000"/>
                </a:solidFill>
                <a:latin typeface="Comic Sans MS" panose="030F0702030302020204" pitchFamily="66" charset="0"/>
              </a:rPr>
              <a:t>Podnebje je celinsko.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DF5C0D5-2724-4704-B109-8225E848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PODNEBJE</a:t>
            </a:r>
          </a:p>
        </p:txBody>
      </p:sp>
      <p:pic>
        <p:nvPicPr>
          <p:cNvPr id="16388" name="Slika 5" descr="01_klimogram_hong[1].jpg">
            <a:extLst>
              <a:ext uri="{FF2B5EF4-FFF2-40B4-BE49-F238E27FC236}">
                <a16:creationId xmlns:a16="http://schemas.microsoft.com/office/drawing/2014/main" id="{AEA32900-4FFA-40CC-893F-C89557EF2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35388"/>
            <a:ext cx="216058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6" descr="02_klimogram_harbin[1].jpg">
            <a:extLst>
              <a:ext uri="{FF2B5EF4-FFF2-40B4-BE49-F238E27FC236}">
                <a16:creationId xmlns:a16="http://schemas.microsoft.com/office/drawing/2014/main" id="{D325820A-4509-4E77-A4B9-D17ECEB69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30625"/>
            <a:ext cx="20875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95FE1E1-89EF-4303-83A7-0FDEF2BD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b="1" dirty="0">
                <a:latin typeface="Comic Sans MS" pitchFamily="66" charset="0"/>
              </a:rPr>
              <a:t>Kitajska pisava</a:t>
            </a:r>
            <a:r>
              <a:rPr lang="sl-SI" sz="1800" dirty="0">
                <a:latin typeface="Comic Sans MS" pitchFamily="66" charset="0"/>
              </a:rPr>
              <a:t> je sistem pisanja, ki ga uporabljajo na Kitajskem. Kitajsko pisavo sestavljajo </a:t>
            </a:r>
            <a:r>
              <a:rPr lang="sl-SI" sz="1800" dirty="0" err="1">
                <a:latin typeface="Comic Sans MS" pitchFamily="66" charset="0"/>
              </a:rPr>
              <a:t>logogrami</a:t>
            </a:r>
            <a:r>
              <a:rPr lang="sl-SI" sz="1800" dirty="0">
                <a:latin typeface="Comic Sans MS" pitchFamily="66" charset="0"/>
              </a:rPr>
              <a:t>, se pravi, da vsaka pismenka opisuje določeno besedo ali določen sestavni del pomena. Pisavo so prevzeli tudi drugi vzhodnoazijski narodi.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latin typeface="Comic Sans MS" pitchFamily="66" charset="0"/>
              </a:rPr>
              <a:t>Besednjak </a:t>
            </a:r>
            <a:r>
              <a:rPr lang="sl-SI" sz="1800" dirty="0" err="1">
                <a:latin typeface="Comic Sans MS" pitchFamily="66" charset="0"/>
              </a:rPr>
              <a:t>Handži</a:t>
            </a:r>
            <a:r>
              <a:rPr lang="sl-SI" sz="1800" dirty="0">
                <a:latin typeface="Comic Sans MS" pitchFamily="66" charset="0"/>
              </a:rPr>
              <a:t> vsebuje okrog 40.000 kitajskih pismenk, nekateri besednjaki jih imajo tudi do 80.000, vendar gre za redko uporabljene besede.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latin typeface="Comic Sans MS" pitchFamily="66" charset="0"/>
              </a:rPr>
              <a:t>Beseda 'pismenka‘ je v tradicionalni in prenovljeni poenostavljeni obliki.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 dirty="0">
                <a:latin typeface="Comic Sans MS" pitchFamily="66" charset="0"/>
              </a:rPr>
              <a:t>V novejšem času se je na Kitajskem precej razširila tudi uporaba latinice.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1800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800">
                <a:latin typeface="Comic Sans MS" pitchFamily="66" charset="0"/>
              </a:rPr>
              <a:t>                                                 pisava                                      </a:t>
            </a:r>
            <a:r>
              <a:rPr lang="sl-SI" sz="1800" dirty="0">
                <a:latin typeface="Comic Sans MS" pitchFamily="66" charset="0"/>
              </a:rPr>
              <a:t>pismenka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latin typeface="Comic Sans MS" pitchFamily="66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0C77D97-ED66-46AE-8851-91FF353E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latin typeface="Algerian" pitchFamily="82" charset="0"/>
              </a:rPr>
              <a:t>PISAVA</a:t>
            </a:r>
          </a:p>
        </p:txBody>
      </p:sp>
      <p:pic>
        <p:nvPicPr>
          <p:cNvPr id="17412" name="Slika 3" descr="Hanzi[1].png">
            <a:extLst>
              <a:ext uri="{FF2B5EF4-FFF2-40B4-BE49-F238E27FC236}">
                <a16:creationId xmlns:a16="http://schemas.microsoft.com/office/drawing/2014/main" id="{0398880F-269E-45A2-8E7A-31AED74F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3637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Mifu01[1].jpg">
            <a:extLst>
              <a:ext uri="{FF2B5EF4-FFF2-40B4-BE49-F238E27FC236}">
                <a16:creationId xmlns:a16="http://schemas.microsoft.com/office/drawing/2014/main" id="{E1AE9645-4DC7-4B1A-87B4-83DF3D1F6E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861048"/>
            <a:ext cx="34766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ij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ij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ij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Solsticij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985</Words>
  <Application>Microsoft Office PowerPoint</Application>
  <PresentationFormat>On-screen Show (4:3)</PresentationFormat>
  <Paragraphs>179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Stekanje</vt:lpstr>
      <vt:lpstr>KITAJSKA</vt:lpstr>
      <vt:lpstr>OSNOVNI PODATKI</vt:lpstr>
      <vt:lpstr>PEKING</vt:lpstr>
      <vt:lpstr>ZASTAVA</vt:lpstr>
      <vt:lpstr>POLITIČNA RAZDELITEV</vt:lpstr>
      <vt:lpstr>GEOGRAFIJA</vt:lpstr>
      <vt:lpstr>PowerPoint Presentation</vt:lpstr>
      <vt:lpstr>PODNEBJE</vt:lpstr>
      <vt:lpstr>PISAVA</vt:lpstr>
      <vt:lpstr>gospodarstvo</vt:lpstr>
      <vt:lpstr>ŽIVALSTVO</vt:lpstr>
      <vt:lpstr>NARAVNE NESREČE</vt:lpstr>
      <vt:lpstr>prazniki</vt:lpstr>
      <vt:lpstr>VERSTVA</vt:lpstr>
      <vt:lpstr>ZGODOVINA</vt:lpstr>
      <vt:lpstr>ZANIMIVOSTI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2019-05-31T08:40:08Z</dcterms:created>
  <dcterms:modified xsi:type="dcterms:W3CDTF">2019-05-31T08:40:08Z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