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4" r:id="rId1"/>
  </p:sldMasterIdLst>
  <p:sldIdLst>
    <p:sldId id="256" r:id="rId2"/>
    <p:sldId id="257" r:id="rId3"/>
    <p:sldId id="268" r:id="rId4"/>
    <p:sldId id="263" r:id="rId5"/>
    <p:sldId id="264" r:id="rId6"/>
    <p:sldId id="269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sl-SI"/>
    </a:defPPr>
    <a:lvl1pPr algn="r" rtl="0" fontAlgn="base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2"/>
        </a:solidFill>
        <a:latin typeface="Bradley Hand ITC" panose="03070402050302030203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B8E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4" autoAdjust="0"/>
    <p:restoredTop sz="94695" autoAdjust="0"/>
  </p:normalViewPr>
  <p:slideViewPr>
    <p:cSldViewPr>
      <p:cViewPr varScale="1">
        <p:scale>
          <a:sx n="154" d="100"/>
          <a:sy n="154" d="100"/>
        </p:scale>
        <p:origin x="144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8BA01-989A-4FD8-A9D4-029D61594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C9DB0-4ED4-499C-BEE6-F9DACF306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4233-7BEB-471B-A932-7F0BF356B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FA9B9-8DD4-496C-94C3-1867D09AF4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250639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9B0C43-EED3-4808-8D5B-7DAF074E5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EBF3A-DD25-4A50-9768-2891119DD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83529-A975-4FBA-93C2-9F0D5091D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3F99C-6B06-4103-B862-C9AC06A9BA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52344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467821-AFB6-4CEE-86B6-1C161F33A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4D7EA4-5180-4329-82C1-CA9512002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BE4D8-4AC6-4EDE-8C7B-F4D2FE71D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26E4-FB06-48C4-951C-8527E5060E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3444689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5A882-F689-41AF-B924-92F0AF43E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65C87-250A-44E5-91E2-4623D9314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B132D-00B7-4A80-A4D4-A6861D982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0D407-481D-48BB-8877-1901E4B236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073992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3CD0CF-67A0-47CD-896F-FC15A688A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9FBC1-6A5D-4CEA-826A-501D3D108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E581F0-3B31-46EC-B8BB-DD7FE5ADC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C90DA-B34E-405D-9850-6B5D52F7C5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310108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5B966A-C99C-4591-83E6-596C450AB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66DA28-834C-47EB-AAD3-F06F15F47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64FEA-0F25-46D1-8BBA-C35798964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EAF02-9D44-45EB-826A-BC47C6DAB0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283435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1F0F8-FF91-4C9B-94FC-72B7AA90E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8657B-DDEE-40B9-9F92-DBD752CEF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4039B-8964-465C-AFBE-52EA5153F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F5AF6-9AA9-4482-A17E-B22E02CE9D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420303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208EE9-0441-4AE9-B9AB-23536DEC1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D752C8-E1F5-4A47-B413-82CCDCB99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8E87BD-8A4B-4703-B071-7906F2A2E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A9164-0EE0-4E2E-B9FD-3900438699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391286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B61111-F13C-4220-B7E7-206FEBD3E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9EFA01-81FA-41FA-8BAE-7A3DE2E19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1635A4-E8ED-4AE3-9FB6-14DC5BD44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7B94-1301-4A42-BFD0-EA3B10B277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714396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83D285-C12F-45D3-B60C-F7F0050B4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07809E-7726-4B89-A96D-14CA2CD5B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E430B8-1071-45D0-A101-A91BFEBE8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7B497-7511-41AC-BABD-C4D75A586E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874597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AB541-7265-4582-80B5-7DED5CFE1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AC64D5-2ED8-425C-9E7D-2EA5AF40A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B9D96-5E01-49D2-90FA-7A73CC6EA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2373-4C44-44F0-B20F-9362EAEFA4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134743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D6ED8-936F-42C8-B392-43E8CFFC7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E80D-802E-4538-A36C-8DF1B8EA5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6CBD3-7AF0-496C-B933-7B4FEB25D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1F3E4-53EA-4001-B7BB-127A7A2DFD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443427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86F03E0-73D5-4420-877C-D871C5A0E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CA0F6AC-3F4C-4433-8947-F402A72D0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A73102A5-4C82-474F-82EC-6A73FA78F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C70C77C6-5F48-4B41-91AA-0E8F55E1D9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BAF029FF-D4A3-4D58-B082-E9805266C0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B15222B-2F4F-4444-B1B8-CACA43BCE08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75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bucke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0CC2E6D-32DE-440E-95CD-C143F9E87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290762"/>
          </a:xfrm>
        </p:spPr>
        <p:txBody>
          <a:bodyPr/>
          <a:lstStyle/>
          <a:p>
            <a:pPr eaLnBrk="1" hangingPunct="1">
              <a:defRPr/>
            </a:pPr>
            <a:r>
              <a:rPr lang="sl-SI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Kmetijstvo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F6CCDA17-B012-45E2-A737-CC6EBD9DD1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08275"/>
            <a:ext cx="8229600" cy="1077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l-SI" altLang="sl-SI" sz="1800" b="1" dirty="0">
                <a:latin typeface="Trebuchet MS" panose="020B0603020202020204" pitchFamily="34" charset="0"/>
              </a:rPr>
              <a:t>izdelala:</a:t>
            </a:r>
            <a:r>
              <a:rPr lang="sl-SI" altLang="sl-SI" sz="1800" dirty="0">
                <a:latin typeface="Trebuchet MS" panose="020B0603020202020204" pitchFamily="34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sl-SI" altLang="sl-SI" sz="1800" b="1" dirty="0">
                <a:latin typeface="Trebuchet MS" panose="020B0603020202020204" pitchFamily="34" charset="0"/>
              </a:rPr>
              <a:t>mentor:</a:t>
            </a:r>
            <a:r>
              <a:rPr lang="sl-SI" altLang="sl-SI" sz="1800" dirty="0">
                <a:latin typeface="Trebuchet MS" panose="020B0603020202020204" pitchFamily="34" charset="0"/>
              </a:rPr>
              <a:t> 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F390A3C-5D44-4EB9-A8C6-4FEBE21E3B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19B699D-0E58-4B02-A7C8-DA6750E2C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sl-SI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Osnovno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FA94F73-C6B3-49D1-BC3E-BF93F6E2F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4488"/>
          </a:xfrm>
        </p:spPr>
        <p:txBody>
          <a:bodyPr/>
          <a:lstStyle/>
          <a:p>
            <a:pPr eaLnBrk="1" hangingPunct="1">
              <a:buFont typeface="Trebuchet MS" panose="020B0603020202020204" pitchFamily="34" charset="0"/>
              <a:buChar char="◦"/>
            </a:pPr>
            <a:r>
              <a:rPr lang="sl-SI" altLang="sl-SI" sz="2000" b="1">
                <a:latin typeface="Trebuchet MS" panose="020B0603020202020204" pitchFamily="34" charset="0"/>
              </a:rPr>
              <a:t>kmetijstvo je pridelovanje hrane, krme in drugih pridelkov z gojenjem</a:t>
            </a:r>
          </a:p>
          <a:p>
            <a:pPr eaLnBrk="1" hangingPunct="1"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imenujemo tudi agrikultura</a:t>
            </a:r>
          </a:p>
          <a:p>
            <a:pPr eaLnBrk="1" hangingPunct="1"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ena osnovnih in najstarejših dejavnosti</a:t>
            </a:r>
          </a:p>
          <a:p>
            <a:pPr eaLnBrk="1" hangingPunct="1">
              <a:buFont typeface="Trebuchet MS" panose="020B0603020202020204" pitchFamily="34" charset="0"/>
              <a:buChar char="◦"/>
            </a:pPr>
            <a:r>
              <a:rPr lang="sl-SI" altLang="sl-SI" sz="2000" b="1">
                <a:latin typeface="Trebuchet MS" panose="020B0603020202020204" pitchFamily="34" charset="0"/>
              </a:rPr>
              <a:t>delimo na več panog:</a:t>
            </a:r>
          </a:p>
        </p:txBody>
      </p:sp>
      <p:pic>
        <p:nvPicPr>
          <p:cNvPr id="3076" name="Picture 6">
            <a:extLst>
              <a:ext uri="{FF2B5EF4-FFF2-40B4-BE49-F238E27FC236}">
                <a16:creationId xmlns:a16="http://schemas.microsoft.com/office/drawing/2014/main" id="{1D3945C1-335F-4FF1-A6C3-8FDDAF12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PoljeZBesedilom 6">
            <a:extLst>
              <a:ext uri="{FF2B5EF4-FFF2-40B4-BE49-F238E27FC236}">
                <a16:creationId xmlns:a16="http://schemas.microsoft.com/office/drawing/2014/main" id="{E2C1D631-CD4B-4883-9965-5C3FCCD9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429000"/>
            <a:ext cx="45005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Bradley Hand ITC" panose="03070402050302030203" pitchFamily="66" charset="0"/>
              </a:defRPr>
            </a:lvl9pPr>
          </a:lstStyle>
          <a:p>
            <a:pPr algn="l" eaLnBrk="1" hangingPunct="1"/>
            <a:endParaRPr lang="sl-SI" altLang="sl-SI" sz="2000" b="0">
              <a:latin typeface="Trebuchet MS" panose="020B0603020202020204" pitchFamily="34" charset="0"/>
            </a:endParaRPr>
          </a:p>
          <a:p>
            <a:pPr algn="ctr" eaLnBrk="1" hangingPunct="1"/>
            <a:r>
              <a:rPr lang="sl-SI" altLang="sl-SI" sz="2000" b="0">
                <a:latin typeface="Trebuchet MS" panose="020B0603020202020204" pitchFamily="34" charset="0"/>
              </a:rPr>
              <a:t>živinoreja, poljedelstvo, vinogradništvo, sadjarstvo, vrtnarstvo</a:t>
            </a:r>
          </a:p>
          <a:p>
            <a:pPr algn="ctr" eaLnBrk="1" hangingPunct="1"/>
            <a:endParaRPr lang="sl-SI" altLang="sl-SI" sz="2000" b="0">
              <a:latin typeface="Trebuchet MS" panose="020B0603020202020204" pitchFamily="34" charset="0"/>
            </a:endParaRPr>
          </a:p>
          <a:p>
            <a:pPr algn="ctr" eaLnBrk="1" hangingPunct="1"/>
            <a:r>
              <a:rPr lang="sl-SI" altLang="sl-SI" sz="2000">
                <a:latin typeface="Trebuchet MS" panose="020B0603020202020204" pitchFamily="34" charset="0"/>
              </a:rPr>
              <a:t>kmetijska zemljišča:</a:t>
            </a:r>
          </a:p>
          <a:p>
            <a:pPr algn="ctr" eaLnBrk="1" hangingPunct="1"/>
            <a:r>
              <a:rPr lang="sl-SI" altLang="sl-SI" sz="2000" b="0">
                <a:latin typeface="Trebuchet MS" panose="020B0603020202020204" pitchFamily="34" charset="0"/>
              </a:rPr>
              <a:t>obdelovalne površine (njive in vrtovi), travniki, sadovnjaki, vinogradi, pašniki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3803738E-6160-4A25-8847-D82DE6F7DA3C}"/>
              </a:ext>
            </a:extLst>
          </p:cNvPr>
          <p:cNvSpPr/>
          <p:nvPr/>
        </p:nvSpPr>
        <p:spPr bwMode="auto">
          <a:xfrm>
            <a:off x="214313" y="1214438"/>
            <a:ext cx="8501062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E4EE1-7420-4F7C-818F-69F909CC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Osnovno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51999B42-00C0-4C11-BFAA-39B03669D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>
                <a:latin typeface="Trebuchet MS" panose="020B0603020202020204" pitchFamily="34" charset="0"/>
              </a:rPr>
              <a:t>kmetijstvo je zelo pomembno za državo – zagotavlja vir hrane in surovin za prebivalstvo ter izvoz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najbolj pomembni produkti kmetijstva (od najpomembnejšega do manj pomembnega): žita, zelenjava, rastline s koreni in gomolji, mleko, sadje, meso, ribe, jajca</a:t>
            </a:r>
          </a:p>
          <a:p>
            <a:r>
              <a:rPr lang="sl-SI" altLang="sl-SI" sz="2000">
                <a:latin typeface="Trebuchet MS" panose="020B0603020202020204" pitchFamily="34" charset="0"/>
              </a:rPr>
              <a:t>bolj razširjeno na manj razvitih območjih sveta (Afrika, nekateri deli Azije)</a:t>
            </a:r>
          </a:p>
          <a:p>
            <a:r>
              <a:rPr lang="sl-SI" altLang="sl-SI" sz="2000" b="1">
                <a:latin typeface="Trebuchet MS" panose="020B0603020202020204" pitchFamily="34" charset="0"/>
              </a:rPr>
              <a:t>deagrarizacija: </a:t>
            </a:r>
            <a:r>
              <a:rPr lang="sl-SI" altLang="sl-SI" sz="2000">
                <a:latin typeface="Trebuchet MS" panose="020B0603020202020204" pitchFamily="34" charset="0"/>
              </a:rPr>
              <a:t>zmanjšanje števila kmečkega prebivalstva, kmetijskih površin in pridelkov (najbolj je prizadela razvite države, hribovita območja, obrobna območja držav, Latinsko Ameriko, Afriko in J Azijo)</a:t>
            </a:r>
            <a:br>
              <a:rPr lang="sl-SI" altLang="sl-SI" sz="2000">
                <a:latin typeface="Trebuchet MS" panose="020B0603020202020204" pitchFamily="34" charset="0"/>
              </a:rPr>
            </a:br>
            <a:endParaRPr lang="sl-SI" altLang="sl-SI" sz="2000">
              <a:latin typeface="Trebuchet MS" panose="020B0603020202020204" pitchFamily="34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BCCD65F8-35B2-4986-8768-EBB3659CB46D}"/>
              </a:ext>
            </a:extLst>
          </p:cNvPr>
          <p:cNvSpPr/>
          <p:nvPr/>
        </p:nvSpPr>
        <p:spPr bwMode="auto">
          <a:xfrm>
            <a:off x="214313" y="1214438"/>
            <a:ext cx="8501062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2">
            <a:extLst>
              <a:ext uri="{FF2B5EF4-FFF2-40B4-BE49-F238E27FC236}">
                <a16:creationId xmlns:a16="http://schemas.microsoft.com/office/drawing/2014/main" id="{78DC6008-A725-4027-BDE8-4FF020DE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FCDC3-9E2A-4156-A80E-C76C669C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l-SI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Oblike kmetijstva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BD4F38-82B0-4A9B-9163-05726E82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Char char="◦"/>
            </a:pPr>
            <a:r>
              <a:rPr lang="sl-SI" altLang="sl-SI">
                <a:latin typeface="Trebuchet MS" panose="020B0603020202020204" pitchFamily="34" charset="0"/>
              </a:rPr>
              <a:t>ekstenzivno / intenzivno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>
                <a:latin typeface="Trebuchet MS" panose="020B0603020202020204" pitchFamily="34" charset="0"/>
              </a:rPr>
              <a:t>samooskrbno / tržno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>
                <a:latin typeface="Trebuchet MS" panose="020B0603020202020204" pitchFamily="34" charset="0"/>
              </a:rPr>
              <a:t>monokulturno / polikulturno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6AE48E10-C4CE-4D2A-9399-D5EC0083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9144000" cy="307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26BF8D44-AE50-40F4-AE4C-A6D060BAF628}"/>
              </a:ext>
            </a:extLst>
          </p:cNvPr>
          <p:cNvSpPr/>
          <p:nvPr/>
        </p:nvSpPr>
        <p:spPr bwMode="auto">
          <a:xfrm>
            <a:off x="214313" y="1214438"/>
            <a:ext cx="8501062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AE9B3-415E-407F-9AC7-9B9DCCB0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l-SI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Ekološko kmetijstvo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C121FE9-1133-4C6D-A831-E6B3E229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okolju bolj prijazna oblika kmetijstva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cilji: varna in zdrava hrana, varstvo okolja, skrb za živali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živilo se ocenjuje glede na okus, prehransko in ekološko vrednost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rodovitnost se ohranja z organskimi gnojili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število živali ne sme presegati zmogljivosti kmetije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živine se ne sme hraniti z izdelki živalskega izvora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000">
                <a:latin typeface="Trebuchet MS" panose="020B0603020202020204" pitchFamily="34" charset="0"/>
              </a:rPr>
              <a:t>prepovedana je uporaba GSO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120D9F66-DA97-4F51-BD56-35726BB7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14813"/>
            <a:ext cx="2881313" cy="2252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CB62DD8-D9E2-462A-91F5-1041F07AB5EC}"/>
              </a:ext>
            </a:extLst>
          </p:cNvPr>
          <p:cNvSpPr/>
          <p:nvPr/>
        </p:nvSpPr>
        <p:spPr bwMode="auto">
          <a:xfrm>
            <a:off x="214313" y="1214438"/>
            <a:ext cx="8501062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39DA66-395E-4C35-A370-17260019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Pogoji za kmetijstvo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33D55EFF-0D61-446B-8BE8-858AE6407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>
                <a:latin typeface="Trebuchet MS" panose="020B0603020202020204" pitchFamily="34" charset="0"/>
              </a:rPr>
              <a:t>• </a:t>
            </a:r>
            <a:r>
              <a:rPr lang="sl-SI" altLang="sl-SI" sz="2400" b="1">
                <a:latin typeface="Trebuchet MS" panose="020B0603020202020204" pitchFamily="34" charset="0"/>
              </a:rPr>
              <a:t>naravni pogoji</a:t>
            </a:r>
            <a:r>
              <a:rPr lang="sl-SI" altLang="sl-SI" sz="2400">
                <a:latin typeface="Trebuchet MS" panose="020B0603020202020204" pitchFamily="34" charset="0"/>
              </a:rPr>
              <a:t> - padavine in voda, količina svetlobe, temperatura tal in zraka, rodovitnost prsti, količina svetlobe</a:t>
            </a:r>
          </a:p>
          <a:p>
            <a:pPr>
              <a:buFontTx/>
              <a:buNone/>
            </a:pPr>
            <a:r>
              <a:rPr lang="sl-SI" altLang="sl-SI" sz="2400">
                <a:latin typeface="Trebuchet MS" panose="020B0603020202020204" pitchFamily="34" charset="0"/>
              </a:rPr>
              <a:t>• </a:t>
            </a:r>
            <a:r>
              <a:rPr lang="sl-SI" altLang="sl-SI" sz="2400" b="1">
                <a:latin typeface="Trebuchet MS" panose="020B0603020202020204" pitchFamily="34" charset="0"/>
              </a:rPr>
              <a:t>družbeni pogoji</a:t>
            </a:r>
            <a:r>
              <a:rPr lang="sl-SI" altLang="sl-SI" sz="2400">
                <a:latin typeface="Trebuchet MS" panose="020B0603020202020204" pitchFamily="34" charset="0"/>
              </a:rPr>
              <a:t> - gospodarska razvitost, gospodarska politika, pomanjkanje hrane, razmere na svetovnem trgu </a:t>
            </a:r>
          </a:p>
          <a:p>
            <a:r>
              <a:rPr lang="sl-SI" altLang="sl-SI" sz="2400">
                <a:latin typeface="Trebuchet MS" panose="020B0603020202020204" pitchFamily="34" charset="0"/>
              </a:rPr>
              <a:t>kmetijstvo omejujejo tri meje: </a:t>
            </a:r>
            <a:r>
              <a:rPr lang="sl-SI" altLang="sl-SI" sz="2400" b="1">
                <a:latin typeface="Trebuchet MS" panose="020B0603020202020204" pitchFamily="34" charset="0"/>
              </a:rPr>
              <a:t>polarna, sušna in višinska meja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B386E99-CE07-468A-AD09-D95786AA9F4F}"/>
              </a:ext>
            </a:extLst>
          </p:cNvPr>
          <p:cNvSpPr/>
          <p:nvPr/>
        </p:nvSpPr>
        <p:spPr bwMode="auto">
          <a:xfrm>
            <a:off x="214313" y="1214438"/>
            <a:ext cx="8501062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31BA746C-502F-452E-BC92-5F452CAA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71625"/>
            <a:ext cx="3857625" cy="4991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B41DEC-A8A1-483E-B6F8-3A4F6A62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l-SI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Problemi kmetijstva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1937A18-127E-41CD-93A1-97F97F8C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Char char="◦"/>
            </a:pPr>
            <a:r>
              <a:rPr lang="sl-SI" altLang="sl-SI" sz="2400">
                <a:latin typeface="Trebuchet MS" panose="020B0603020202020204" pitchFamily="34" charset="0"/>
              </a:rPr>
              <a:t>poraba in pridelava nista enakomerno razporejeni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400">
                <a:latin typeface="Trebuchet MS" panose="020B0603020202020204" pitchFamily="34" charset="0"/>
              </a:rPr>
              <a:t>velik onesnaževalec okolja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400">
                <a:latin typeface="Trebuchet MS" panose="020B0603020202020204" pitchFamily="34" charset="0"/>
              </a:rPr>
              <a:t>velika odvisnost od tržnih razmer</a:t>
            </a:r>
          </a:p>
          <a:p>
            <a:pPr>
              <a:buFont typeface="Trebuchet MS" panose="020B0603020202020204" pitchFamily="34" charset="0"/>
              <a:buChar char="◦"/>
            </a:pPr>
            <a:r>
              <a:rPr lang="sl-SI" altLang="sl-SI" sz="2400">
                <a:latin typeface="Trebuchet MS" panose="020B0603020202020204" pitchFamily="34" charset="0"/>
              </a:rPr>
              <a:t>ni potrebe po delovni sili – vedno manj ljudi se ukvarja s kmetijstvom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8EAA47ED-BBCF-4806-B5A9-F28EC414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500563"/>
            <a:ext cx="2905125" cy="19002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5E1E4680-8C9B-4FA3-994D-94DA8424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00500"/>
            <a:ext cx="2428875" cy="2420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175AF87B-9C72-4A05-82D7-B018B93DF96D}"/>
              </a:ext>
            </a:extLst>
          </p:cNvPr>
          <p:cNvSpPr/>
          <p:nvPr/>
        </p:nvSpPr>
        <p:spPr bwMode="auto">
          <a:xfrm>
            <a:off x="214313" y="1214438"/>
            <a:ext cx="8501062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08D1CABC-ACD2-46CB-A1E0-A7FCDA53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r>
              <a:rPr lang="sl-SI" altLang="sl-SI" b="1">
                <a:solidFill>
                  <a:srgbClr val="92D050"/>
                </a:solidFill>
                <a:latin typeface="Century Gothic" panose="020B0502020202020204" pitchFamily="34" charset="0"/>
              </a:rPr>
              <a:t>hvala za pozornost !</a:t>
            </a:r>
          </a:p>
        </p:txBody>
      </p:sp>
      <p:pic>
        <p:nvPicPr>
          <p:cNvPr id="9219" name="Ograda vsebine 3" descr="Clap.gif">
            <a:extLst>
              <a:ext uri="{FF2B5EF4-FFF2-40B4-BE49-F238E27FC236}">
                <a16:creationId xmlns:a16="http://schemas.microsoft.com/office/drawing/2014/main" id="{E199F884-6C1E-45C1-8560-4A72957E7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4214813"/>
            <a:ext cx="428625" cy="295275"/>
          </a:xfrm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8B2EF-8778-4618-BF4B-63F73335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sl-SI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Viri in literatura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BE0095-36A1-4C45-AB44-BAAC621E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7687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dirty="0">
                <a:latin typeface="Trebuchet MS" panose="020B0603020202020204" pitchFamily="34" charset="0"/>
              </a:rPr>
              <a:t>Internet:</a:t>
            </a:r>
          </a:p>
          <a:p>
            <a:r>
              <a:rPr lang="sl-SI" altLang="sl-SI" sz="2400" dirty="0" err="1">
                <a:latin typeface="Trebuchet MS" panose="020B0603020202020204" pitchFamily="34" charset="0"/>
              </a:rPr>
              <a:t>wikipedia</a:t>
            </a:r>
            <a:r>
              <a:rPr lang="sl-SI" altLang="sl-SI" sz="2400" dirty="0">
                <a:latin typeface="Trebuchet MS" panose="020B0603020202020204" pitchFamily="34" charset="0"/>
              </a:rPr>
              <a:t> (</a:t>
            </a:r>
            <a:r>
              <a:rPr lang="sl-SI" altLang="sl-SI" sz="2400" dirty="0">
                <a:solidFill>
                  <a:srgbClr val="92D050"/>
                </a:solidFill>
                <a:latin typeface="Trebuchet MS" panose="020B0603020202020204" pitchFamily="34" charset="0"/>
              </a:rPr>
              <a:t>http://en.wikipedia.org/wiki/Main_Page</a:t>
            </a:r>
            <a:r>
              <a:rPr lang="sl-SI" altLang="sl-SI" sz="2400" dirty="0">
                <a:latin typeface="Trebuchet MS" panose="020B0603020202020204" pitchFamily="34" charset="0"/>
              </a:rPr>
              <a:t>)</a:t>
            </a:r>
          </a:p>
          <a:p>
            <a:r>
              <a:rPr lang="sl-SI" altLang="sl-SI" sz="2400" dirty="0" err="1">
                <a:latin typeface="Trebuchet MS" panose="020B0603020202020204" pitchFamily="34" charset="0"/>
              </a:rPr>
              <a:t>photobucket</a:t>
            </a:r>
            <a:r>
              <a:rPr lang="sl-SI" altLang="sl-SI" sz="2400" dirty="0">
                <a:latin typeface="Trebuchet MS" panose="020B0603020202020204" pitchFamily="34" charset="0"/>
              </a:rPr>
              <a:t> (</a:t>
            </a:r>
            <a:r>
              <a:rPr lang="sl-SI" altLang="sl-SI" sz="2400" dirty="0">
                <a:solidFill>
                  <a:srgbClr val="92D050"/>
                </a:solidFill>
                <a:latin typeface="Trebuchet MS" panose="020B0603020202020204" pitchFamily="34" charset="0"/>
                <a:hlinkClick r:id="rId2"/>
              </a:rPr>
              <a:t>http://photobucket.com/</a:t>
            </a:r>
            <a:r>
              <a:rPr lang="sl-SI" altLang="sl-SI" sz="2400" dirty="0">
                <a:latin typeface="Trebuchet MS" panose="020B0603020202020204" pitchFamily="34" charset="0"/>
              </a:rPr>
              <a:t>)</a:t>
            </a:r>
          </a:p>
          <a:p>
            <a:pPr>
              <a:buFontTx/>
              <a:buNone/>
            </a:pPr>
            <a:r>
              <a:rPr lang="sl-SI" altLang="sl-SI" sz="2400" dirty="0">
                <a:latin typeface="Trebuchet MS" panose="020B0603020202020204" pitchFamily="34" charset="0"/>
              </a:rPr>
              <a:t>Literatura:</a:t>
            </a:r>
          </a:p>
          <a:p>
            <a:r>
              <a:rPr lang="sl-SI" altLang="sl-SI" sz="2400" dirty="0">
                <a:latin typeface="Trebuchet MS" panose="020B0603020202020204" pitchFamily="34" charset="0"/>
              </a:rPr>
              <a:t>Kunaver Jurij, Geografija za srednje šole, DZS 1997, strani 189-193</a:t>
            </a:r>
          </a:p>
          <a:p>
            <a:pPr>
              <a:buFontTx/>
              <a:buNone/>
            </a:pPr>
            <a:endParaRPr lang="sl-SI" altLang="sl-SI" sz="2400" dirty="0">
              <a:latin typeface="Trebuchet MS" panose="020B0603020202020204" pitchFamily="34" charset="0"/>
            </a:endParaRPr>
          </a:p>
          <a:p>
            <a:pPr algn="r">
              <a:buFontTx/>
              <a:buNone/>
            </a:pPr>
            <a:endParaRPr lang="sl-SI" altLang="sl-SI" sz="2400" dirty="0">
              <a:latin typeface="Trebuchet MS" panose="020B0603020202020204" pitchFamily="34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02FE064-9841-43DA-B6C8-7AFF708BC999}"/>
              </a:ext>
            </a:extLst>
          </p:cNvPr>
          <p:cNvSpPr/>
          <p:nvPr/>
        </p:nvSpPr>
        <p:spPr bwMode="auto">
          <a:xfrm>
            <a:off x="214313" y="1214438"/>
            <a:ext cx="8501062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alpha val="0"/>
                </a:schemeClr>
              </a:gs>
            </a:gsLst>
            <a:lin ang="6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5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adley Hand ITC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5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adley Hand ITC" pitchFamily="66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Century Gothic</vt:lpstr>
      <vt:lpstr>Trebuchet MS</vt:lpstr>
      <vt:lpstr>Privzeti načrt</vt:lpstr>
      <vt:lpstr>Kmetijstvo</vt:lpstr>
      <vt:lpstr>Osnovno</vt:lpstr>
      <vt:lpstr>Osnovno</vt:lpstr>
      <vt:lpstr>Oblike kmetijstva</vt:lpstr>
      <vt:lpstr>Ekološko kmetijstvo</vt:lpstr>
      <vt:lpstr>Pogoji za kmetijstvo</vt:lpstr>
      <vt:lpstr>Problemi kmetijstva</vt:lpstr>
      <vt:lpstr>hvala za pozornost !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2019-05-31T08:40:08Z</dcterms:created>
  <dcterms:modified xsi:type="dcterms:W3CDTF">2019-05-31T08:40:08Z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