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27038" indent="-215900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642938" indent="-212725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858838" indent="-212725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074738" indent="-214313" algn="l" defTabSz="449263" rtl="0" fontAlgn="base" hangingPunct="0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02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B6D0792-8460-4A6B-A64C-F423873C5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FE62260-2522-4926-8669-9520F5627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E0F2FE00-9CFA-4D9D-B653-41E383EEB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086840A-3E0B-42A8-98E9-6CC83B76D1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F323CB-BC80-43E0-BDDD-4E5C5F32182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6730854-64AF-450A-B79A-5B4531BBC9C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sl-SI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B8981D0-D4DD-4487-97A5-979B462CF2C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sl-SI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5A3ECCB-14EB-4695-8D46-0B9891118CC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sl-SI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22ACE01-79C7-4B11-938C-C0392B3638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1B3FD21-AABB-4F2B-89CE-3C93C920BED5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6D5F68A-3742-4EA7-AD2D-817CA4F4E5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D6F2AD-5D91-429C-9B6F-40E2FC2D92EC}" type="slidenum">
              <a:rPr lang="en-GB" altLang="sl-SI"/>
              <a:pPr/>
              <a:t>1</a:t>
            </a:fld>
            <a:endParaRPr lang="en-GB" altLang="sl-SI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BC5BC667-BED7-4E33-BC36-D4ADD476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A6EDE5C-C541-4B13-BEB2-66438AE6292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5949F9B-2BB5-4067-B216-7F0C46F171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1AD697-F995-4917-B4EA-7B4B03DBA692}" type="slidenum">
              <a:rPr lang="en-GB" altLang="sl-SI"/>
              <a:pPr/>
              <a:t>10</a:t>
            </a:fld>
            <a:endParaRPr lang="en-GB" altLang="sl-SI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8F582D24-7D1A-45B2-954F-18B757A0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2157561-0F81-4021-9AB1-73D95204E1A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3DC04D3-9BAF-4F80-A3FC-A6B9D1E519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0E90B9-59E4-4ECF-90C8-4F73C94966FA}" type="slidenum">
              <a:rPr lang="en-GB" altLang="sl-SI"/>
              <a:pPr/>
              <a:t>11</a:t>
            </a:fld>
            <a:endParaRPr lang="en-GB" altLang="sl-SI"/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596B51DE-16FB-47EC-9D08-6577545C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837CBF6-576B-4AAB-9B3B-0285CEA95EA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A601C06-B3E4-4060-93AC-190E3DA1E2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9B4C43-582A-442C-BA17-E8CB7A5537BC}" type="slidenum">
              <a:rPr lang="en-GB" altLang="sl-SI"/>
              <a:pPr/>
              <a:t>12</a:t>
            </a:fld>
            <a:endParaRPr lang="en-GB" altLang="sl-SI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3DF1300F-BCBC-421B-B803-2E2E5B27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0DCA956-EF71-4BF1-8C3F-80ED28BC553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C2C5FDC-E29D-4ACE-9DDF-9EAFB47CA3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02A7F7-FDEC-4937-919B-7B36837A47E9}" type="slidenum">
              <a:rPr lang="en-GB" altLang="sl-SI"/>
              <a:pPr/>
              <a:t>13</a:t>
            </a:fld>
            <a:endParaRPr lang="en-GB" altLang="sl-SI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001CE167-C803-4C13-8E1D-2399A94A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2B2494C-FF67-4947-83D3-E3865BAD286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ECF841E-B52D-4B2A-9C73-D21B5AA512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E19B8B-0CAD-429C-AB27-B10C39D10CFB}" type="slidenum">
              <a:rPr lang="en-GB" altLang="sl-SI"/>
              <a:pPr/>
              <a:t>14</a:t>
            </a:fld>
            <a:endParaRPr lang="en-GB" altLang="sl-SI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9F29688F-EAFC-4E30-ACEB-8E2A37A3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C7CB5DA-38F9-4453-8338-24F1E55050F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D1B0DEE-B748-41C8-9020-B047DA77D5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6352C3-A674-4C95-A25C-AFB99FE72BA9}" type="slidenum">
              <a:rPr lang="en-GB" altLang="sl-SI"/>
              <a:pPr/>
              <a:t>15</a:t>
            </a:fld>
            <a:endParaRPr lang="en-GB" altLang="sl-SI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6FE9631B-CD1C-4912-B055-AC904224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41BB26D-F1FC-44FF-94F1-769CF601EB0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DFBC121-F073-4CB4-A920-2805D54585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281442-3727-4B51-B8C3-BEA234BEB015}" type="slidenum">
              <a:rPr lang="en-GB" altLang="sl-SI"/>
              <a:pPr/>
              <a:t>2</a:t>
            </a:fld>
            <a:endParaRPr lang="en-GB" altLang="sl-SI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96B07D40-0B55-48E8-BF73-D09BEF0C8F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90A55A3-E56A-4A9D-A479-9957DD556C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1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AA2A9C2-38F0-4BAF-A542-0CED56741F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C1275-9B87-47D0-B5E9-393972A103CB}" type="slidenum">
              <a:rPr lang="en-GB" altLang="sl-SI"/>
              <a:pPr/>
              <a:t>3</a:t>
            </a:fld>
            <a:endParaRPr lang="en-GB" altLang="sl-S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683E676C-5933-4B9F-846F-901E07E401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9DB472B-8D0F-4F09-A958-E7CF2DEE0F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71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69E402D-1C53-42A7-B301-4C3CAB3D03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43971-462B-49E2-8728-4A3C9FEB742C}" type="slidenum">
              <a:rPr lang="en-GB" altLang="sl-SI"/>
              <a:pPr/>
              <a:t>4</a:t>
            </a:fld>
            <a:endParaRPr lang="en-GB" altLang="sl-SI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1A62A76D-E15B-4355-B7A6-908AA8B1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AFAC2DF-3666-46D4-9153-A0320FC404C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C0D3A67-9538-46D4-863F-29BB15FF2F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EC394-F20E-455D-82B4-E302BBD24F30}" type="slidenum">
              <a:rPr lang="en-GB" altLang="sl-SI"/>
              <a:pPr/>
              <a:t>5</a:t>
            </a:fld>
            <a:endParaRPr lang="en-GB" altLang="sl-SI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1D13955D-AF5C-459E-B93B-1B738360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B99E535-2D0D-43EF-A827-81B7C3E39A0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CFD43E4-C0C1-4BE2-AFCC-008AFBE0AF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4A88F-33AA-4E18-BB74-82C6857BDD33}" type="slidenum">
              <a:rPr lang="en-GB" altLang="sl-SI"/>
              <a:pPr/>
              <a:t>6</a:t>
            </a:fld>
            <a:endParaRPr lang="en-GB" altLang="sl-SI"/>
          </a:p>
        </p:txBody>
      </p:sp>
      <p:sp>
        <p:nvSpPr>
          <p:cNvPr id="23553" name="Text Box 1">
            <a:extLst>
              <a:ext uri="{FF2B5EF4-FFF2-40B4-BE49-F238E27FC236}">
                <a16:creationId xmlns:a16="http://schemas.microsoft.com/office/drawing/2014/main" id="{6BE43D5B-BB60-4A16-9682-E4392A6A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DD9EAAE-AFEB-4EF0-A12C-855C3EA63A3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AC75C92-2BA3-49D4-83A5-0833A4E2FA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C50DA6-2EFF-40B6-AEF6-7DD4C074FCF1}" type="slidenum">
              <a:rPr lang="en-GB" altLang="sl-SI"/>
              <a:pPr/>
              <a:t>7</a:t>
            </a:fld>
            <a:endParaRPr lang="en-GB" altLang="sl-SI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9436DD7F-03B7-4A5A-9D9F-FA8C13F1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434639D-84C0-4759-9DD7-B6B8957875D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BEB5F36-99A7-4F57-AF32-716541F7B4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104032-E179-4B21-941E-75AAC888E3B9}" type="slidenum">
              <a:rPr lang="en-GB" altLang="sl-SI"/>
              <a:pPr/>
              <a:t>8</a:t>
            </a:fld>
            <a:endParaRPr lang="en-GB" altLang="sl-SI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1FC4257C-085F-4797-A998-80F75FFD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A3D470F-B5C8-4720-B2D2-B6D59662F9C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E967DD4-EE6B-4982-8CEA-05E690514F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34C1BE-8484-4BA0-AA49-CCAAB86E5D2E}" type="slidenum">
              <a:rPr lang="en-GB" altLang="sl-SI"/>
              <a:pPr/>
              <a:t>9</a:t>
            </a:fld>
            <a:endParaRPr lang="en-GB" altLang="sl-SI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17D6B351-1E85-4A62-AB27-D30269B0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E205CCA-8B0E-47F2-BE7C-03B4B07DBEC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B1FB-A648-4AFE-B690-48FA65C96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818A3-E50F-473E-937D-AEF823FF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6C46-A510-427A-86D2-EB73094818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8CE6-84F4-4189-AEFA-601332F278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D7554-1A9C-41BF-B229-EE25870861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D2956E-D524-441D-BA65-32733F0E7A6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6696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BEE6-E018-4C6E-AAA7-F1A2593B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3137D-950E-435B-874B-6780B1A5A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C6F1-8A7F-438C-9157-496D83723E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D357-9C5D-4E3F-81C4-83A5033170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91EA-C892-46DF-9534-F1E6FF7F43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918E98-F90E-414B-B640-076BBC24B0F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0770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C9BBA-5362-4A8B-A003-2BD3A65C2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1231F-2742-4449-AC78-317548BA7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27372-1722-4108-BD6E-D2B6C65FCA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20AF-CA1B-46EC-A6BA-7D573D0518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7DE9-70E9-4802-996C-5AB3D3DBE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87FB13-9C04-49A7-9A75-1E08CF42842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18135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15F7-4BEA-409B-AB58-D808ACEE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57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795F7-011E-4497-8B26-6ED36D7D5B7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1562" cy="5207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FF548-EBFB-4FA9-97E6-DAD288FC62D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9288" cy="52070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FED51-0275-47AC-BFFB-BCA23FED304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1562" cy="520700"/>
          </a:xfrm>
        </p:spPr>
        <p:txBody>
          <a:bodyPr/>
          <a:lstStyle>
            <a:lvl1pPr>
              <a:defRPr/>
            </a:lvl1pPr>
          </a:lstStyle>
          <a:p>
            <a:fld id="{068E46DD-4329-460B-9799-3B184D04EF1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643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9910-3A88-4169-BF39-E2C27B56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CA7B-43B2-46C5-8A1C-4C0EF985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9635-6FC1-4A17-930F-419A2923F3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9C60-0B40-4834-8A7F-84EA852BC2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3FCE9-1EF5-4262-B47D-AC8809EA6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0DBFC7-A177-4B94-BAA7-21A26F6E51B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7693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8AFA-506D-45BF-A269-1D72A526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C42E5-F952-4DDA-B758-9858887AE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2A81-6573-4C5A-9ABF-E6C9D3FF60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B59F-495E-41AA-9527-1905FCADCE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8C5-E368-4FF9-8830-A0BA80CDBF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58353D-F00E-4380-A0AE-5C5A493C2C3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488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533B-3F2C-4AB9-9A13-772CBECD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453-FD4B-4FE5-B219-24DC37883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064D9-008F-42EE-B6C7-C82A414B3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69769-C154-4CB1-9A2B-E114B31275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D1AF6-3CBC-474D-B9CD-B225D7F11A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EE572-2E62-49EF-93F5-1D408FC4E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4DD877-47E9-454D-BC05-463E06CC11C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8193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6170-A544-495A-97DF-1045EAFA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4DFCB-3338-44DF-BB5B-15458AE3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416F6-B7C3-4DC9-AAAA-84D4EF5F5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A765F-E8CD-48DF-9973-4AF51987E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AD4C5-0ABC-4F75-A898-5E21E168F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F0B69-9717-44C6-8C5B-E51E5DA452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C0A2C-7A74-467F-91E5-3EDCD09501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064B7-2CEB-4ED1-BDA2-F2C929640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C0627A-EF6B-4829-9C3A-CC3F2D026BF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1879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146D-BF67-430F-ABA9-815C7AC5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BD1A-D1C6-4D6C-BBEF-F5BF499202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E60E1-2A60-4065-943E-C920005609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37246-B87F-4D9A-880D-43D77127F8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AA2F6F-6F74-4A12-9184-7E175E35B02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1704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FEFC3-072E-427B-BBA7-D779D6F816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E0EE4-2F47-428F-84FD-1D294EF3A8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88873-1F13-41B6-A9D7-8DAE98C7C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093B87-4560-4A3F-A6C7-8C5C0B4747B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5285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A8C4-4023-41B2-A0B5-3B98C9AC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A490-FD9F-492B-8E2B-E3E2E6A0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AC2A4-71A2-43B6-9D88-AFF7CBF9C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E1672-FB0B-4091-80E1-28DB6A10E2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5AFED-7931-4FC1-95C8-1CA9034A2E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9BEA1-1A74-4860-88F7-6B384ED5C1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6FDEE8-40D0-4008-B553-44E75793489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0192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DDFE-EEE0-4065-8EE4-DE66401B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FF0DA-D3B7-4DC0-A34C-0733AC73A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C2626-4159-497C-932E-86128539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57CEE-1F2C-407F-B277-F69B590EB7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ED6DB-3576-44AB-914A-6632C88FB8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F7550-354E-4CE0-BD37-4A0C005839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0DF488-4BBF-4B43-BD18-0BAFD37E40E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9112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8C0C5DBB-5AB2-4EA7-807B-64B5C767A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394F42C-CAC6-46F6-9B04-D95AB716B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9B6E37-6BFA-4CEA-9897-CDA7B0FA17C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3FF1385-6862-416E-8E69-B5409461E2A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1CE773-428B-4450-8FC9-75EE52F023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57CDF02-9B0C-4A9C-8B1D-BF1479C43163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4572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9144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13716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1828800" algn="ctr" defTabSz="449263" rtl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FF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427038" indent="-322263" algn="l" defTabSz="449263" rtl="0" fontAlgn="base" hangingPunct="0">
        <a:lnSpc>
          <a:spcPct val="76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58838" indent="-285750" algn="l" defTabSz="449263" rtl="0" fontAlgn="base" hangingPunct="0">
        <a:lnSpc>
          <a:spcPct val="76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290638" indent="-212725" algn="l" defTabSz="449263" rtl="0" fontAlgn="base" hangingPunct="0">
        <a:lnSpc>
          <a:spcPct val="76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722438" indent="-211138" algn="l" defTabSz="449263" rtl="0" fontAlgn="base" hangingPunct="0">
        <a:lnSpc>
          <a:spcPct val="76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154238" indent="-212725" algn="l" defTabSz="449263" rtl="0" fontAlgn="base" hangingPunct="0">
        <a:lnSpc>
          <a:spcPct val="76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434A6F3E-57A0-4567-8CFC-EB844B98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79388"/>
            <a:ext cx="907256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GB" altLang="sl-SI" sz="2200" b="1">
                <a:solidFill>
                  <a:srgbClr val="E6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OSNOVNA ŠOLA SAVA KLADNIKA SEVNICA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B008FBAE-E177-4721-8DEC-8544AC28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959225"/>
            <a:ext cx="21605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altLang="sl-SI" b="1">
                <a:solidFill>
                  <a:srgbClr val="DC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REFERAT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1B9A381D-DE76-45A5-931A-C30BE66D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265738"/>
            <a:ext cx="8951913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altLang="sl-SI" b="1" dirty="0">
                <a:solidFill>
                  <a:srgbClr val="0047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PREDMET: GEOGRAFIJA</a:t>
            </a:r>
          </a:p>
          <a:p>
            <a:pPr>
              <a:lnSpc>
                <a:spcPct val="93000"/>
              </a:lnSpc>
            </a:pPr>
            <a:endParaRPr lang="en-GB" altLang="sl-SI" b="1" dirty="0">
              <a:solidFill>
                <a:srgbClr val="004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3000"/>
              </a:lnSpc>
            </a:pPr>
            <a:endParaRPr lang="en-GB" altLang="sl-SI" b="1" dirty="0">
              <a:solidFill>
                <a:srgbClr val="0047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0A307D4C-CEB2-411A-AF76-4CADDA6A6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439863"/>
            <a:ext cx="823118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altLang="sl-SI" sz="4400" b="1">
                <a:solidFill>
                  <a:srgbClr val="FF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KMETIJSTVO JUŽNE EVROPE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C7BECDD-355B-4DD3-850F-D5474A8BC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Pluta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E5DE17B-B7B3-4646-9F0A-E5B13D41F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56662" cy="23749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Portugalska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Pluta: lubje hrasta plutovca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„lupljenje“  je dovoljeno samo vsakih 9 let, ker se mora lublje obnoviti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7FF11F48-5ABB-4A24-AA49-76F914E7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443413"/>
            <a:ext cx="29114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236E424-E7C8-4864-A415-6BAED93A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095750"/>
            <a:ext cx="414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DA2A6AD-7F97-4CCF-97FD-495FADFA5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Načini kmetovanja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1D66261-EBBC-4B34-9103-E4A6387C3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7056437" cy="255270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OBDELOVALNE TERASE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Strma pobočja(odtekanje vode)</a:t>
            </a:r>
            <a:r>
              <a:rPr lang="ar-SA" altLang="sl-SI"/>
              <a:t>‏</a:t>
            </a:r>
            <a:endParaRPr lang="en-GB" altLang="sl-SI"/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Nizi zidov 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Danes se terase opuščajo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4BC2B7A-D612-440F-9096-F00471B1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959225"/>
            <a:ext cx="717708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7C36852-FCC5-4859-A809-4C3AB21BE50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230188"/>
            <a:ext cx="9072562" cy="3370262"/>
          </a:xfrm>
          <a:ln/>
        </p:spPr>
        <p:txBody>
          <a:bodyPr anchor="t"/>
          <a:lstStyle/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NAMAKANJE</a:t>
            </a:r>
          </a:p>
          <a:p>
            <a:pPr marL="858838" lvl="1" indent="-285750" algn="l">
              <a:lnSpc>
                <a:spcPct val="93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800">
                <a:solidFill>
                  <a:srgbClr val="FFFF00"/>
                </a:solidFill>
              </a:rPr>
              <a:t>Velike količine pridelkov</a:t>
            </a:r>
          </a:p>
          <a:p>
            <a:pPr marL="858838" lvl="1" indent="-285750" algn="l">
              <a:lnSpc>
                <a:spcPct val="93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800">
                <a:solidFill>
                  <a:srgbClr val="FFFF00"/>
                </a:solidFill>
              </a:rPr>
              <a:t>Najbolj razširjeno v Padski nižini</a:t>
            </a:r>
          </a:p>
          <a:p>
            <a:pPr marL="858838" lvl="1" indent="-285750" algn="l">
              <a:lnSpc>
                <a:spcPct val="93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800">
                <a:solidFill>
                  <a:srgbClr val="FFFF00"/>
                </a:solidFill>
              </a:rPr>
              <a:t>Namakalni sistemi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Ob rekah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Speljani iz gora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6121703-3F1E-47A7-A030-B976E919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40200"/>
            <a:ext cx="50403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6F7F1555-0E35-40ED-B256-E1E0A9C44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0200"/>
            <a:ext cx="447833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B931AD2-06D2-49C3-8B06-286CDB769F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539750"/>
            <a:ext cx="9072562" cy="1290638"/>
          </a:xfrm>
          <a:ln/>
        </p:spPr>
        <p:txBody>
          <a:bodyPr anchor="t"/>
          <a:lstStyle/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RASTLJINJAKI</a:t>
            </a:r>
          </a:p>
          <a:p>
            <a:pPr marL="858838" lvl="1" indent="-285750" algn="l">
              <a:lnSpc>
                <a:spcPct val="93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800">
                <a:solidFill>
                  <a:srgbClr val="FFFF00"/>
                </a:solidFill>
              </a:rPr>
              <a:t>Pridelovanje sadja in zelenjave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DA03E6C8-4F8C-44A0-86CB-D30AE424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590800"/>
            <a:ext cx="3714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9AB4E080-5E9A-43C2-89E8-90A288DD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339975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28EE6254-19CE-435C-A2AB-804B691E5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ŽIVINOREJA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A5E1058-5B87-4369-B3BE-176A4024D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00225"/>
            <a:ext cx="6911975" cy="38290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Padska nižina, deli Alp in Pirenejev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GOVEDOREJA</a:t>
            </a:r>
          </a:p>
          <a:p>
            <a:pPr lvl="1">
              <a:lnSpc>
                <a:spcPct val="93000"/>
              </a:lnSpc>
              <a:buFont typeface="Symbol" panose="050501020107060205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/>
          </a:p>
          <a:p>
            <a:pPr lvl="1">
              <a:lnSpc>
                <a:spcPct val="93000"/>
              </a:lnSpc>
              <a:buFont typeface="Symbol" panose="050501020107060205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Sušna in revna območja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OVČEREJA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KOZJEREJA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C8765B7B-8330-4C24-8BEB-C10318C0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39975"/>
            <a:ext cx="2927350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8B38F1B1-114D-422D-B127-3BDBB6CD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181600"/>
            <a:ext cx="3267075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107FA997-AC6D-4D0C-8BDB-AF99B88E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46700"/>
            <a:ext cx="30607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6B9F13D-6B8E-4BB7-8F34-B865B23F6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2562" cy="1177925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VIRI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7ED9A15-12C5-494C-ADAB-2E337B910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49006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Senegračnik J., Drobnjak B. Brez namakanja ni uspešnea kmetijstva. Ljubljana: modrija založba d. o. o. 2000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 Geografske znaćilnosti Evrope za 2 in 3 letnik gimnazij. Ljubljana: mladinska knjiga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E2EA215-6890-4D61-84B8-2CF819DF6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KAZALO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467E8680-EA7E-4E60-9E98-3A8E35F1BED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79388" y="1452563"/>
            <a:ext cx="9720262" cy="5622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1.   UVOD                                                                 3 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2.   NARAVNE ZNAČILNOSTI ZA KMETIJSTVO    4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   POLJEDELSTVO                                               5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3.1 kulturne rastline                                                  6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3.2 vinska trta                                                           7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3.3 sadje in zelenjava                                               8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3.4 žita                                                                      9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3.5 tobak                                                                   9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4.   PLUTA                                                                10 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5.   NAČIN KMETOVANJA                                       11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5.1 namakanje                                                          12 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5.2 rastlinjaki                                                             13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6.   ŽIVINOREJA                                                      14 7.   ZAKLJUČEK                                                       15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altLang="sl-SI"/>
              <a:t>8.   UPORBLJENA LITERATURA                            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A07F803-C669-44D0-B65C-91750BC8E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7800" cy="11684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UVOD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66A4EC4-666D-4F0C-A4B3-FD20AA45F38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73075" y="1665288"/>
            <a:ext cx="9067800" cy="516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3600"/>
              <a:t>V južni Evropi ni uspešnega kmetijstva brez namakanja, saj je čez vso leto toplo- vpliv sredozemskega podnebja. Ni veliko rodovitne prsti zato se tamkajšni kmetje ukvarjajo le z določenimi panogami.   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 sz="3600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 </a:t>
            </a:r>
          </a:p>
          <a:p>
            <a:pPr marL="0" indent="0">
              <a:spcAft>
                <a:spcPct val="0"/>
              </a:spcAft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C6C4DC0-5C39-43B4-9ABF-53E6C7926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NARAVNI POGOJI ZA KMETIJSTVO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11F9A8A-C9C3-497B-91F7-408906638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2562" cy="3103563"/>
          </a:xfrm>
          <a:ln/>
        </p:spPr>
        <p:txBody>
          <a:bodyPr/>
          <a:lstStyle/>
          <a:p>
            <a:pPr lvl="1">
              <a:lnSpc>
                <a:spcPct val="93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r>
              <a:rPr lang="en-GB" altLang="sl-SI"/>
              <a:t>Vroča poletja in suše</a:t>
            </a:r>
          </a:p>
          <a:p>
            <a:pPr lvl="1">
              <a:lnSpc>
                <a:spcPct val="93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r>
              <a:rPr lang="en-GB" altLang="sl-SI"/>
              <a:t>Mile in vlažne zime </a:t>
            </a:r>
          </a:p>
          <a:p>
            <a:pPr lvl="1">
              <a:lnSpc>
                <a:spcPct val="93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r>
              <a:rPr lang="en-GB" altLang="sl-SI"/>
              <a:t>Pomanjkanje ravnih površin</a:t>
            </a:r>
          </a:p>
          <a:p>
            <a:pPr lvl="1">
              <a:lnSpc>
                <a:spcPct val="93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r>
              <a:rPr lang="en-GB" altLang="sl-SI"/>
              <a:t>Pomanjkanje rodovitnih prsti</a:t>
            </a:r>
          </a:p>
          <a:p>
            <a:pPr lvl="1">
              <a:lnSpc>
                <a:spcPct val="93000"/>
              </a:lnSpc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r>
              <a:rPr lang="en-GB" altLang="sl-SI"/>
              <a:t>Odnašanje prsti</a:t>
            </a:r>
          </a:p>
          <a:p>
            <a:pPr lvl="1">
              <a:lnSpc>
                <a:spcPct val="93000"/>
              </a:lnSpc>
              <a:buFont typeface="Symbol" panose="05050102010706020507" pitchFamily="18" charset="2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4400" algn="l"/>
                <a:tab pos="8982075" algn="l"/>
                <a:tab pos="9431338" algn="l"/>
              </a:tabLst>
            </a:pPr>
            <a:endParaRPr lang="en-GB" altLang="sl-SI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0BD18979-A20A-45AE-A948-4F1FB973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238"/>
            <a:ext cx="100806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823B0860-41CF-45FB-A180-155240C9C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55600"/>
            <a:ext cx="9072563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Poljedeljstvo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AF0810B-E10A-413B-8980-13651E0B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60588"/>
            <a:ext cx="397986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CA9F62E-941A-4110-891B-8BE69B4BE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/>
              <a:t>Kulturne rastline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38B33D3-B957-40FC-B0F1-9F54D378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39863"/>
            <a:ext cx="9072562" cy="1290637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Oljka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/>
              <a:t>Prenaša vročino, sušo, veter, strme lege.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D4518F7-6F3F-409D-98B6-F9CB0252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419475"/>
            <a:ext cx="467995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92ECC71-02E9-41BF-A7BC-D6F9B1DA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711450"/>
            <a:ext cx="360045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7CFA7FD-0543-4517-9C34-579B92EA49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411163"/>
            <a:ext cx="9072562" cy="4991100"/>
          </a:xfrm>
          <a:ln/>
        </p:spPr>
        <p:txBody>
          <a:bodyPr anchor="t"/>
          <a:lstStyle/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Vinska trta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9F9AB58-B926-476B-9AA3-DAB2488C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260475"/>
            <a:ext cx="4403725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E331BB0C-B203-412A-AB81-F0654CD8A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19250"/>
            <a:ext cx="36004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F3564A21-C634-4013-9837-35D2B2B6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79613"/>
            <a:ext cx="30956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30E83C8E-6CCE-4692-B28D-FF0459BA22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411163"/>
            <a:ext cx="8280400" cy="4541837"/>
          </a:xfrm>
          <a:ln/>
        </p:spPr>
        <p:txBody>
          <a:bodyPr anchor="t"/>
          <a:lstStyle/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Sadje in zelenjava</a:t>
            </a:r>
          </a:p>
          <a:p>
            <a:pPr marL="858838" lvl="1" indent="-285750" algn="l">
              <a:lnSpc>
                <a:spcPct val="93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800">
                <a:solidFill>
                  <a:srgbClr val="FFFF00"/>
                </a:solidFill>
              </a:rPr>
              <a:t>Agrumi: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Rastline, ki dobro uspevajo pri visokih temperaturah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Vsebujejo eterična olja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Pojavljajo se tudi trnji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Plodovi bogati z C-vitaminom</a:t>
            </a: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2400">
              <a:solidFill>
                <a:srgbClr val="FFFF00"/>
              </a:solidFill>
            </a:endParaRP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2400">
              <a:solidFill>
                <a:srgbClr val="FFFF00"/>
              </a:solidFill>
            </a:endParaRPr>
          </a:p>
          <a:p>
            <a:pPr marL="1290638" lvl="2" indent="-212725" algn="l">
              <a:lnSpc>
                <a:spcPct val="93000"/>
              </a:lnSpc>
              <a:spcAft>
                <a:spcPts val="85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00"/>
                </a:solidFill>
              </a:rPr>
              <a:t>Pomaranče, limone, grenivke, mandarine...</a:t>
            </a: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6C3E94AB-9383-4BE3-88E8-A78D66C45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378200"/>
          <a:ext cx="325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5" imgW="3251880" imgH="813240" progId="">
                  <p:embed/>
                </p:oleObj>
              </mc:Choice>
              <mc:Fallback>
                <p:oleObj r:id="rId5" imgW="3251880" imgH="813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78200"/>
                        <a:ext cx="3251200" cy="81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>
            <a:extLst>
              <a:ext uri="{FF2B5EF4-FFF2-40B4-BE49-F238E27FC236}">
                <a16:creationId xmlns:a16="http://schemas.microsoft.com/office/drawing/2014/main" id="{BF8B0C7D-9512-4CBB-AADC-D9983C01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79950"/>
            <a:ext cx="28797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5D39BF11-7D48-4959-885F-E571109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400675"/>
            <a:ext cx="27638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CC716561-B04E-4344-9AA7-416DE083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219700"/>
            <a:ext cx="31623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063BB688-4103-44AB-A1B3-8D1D9CF160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1655762" cy="4994275"/>
          </a:xfrm>
          <a:ln/>
        </p:spPr>
        <p:txBody>
          <a:bodyPr anchor="t"/>
          <a:lstStyle/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Žita</a:t>
            </a: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3200">
              <a:solidFill>
                <a:srgbClr val="000000"/>
              </a:solidFill>
            </a:endParaRP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3200">
              <a:solidFill>
                <a:srgbClr val="000000"/>
              </a:solidFill>
            </a:endParaRP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3200">
              <a:solidFill>
                <a:srgbClr val="000000"/>
              </a:solidFill>
            </a:endParaRP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3200">
              <a:solidFill>
                <a:srgbClr val="000000"/>
              </a:solidFill>
            </a:endParaRP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3200">
              <a:solidFill>
                <a:srgbClr val="000000"/>
              </a:solidFill>
            </a:endParaRPr>
          </a:p>
          <a:p>
            <a:pPr marL="427038" indent="-322263" algn="l">
              <a:lnSpc>
                <a:spcPct val="93000"/>
              </a:lnSpc>
              <a:spcAft>
                <a:spcPts val="1425"/>
              </a:spcAft>
              <a:buFont typeface="Wingdings" panose="05000000000000000000" pitchFamily="2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3200">
                <a:solidFill>
                  <a:srgbClr val="000000"/>
                </a:solidFill>
              </a:rPr>
              <a:t>tobak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476D975-38CF-4B5D-8F67-F65C707F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679950"/>
            <a:ext cx="14763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8944B8BB-82F0-4B9E-9782-D52A5BF6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19250"/>
            <a:ext cx="39608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D237180-403E-4E3A-8DE4-078CFE32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79388"/>
            <a:ext cx="324008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86BE0F00-D68B-4C1F-BBAB-375C6BB4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808288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Custom</PresentationFormat>
  <Paragraphs>98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Office Theme</vt:lpstr>
      <vt:lpstr>PowerPoint Presentation</vt:lpstr>
      <vt:lpstr>KAZALO</vt:lpstr>
      <vt:lpstr>UVOD</vt:lpstr>
      <vt:lpstr>NARAVNI POGOJI ZA KMETIJSTVO</vt:lpstr>
      <vt:lpstr>Poljedeljstvo</vt:lpstr>
      <vt:lpstr>Kulturne rastline</vt:lpstr>
      <vt:lpstr>PowerPoint Presentation</vt:lpstr>
      <vt:lpstr>PowerPoint Presentation</vt:lpstr>
      <vt:lpstr>PowerPoint Presentation</vt:lpstr>
      <vt:lpstr>Pluta</vt:lpstr>
      <vt:lpstr>Načini kmetovanja</vt:lpstr>
      <vt:lpstr>PowerPoint Presentation</vt:lpstr>
      <vt:lpstr>PowerPoint Presentation</vt:lpstr>
      <vt:lpstr>ŽIVINOREJA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2019-05-31T08:40:10Z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