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D157"/>
    <a:srgbClr val="CC9900"/>
    <a:srgbClr val="FFCC66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5" autoAdjust="0"/>
    <p:restoredTop sz="94575" autoAdjust="0"/>
  </p:normalViewPr>
  <p:slideViewPr>
    <p:cSldViewPr>
      <p:cViewPr varScale="1">
        <p:scale>
          <a:sx n="154" d="100"/>
          <a:sy n="154" d="100"/>
        </p:scale>
        <p:origin x="1542" y="13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E7FA7734-5A72-46B4-827D-96D70D4E25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F421588-5051-4626-BA17-131D78E94C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2970218D-88DF-4CEE-9D68-F00551AAC4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CF9533BE-F2B6-4CC0-91FA-7DDFD6ABED4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48765F65-2F9E-4DF3-B7DE-B20F81797E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761A2217-2DB5-47D2-B8AF-F85D984D0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67EB287-EA59-45F8-970F-5504D532B24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2DA477-DE6C-47FB-80CA-297A5492C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6E684-8933-4C35-A5E9-481B089A801B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F8FAA02B-56B1-413B-B387-609FF3A6C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65B5866-69FE-462A-B14E-D417B239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266" name="Group 2">
            <a:extLst>
              <a:ext uri="{FF2B5EF4-FFF2-40B4-BE49-F238E27FC236}">
                <a16:creationId xmlns:a16="http://schemas.microsoft.com/office/drawing/2014/main" id="{CF3594AD-BDB5-4E0F-BAD2-9BD1253523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67267" name="Freeform 3">
              <a:extLst>
                <a:ext uri="{FF2B5EF4-FFF2-40B4-BE49-F238E27FC236}">
                  <a16:creationId xmlns:a16="http://schemas.microsoft.com/office/drawing/2014/main" id="{D1EFFAFF-E93F-4D98-BB34-913018CEBE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68" name="Freeform 4">
              <a:extLst>
                <a:ext uri="{FF2B5EF4-FFF2-40B4-BE49-F238E27FC236}">
                  <a16:creationId xmlns:a16="http://schemas.microsoft.com/office/drawing/2014/main" id="{F2CE5056-FED8-486A-BEE8-EE2111CC5F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69" name="Freeform 5">
              <a:extLst>
                <a:ext uri="{FF2B5EF4-FFF2-40B4-BE49-F238E27FC236}">
                  <a16:creationId xmlns:a16="http://schemas.microsoft.com/office/drawing/2014/main" id="{047B1643-BCED-44DC-8761-0D0C076382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267270" name="Group 6">
              <a:extLst>
                <a:ext uri="{FF2B5EF4-FFF2-40B4-BE49-F238E27FC236}">
                  <a16:creationId xmlns:a16="http://schemas.microsoft.com/office/drawing/2014/main" id="{E4800E73-7EC5-47E1-8202-27760C2D6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7271" name="Freeform 7">
                <a:extLst>
                  <a:ext uri="{FF2B5EF4-FFF2-40B4-BE49-F238E27FC236}">
                    <a16:creationId xmlns:a16="http://schemas.microsoft.com/office/drawing/2014/main" id="{DAD887B5-27FE-4537-BBE6-3B0BF92BE4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2" name="Freeform 8">
                <a:extLst>
                  <a:ext uri="{FF2B5EF4-FFF2-40B4-BE49-F238E27FC236}">
                    <a16:creationId xmlns:a16="http://schemas.microsoft.com/office/drawing/2014/main" id="{DEEE4911-8A84-4E7E-A81D-3C8B8ADDEB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3" name="Freeform 9">
                <a:extLst>
                  <a:ext uri="{FF2B5EF4-FFF2-40B4-BE49-F238E27FC236}">
                    <a16:creationId xmlns:a16="http://schemas.microsoft.com/office/drawing/2014/main" id="{5CB7E51E-5442-43D1-B1AE-8FD432F1BD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4" name="Freeform 10">
                <a:extLst>
                  <a:ext uri="{FF2B5EF4-FFF2-40B4-BE49-F238E27FC236}">
                    <a16:creationId xmlns:a16="http://schemas.microsoft.com/office/drawing/2014/main" id="{0DEC1ED3-85DB-4C76-BA93-2AE06D092A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5" name="Freeform 11">
                <a:extLst>
                  <a:ext uri="{FF2B5EF4-FFF2-40B4-BE49-F238E27FC236}">
                    <a16:creationId xmlns:a16="http://schemas.microsoft.com/office/drawing/2014/main" id="{5E94B224-E782-4C19-83DB-24AA5BC970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6" name="Freeform 12">
                <a:extLst>
                  <a:ext uri="{FF2B5EF4-FFF2-40B4-BE49-F238E27FC236}">
                    <a16:creationId xmlns:a16="http://schemas.microsoft.com/office/drawing/2014/main" id="{03926834-B7F1-4D51-86C9-DAA685C8DC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7" name="Freeform 13">
                <a:extLst>
                  <a:ext uri="{FF2B5EF4-FFF2-40B4-BE49-F238E27FC236}">
                    <a16:creationId xmlns:a16="http://schemas.microsoft.com/office/drawing/2014/main" id="{F820A358-B1EE-47F2-8113-70F1990288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8" name="Freeform 14">
                <a:extLst>
                  <a:ext uri="{FF2B5EF4-FFF2-40B4-BE49-F238E27FC236}">
                    <a16:creationId xmlns:a16="http://schemas.microsoft.com/office/drawing/2014/main" id="{C2ED99F0-8FFC-49C5-9B4C-E5C0B58B5A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9" name="Freeform 15">
                <a:extLst>
                  <a:ext uri="{FF2B5EF4-FFF2-40B4-BE49-F238E27FC236}">
                    <a16:creationId xmlns:a16="http://schemas.microsoft.com/office/drawing/2014/main" id="{167F4D87-542B-4720-8C49-6CBF0F9F7A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80" name="Freeform 16">
                <a:extLst>
                  <a:ext uri="{FF2B5EF4-FFF2-40B4-BE49-F238E27FC236}">
                    <a16:creationId xmlns:a16="http://schemas.microsoft.com/office/drawing/2014/main" id="{FF1B5709-9456-4D4B-897F-F02B095C25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81" name="Freeform 17">
                <a:extLst>
                  <a:ext uri="{FF2B5EF4-FFF2-40B4-BE49-F238E27FC236}">
                    <a16:creationId xmlns:a16="http://schemas.microsoft.com/office/drawing/2014/main" id="{88D459DE-754E-429F-A318-D6F39546E5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82" name="Freeform 18">
                <a:extLst>
                  <a:ext uri="{FF2B5EF4-FFF2-40B4-BE49-F238E27FC236}">
                    <a16:creationId xmlns:a16="http://schemas.microsoft.com/office/drawing/2014/main" id="{4C097342-2AE7-4052-AADD-ED4AD1462C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83" name="Freeform 19">
                <a:extLst>
                  <a:ext uri="{FF2B5EF4-FFF2-40B4-BE49-F238E27FC236}">
                    <a16:creationId xmlns:a16="http://schemas.microsoft.com/office/drawing/2014/main" id="{C06F6051-88FE-4BAA-AFE9-67B932D736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7284" name="Freeform 20">
              <a:extLst>
                <a:ext uri="{FF2B5EF4-FFF2-40B4-BE49-F238E27FC236}">
                  <a16:creationId xmlns:a16="http://schemas.microsoft.com/office/drawing/2014/main" id="{F22ACCC9-48FB-4A3D-87BF-5560F6BF36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85" name="Freeform 21">
              <a:extLst>
                <a:ext uri="{FF2B5EF4-FFF2-40B4-BE49-F238E27FC236}">
                  <a16:creationId xmlns:a16="http://schemas.microsoft.com/office/drawing/2014/main" id="{79C1F7F6-2342-43BA-A4C8-FADE2E98D4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86" name="Freeform 22">
              <a:extLst>
                <a:ext uri="{FF2B5EF4-FFF2-40B4-BE49-F238E27FC236}">
                  <a16:creationId xmlns:a16="http://schemas.microsoft.com/office/drawing/2014/main" id="{2C2A58F7-B9DE-4884-B1AE-24B8E5C774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87" name="Freeform 23">
              <a:extLst>
                <a:ext uri="{FF2B5EF4-FFF2-40B4-BE49-F238E27FC236}">
                  <a16:creationId xmlns:a16="http://schemas.microsoft.com/office/drawing/2014/main" id="{31C5EF12-0190-4E1A-85C8-B16CE5A324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88" name="Freeform 24">
              <a:extLst>
                <a:ext uri="{FF2B5EF4-FFF2-40B4-BE49-F238E27FC236}">
                  <a16:creationId xmlns:a16="http://schemas.microsoft.com/office/drawing/2014/main" id="{8C326443-FB5D-4CD6-B583-62B0478775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89" name="Freeform 25">
              <a:extLst>
                <a:ext uri="{FF2B5EF4-FFF2-40B4-BE49-F238E27FC236}">
                  <a16:creationId xmlns:a16="http://schemas.microsoft.com/office/drawing/2014/main" id="{B42B82FC-5903-4F69-9B11-02B04D14F6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90" name="Freeform 26">
              <a:extLst>
                <a:ext uri="{FF2B5EF4-FFF2-40B4-BE49-F238E27FC236}">
                  <a16:creationId xmlns:a16="http://schemas.microsoft.com/office/drawing/2014/main" id="{F0B2FEDB-45B4-4BFD-8FD3-1CB90C75E6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91" name="Freeform 27">
              <a:extLst>
                <a:ext uri="{FF2B5EF4-FFF2-40B4-BE49-F238E27FC236}">
                  <a16:creationId xmlns:a16="http://schemas.microsoft.com/office/drawing/2014/main" id="{AE7B3D9F-C48E-4F1D-AFFE-2F5A3E740F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92" name="Line 28">
              <a:extLst>
                <a:ext uri="{FF2B5EF4-FFF2-40B4-BE49-F238E27FC236}">
                  <a16:creationId xmlns:a16="http://schemas.microsoft.com/office/drawing/2014/main" id="{776DC637-7FC2-42CC-B872-DE2879A7C3E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93" name="Line 29">
              <a:extLst>
                <a:ext uri="{FF2B5EF4-FFF2-40B4-BE49-F238E27FC236}">
                  <a16:creationId xmlns:a16="http://schemas.microsoft.com/office/drawing/2014/main" id="{B531B38D-262E-47D9-8B6B-E536D69E7E2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294" name="Line 30">
              <a:extLst>
                <a:ext uri="{FF2B5EF4-FFF2-40B4-BE49-F238E27FC236}">
                  <a16:creationId xmlns:a16="http://schemas.microsoft.com/office/drawing/2014/main" id="{057B299F-F56F-4827-899F-092A6AD207B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267295" name="Group 31">
              <a:extLst>
                <a:ext uri="{FF2B5EF4-FFF2-40B4-BE49-F238E27FC236}">
                  <a16:creationId xmlns:a16="http://schemas.microsoft.com/office/drawing/2014/main" id="{54A028AD-A482-45B8-B600-0C89563BC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7296" name="Line 32">
                <a:extLst>
                  <a:ext uri="{FF2B5EF4-FFF2-40B4-BE49-F238E27FC236}">
                    <a16:creationId xmlns:a16="http://schemas.microsoft.com/office/drawing/2014/main" id="{C70BA858-7545-4580-B64D-99046F3E60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97" name="Line 33">
                <a:extLst>
                  <a:ext uri="{FF2B5EF4-FFF2-40B4-BE49-F238E27FC236}">
                    <a16:creationId xmlns:a16="http://schemas.microsoft.com/office/drawing/2014/main" id="{F7BB125A-29F0-46AF-9715-94033C5309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98" name="Line 34">
                <a:extLst>
                  <a:ext uri="{FF2B5EF4-FFF2-40B4-BE49-F238E27FC236}">
                    <a16:creationId xmlns:a16="http://schemas.microsoft.com/office/drawing/2014/main" id="{AAFD0707-AC54-4522-B3B3-297FD59F62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99" name="Line 35">
                <a:extLst>
                  <a:ext uri="{FF2B5EF4-FFF2-40B4-BE49-F238E27FC236}">
                    <a16:creationId xmlns:a16="http://schemas.microsoft.com/office/drawing/2014/main" id="{44307C34-8727-477D-A206-1216B3BEE0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00" name="Line 36">
                <a:extLst>
                  <a:ext uri="{FF2B5EF4-FFF2-40B4-BE49-F238E27FC236}">
                    <a16:creationId xmlns:a16="http://schemas.microsoft.com/office/drawing/2014/main" id="{6BF6177C-0287-4A64-A10E-7DE6E7C63F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7301" name="Line 37">
              <a:extLst>
                <a:ext uri="{FF2B5EF4-FFF2-40B4-BE49-F238E27FC236}">
                  <a16:creationId xmlns:a16="http://schemas.microsoft.com/office/drawing/2014/main" id="{4748C28B-F942-48FA-AF15-62B6963A982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7302" name="Line 38">
              <a:extLst>
                <a:ext uri="{FF2B5EF4-FFF2-40B4-BE49-F238E27FC236}">
                  <a16:creationId xmlns:a16="http://schemas.microsoft.com/office/drawing/2014/main" id="{6048E9DB-8BB6-4696-A378-75783994E35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67303" name="Rectangle 39">
            <a:extLst>
              <a:ext uri="{FF2B5EF4-FFF2-40B4-BE49-F238E27FC236}">
                <a16:creationId xmlns:a16="http://schemas.microsoft.com/office/drawing/2014/main" id="{D77D2AF9-3A6B-4832-A554-2F3B2614B8B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267304" name="Rectangle 40">
            <a:extLst>
              <a:ext uri="{FF2B5EF4-FFF2-40B4-BE49-F238E27FC236}">
                <a16:creationId xmlns:a16="http://schemas.microsoft.com/office/drawing/2014/main" id="{AD89B9F3-AA90-4E37-A950-4B4239B10B1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267305" name="Rectangle 41">
            <a:extLst>
              <a:ext uri="{FF2B5EF4-FFF2-40B4-BE49-F238E27FC236}">
                <a16:creationId xmlns:a16="http://schemas.microsoft.com/office/drawing/2014/main" id="{70DD4F44-1560-4206-A86B-142DAA0D1B4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67306" name="Rectangle 42">
            <a:extLst>
              <a:ext uri="{FF2B5EF4-FFF2-40B4-BE49-F238E27FC236}">
                <a16:creationId xmlns:a16="http://schemas.microsoft.com/office/drawing/2014/main" id="{3DDFBDD6-8489-45E5-A302-B40CECFFC8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67307" name="Rectangle 43">
            <a:extLst>
              <a:ext uri="{FF2B5EF4-FFF2-40B4-BE49-F238E27FC236}">
                <a16:creationId xmlns:a16="http://schemas.microsoft.com/office/drawing/2014/main" id="{45399905-CC2B-4EC1-9CCC-DDB23F53DE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8EB1F8-729C-4F0E-A3F3-0874D60E9A7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15AB-CEEB-4275-850F-F8AF45A2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96A25-469D-4FBA-9F91-AB2E6A19A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100B-32A5-4CF2-A1C5-54B1AE1B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3FA6-15F2-479A-B58B-7F7C18D0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5041F-35AF-42FC-9567-C897CA84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B17F-C0B0-4C61-A05B-A547BC6A3D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559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B9F89-391C-4618-A200-8AA60F41D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B6639-C084-44DA-91F5-EEB366B51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C09E1-FB99-4FFE-8F51-38382F74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0080C-8FF1-4328-8EC3-09614A9D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19E2-A755-47C5-9ED6-01417C18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4136A-45DE-45B5-A243-9F9EAE2B12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411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A14D-5335-4956-AAD3-B4967A66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54E1-BDD9-4FAB-92D8-B6404486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A9A1B-BB78-4A49-BB7B-5C5846AB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36F8F-0870-4208-83D9-5BE83FFF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B9F43-0E55-485C-8099-0D45FCB9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E1AA4-0D2C-4854-8A42-B48A6E9A54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503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82FA-5CB1-4F11-BC60-A0572E37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C5DD-2F1F-4243-84F1-C745E638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DA26-FBE9-49F2-A99D-2D6D2F56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5B8F-FE49-467F-A58B-E4EE2185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CEEF-C84B-430C-B7D1-CA68BCE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78A3A-40BF-4CC1-A865-F597797E16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518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6DB4-8157-44E4-9664-BC22010B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3F35-4F33-4B5C-9648-9445563B7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29F54-85A9-4F0F-BB0F-39111E0F4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54E4-0D05-4DF5-8F55-A998C7F4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0B2F8-D796-429A-916A-6F5E9996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F10EC-4FB7-48AA-9EDF-B89A1C63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9017-9C04-47EB-BBCA-24C00B7B20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238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BF88-A371-49DD-9E8A-2F85282A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FCD21-FB31-4815-BE8B-8DC68027C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44E35-E22A-4854-8DD9-C2424830A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10757-69C0-40C3-92C8-C1A584DB0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D86D9-4E2B-4653-83DF-AA59CB3A7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2A7F7-3B9F-443C-BC3D-5CEF2DFE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94C09-7EF8-4673-8BBB-B5FB3226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EC1B2-01FD-4BCE-AA55-C4CAE830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B0CCF-BAB5-4355-AF66-358E664DC0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11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7D91-3B2E-45F9-9D97-0749918A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F8129-28CA-4C1E-AFB0-F5B57728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2274B-5353-427B-9721-E75F65D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9E3FD-BF21-472F-BD71-48045B19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A0593-75F8-4859-9851-9488E80C01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724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14F40-72DB-456D-99E6-428C8E9E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6011E-C080-457E-9E5C-13B13A72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795B-951F-4419-8224-A2528919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7C348-9B09-4351-82B2-8FC7A00E39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145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C063-C776-46F6-A828-26189B6D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59BE-E2E2-4D0C-8869-F3F836D6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F9018-FE1F-4A0A-ACCA-B648063E4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7370D-D25B-42EE-A817-EB34E39E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22345-A41A-43AA-8D8D-704DA5BF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B6873-645E-4607-84DB-02086FDF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C4A6-4AAB-4C3B-84A2-F7CEF1D0B4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21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8FCA-1C5B-440B-9EF6-9F88C308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B75E0-9DC8-4BEB-A669-726E13DDC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CF0AC-DF16-4FD2-AADD-19D39D4FF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4EC26-E068-4051-BAA3-542314D0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BA903-6392-4395-A32C-07D80048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C994F-674E-4835-BD12-E041EF8A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F75A5-C4CF-4C4E-9701-6AF59AAEE5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231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43079E87-F1BD-404D-8870-A6CD051C7853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43" name="Freeform 3">
              <a:extLst>
                <a:ext uri="{FF2B5EF4-FFF2-40B4-BE49-F238E27FC236}">
                  <a16:creationId xmlns:a16="http://schemas.microsoft.com/office/drawing/2014/main" id="{CA4C73BF-0FB4-4B98-9C64-B77994784A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44" name="Freeform 4">
              <a:extLst>
                <a:ext uri="{FF2B5EF4-FFF2-40B4-BE49-F238E27FC236}">
                  <a16:creationId xmlns:a16="http://schemas.microsoft.com/office/drawing/2014/main" id="{17104A58-D73E-4A35-A274-6D6FFBCEDA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45" name="Freeform 5">
              <a:extLst>
                <a:ext uri="{FF2B5EF4-FFF2-40B4-BE49-F238E27FC236}">
                  <a16:creationId xmlns:a16="http://schemas.microsoft.com/office/drawing/2014/main" id="{AFD1B04D-C081-478F-96A5-B61E93FD01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266246" name="Group 6">
              <a:extLst>
                <a:ext uri="{FF2B5EF4-FFF2-40B4-BE49-F238E27FC236}">
                  <a16:creationId xmlns:a16="http://schemas.microsoft.com/office/drawing/2014/main" id="{AC95E872-4408-4E84-9021-5D41E5E51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247" name="Freeform 7">
                <a:extLst>
                  <a:ext uri="{FF2B5EF4-FFF2-40B4-BE49-F238E27FC236}">
                    <a16:creationId xmlns:a16="http://schemas.microsoft.com/office/drawing/2014/main" id="{A323DEB8-E0DD-4F4D-9898-758B3D2B4F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48" name="Freeform 8">
                <a:extLst>
                  <a:ext uri="{FF2B5EF4-FFF2-40B4-BE49-F238E27FC236}">
                    <a16:creationId xmlns:a16="http://schemas.microsoft.com/office/drawing/2014/main" id="{F0C18D81-EBF0-46F9-8ED7-9531F23719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49" name="Freeform 9">
                <a:extLst>
                  <a:ext uri="{FF2B5EF4-FFF2-40B4-BE49-F238E27FC236}">
                    <a16:creationId xmlns:a16="http://schemas.microsoft.com/office/drawing/2014/main" id="{1CC8FBE5-F929-4B36-A90B-674C994A5E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0" name="Freeform 10">
                <a:extLst>
                  <a:ext uri="{FF2B5EF4-FFF2-40B4-BE49-F238E27FC236}">
                    <a16:creationId xmlns:a16="http://schemas.microsoft.com/office/drawing/2014/main" id="{8F4CD760-4750-4F58-BD86-191577ED32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1" name="Freeform 11">
                <a:extLst>
                  <a:ext uri="{FF2B5EF4-FFF2-40B4-BE49-F238E27FC236}">
                    <a16:creationId xmlns:a16="http://schemas.microsoft.com/office/drawing/2014/main" id="{13E2790E-1515-4F9A-B28E-BBEF52DCB9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2" name="Freeform 12">
                <a:extLst>
                  <a:ext uri="{FF2B5EF4-FFF2-40B4-BE49-F238E27FC236}">
                    <a16:creationId xmlns:a16="http://schemas.microsoft.com/office/drawing/2014/main" id="{AEE7E8FB-902E-4CBD-ABAC-A435AF818D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3" name="Freeform 13">
                <a:extLst>
                  <a:ext uri="{FF2B5EF4-FFF2-40B4-BE49-F238E27FC236}">
                    <a16:creationId xmlns:a16="http://schemas.microsoft.com/office/drawing/2014/main" id="{A2CFFAA1-0EC7-42B0-AAE9-8F0266D031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4" name="Freeform 14">
                <a:extLst>
                  <a:ext uri="{FF2B5EF4-FFF2-40B4-BE49-F238E27FC236}">
                    <a16:creationId xmlns:a16="http://schemas.microsoft.com/office/drawing/2014/main" id="{0A8454CB-79D7-46D0-B5B8-76CB987F47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5" name="Freeform 15">
                <a:extLst>
                  <a:ext uri="{FF2B5EF4-FFF2-40B4-BE49-F238E27FC236}">
                    <a16:creationId xmlns:a16="http://schemas.microsoft.com/office/drawing/2014/main" id="{BA90383E-BF31-4CC8-93D2-20B519376A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6" name="Freeform 16">
                <a:extLst>
                  <a:ext uri="{FF2B5EF4-FFF2-40B4-BE49-F238E27FC236}">
                    <a16:creationId xmlns:a16="http://schemas.microsoft.com/office/drawing/2014/main" id="{E37AA3E4-5620-4266-8C9C-166E3D8FE7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7" name="Freeform 17">
                <a:extLst>
                  <a:ext uri="{FF2B5EF4-FFF2-40B4-BE49-F238E27FC236}">
                    <a16:creationId xmlns:a16="http://schemas.microsoft.com/office/drawing/2014/main" id="{14EDB7AE-D136-456F-A40C-D24D6367E6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8" name="Freeform 18">
                <a:extLst>
                  <a:ext uri="{FF2B5EF4-FFF2-40B4-BE49-F238E27FC236}">
                    <a16:creationId xmlns:a16="http://schemas.microsoft.com/office/drawing/2014/main" id="{AD279675-E043-4618-B058-65C96FB6E4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59" name="Freeform 19">
                <a:extLst>
                  <a:ext uri="{FF2B5EF4-FFF2-40B4-BE49-F238E27FC236}">
                    <a16:creationId xmlns:a16="http://schemas.microsoft.com/office/drawing/2014/main" id="{D87F52C8-EBD6-49ED-B6D1-8B6ED4B15A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6260" name="Freeform 20">
              <a:extLst>
                <a:ext uri="{FF2B5EF4-FFF2-40B4-BE49-F238E27FC236}">
                  <a16:creationId xmlns:a16="http://schemas.microsoft.com/office/drawing/2014/main" id="{BDA69398-24C4-4002-ACED-30D7251C20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1" name="Freeform 21">
              <a:extLst>
                <a:ext uri="{FF2B5EF4-FFF2-40B4-BE49-F238E27FC236}">
                  <a16:creationId xmlns:a16="http://schemas.microsoft.com/office/drawing/2014/main" id="{D04294E7-7092-4EC1-ADCA-109B82ECB9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2" name="Freeform 22">
              <a:extLst>
                <a:ext uri="{FF2B5EF4-FFF2-40B4-BE49-F238E27FC236}">
                  <a16:creationId xmlns:a16="http://schemas.microsoft.com/office/drawing/2014/main" id="{418B99C0-4C3A-4B69-B6D2-F6B23CA3FF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3" name="Freeform 23">
              <a:extLst>
                <a:ext uri="{FF2B5EF4-FFF2-40B4-BE49-F238E27FC236}">
                  <a16:creationId xmlns:a16="http://schemas.microsoft.com/office/drawing/2014/main" id="{B00CBDBF-DE49-423A-B4E5-95A6714657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4" name="Freeform 24">
              <a:extLst>
                <a:ext uri="{FF2B5EF4-FFF2-40B4-BE49-F238E27FC236}">
                  <a16:creationId xmlns:a16="http://schemas.microsoft.com/office/drawing/2014/main" id="{198F0565-431E-4C2D-B376-3F1A010E92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5" name="Freeform 25">
              <a:extLst>
                <a:ext uri="{FF2B5EF4-FFF2-40B4-BE49-F238E27FC236}">
                  <a16:creationId xmlns:a16="http://schemas.microsoft.com/office/drawing/2014/main" id="{DC7701B9-04E1-4ACC-A47D-CFA2B11FCF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6" name="Freeform 26">
              <a:extLst>
                <a:ext uri="{FF2B5EF4-FFF2-40B4-BE49-F238E27FC236}">
                  <a16:creationId xmlns:a16="http://schemas.microsoft.com/office/drawing/2014/main" id="{BE59C30F-AE6D-4BAE-B829-E18EB66E95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7" name="Freeform 27">
              <a:extLst>
                <a:ext uri="{FF2B5EF4-FFF2-40B4-BE49-F238E27FC236}">
                  <a16:creationId xmlns:a16="http://schemas.microsoft.com/office/drawing/2014/main" id="{30862682-31F1-4FA4-ADE1-F6FE5203C8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8" name="Line 28">
              <a:extLst>
                <a:ext uri="{FF2B5EF4-FFF2-40B4-BE49-F238E27FC236}">
                  <a16:creationId xmlns:a16="http://schemas.microsoft.com/office/drawing/2014/main" id="{6F847850-462A-4AFB-B386-7CAD1539E21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69" name="Line 29">
              <a:extLst>
                <a:ext uri="{FF2B5EF4-FFF2-40B4-BE49-F238E27FC236}">
                  <a16:creationId xmlns:a16="http://schemas.microsoft.com/office/drawing/2014/main" id="{54F90364-ECA0-46EE-9CC1-42AE6B3304D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70" name="Line 30">
              <a:extLst>
                <a:ext uri="{FF2B5EF4-FFF2-40B4-BE49-F238E27FC236}">
                  <a16:creationId xmlns:a16="http://schemas.microsoft.com/office/drawing/2014/main" id="{88C134A7-EC4D-436F-A11D-BD642E89C5E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266271" name="Group 31">
              <a:extLst>
                <a:ext uri="{FF2B5EF4-FFF2-40B4-BE49-F238E27FC236}">
                  <a16:creationId xmlns:a16="http://schemas.microsoft.com/office/drawing/2014/main" id="{2037A316-E08F-47FB-B2F0-B31143EEA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272" name="Line 32">
                <a:extLst>
                  <a:ext uri="{FF2B5EF4-FFF2-40B4-BE49-F238E27FC236}">
                    <a16:creationId xmlns:a16="http://schemas.microsoft.com/office/drawing/2014/main" id="{2AB14DE5-6D87-454D-82AB-9A7357E013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73" name="Line 33">
                <a:extLst>
                  <a:ext uri="{FF2B5EF4-FFF2-40B4-BE49-F238E27FC236}">
                    <a16:creationId xmlns:a16="http://schemas.microsoft.com/office/drawing/2014/main" id="{2C4ADD7A-ECF0-42C8-8515-DA2A25E9F6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74" name="Line 34">
                <a:extLst>
                  <a:ext uri="{FF2B5EF4-FFF2-40B4-BE49-F238E27FC236}">
                    <a16:creationId xmlns:a16="http://schemas.microsoft.com/office/drawing/2014/main" id="{4EF55694-AC5E-4108-A8C7-AE11BF0CA5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75" name="Line 35">
                <a:extLst>
                  <a:ext uri="{FF2B5EF4-FFF2-40B4-BE49-F238E27FC236}">
                    <a16:creationId xmlns:a16="http://schemas.microsoft.com/office/drawing/2014/main" id="{2427BAFE-DEA4-4CFA-B35E-F2AB5A382C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276" name="Line 36">
                <a:extLst>
                  <a:ext uri="{FF2B5EF4-FFF2-40B4-BE49-F238E27FC236}">
                    <a16:creationId xmlns:a16="http://schemas.microsoft.com/office/drawing/2014/main" id="{30E9C267-E33F-491B-99C6-C0E880D64C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6277" name="Line 37">
              <a:extLst>
                <a:ext uri="{FF2B5EF4-FFF2-40B4-BE49-F238E27FC236}">
                  <a16:creationId xmlns:a16="http://schemas.microsoft.com/office/drawing/2014/main" id="{EF7D11D9-DF24-4CCE-9EC6-26C41C308C4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6278" name="Line 38">
              <a:extLst>
                <a:ext uri="{FF2B5EF4-FFF2-40B4-BE49-F238E27FC236}">
                  <a16:creationId xmlns:a16="http://schemas.microsoft.com/office/drawing/2014/main" id="{5003FD26-4345-4116-8EA9-0C31003C409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66279" name="Rectangle 39">
            <a:extLst>
              <a:ext uri="{FF2B5EF4-FFF2-40B4-BE49-F238E27FC236}">
                <a16:creationId xmlns:a16="http://schemas.microsoft.com/office/drawing/2014/main" id="{3C637111-9A03-400F-BFD4-37450C762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66280" name="Rectangle 40">
            <a:extLst>
              <a:ext uri="{FF2B5EF4-FFF2-40B4-BE49-F238E27FC236}">
                <a16:creationId xmlns:a16="http://schemas.microsoft.com/office/drawing/2014/main" id="{A4436A67-12EF-405B-9E7A-D4B905CAB8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266281" name="Rectangle 41">
            <a:extLst>
              <a:ext uri="{FF2B5EF4-FFF2-40B4-BE49-F238E27FC236}">
                <a16:creationId xmlns:a16="http://schemas.microsoft.com/office/drawing/2014/main" id="{97D929A3-5D2F-44D9-BA6D-A8276AAA1A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266282" name="Rectangle 42">
            <a:extLst>
              <a:ext uri="{FF2B5EF4-FFF2-40B4-BE49-F238E27FC236}">
                <a16:creationId xmlns:a16="http://schemas.microsoft.com/office/drawing/2014/main" id="{7DCBC535-4839-49AF-9F32-FB27D7924E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5730DB7-E012-4ECF-8E2C-7F36FFCA691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66283" name="Rectangle 43">
            <a:extLst>
              <a:ext uri="{FF2B5EF4-FFF2-40B4-BE49-F238E27FC236}">
                <a16:creationId xmlns:a16="http://schemas.microsoft.com/office/drawing/2014/main" id="{3B0D552E-4C25-46AE-83A6-9488F0A40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9" name="Rectangle 17">
            <a:extLst>
              <a:ext uri="{FF2B5EF4-FFF2-40B4-BE49-F238E27FC236}">
                <a16:creationId xmlns:a16="http://schemas.microsoft.com/office/drawing/2014/main" id="{65AFD848-A3D7-4A26-94C1-256010FB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4813"/>
            <a:ext cx="7920038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l-SI" altLang="sl-SI" sz="7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TROPSKI SEVER JUŽNE AMERIKE</a:t>
            </a:r>
          </a:p>
          <a:p>
            <a:pPr algn="ctr"/>
            <a:endParaRPr lang="sl-SI" altLang="sl-SI" sz="72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ctr"/>
            <a:endParaRPr lang="sl-SI" altLang="sl-SI" sz="72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ctr"/>
            <a:r>
              <a:rPr lang="sl-SI" altLang="sl-SI" sz="1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                                                    </a:t>
            </a:r>
          </a:p>
          <a:p>
            <a:pPr algn="ctr"/>
            <a:endParaRPr lang="sl-SI" altLang="sl-SI" sz="1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/>
            <a:endParaRPr lang="sl-SI" altLang="sl-SI" sz="1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/>
            <a:endParaRPr lang="sl-SI" altLang="sl-SI" sz="1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/>
            <a:endParaRPr lang="sl-SI" altLang="sl-SI" sz="1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/>
            <a:r>
              <a:rPr lang="sl-SI" altLang="sl-SI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</a:t>
            </a:r>
            <a:endParaRPr lang="sl-SI" altLang="sl-SI" sz="1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8703" name="Picture 31" descr="map-bido">
            <a:extLst>
              <a:ext uri="{FF2B5EF4-FFF2-40B4-BE49-F238E27FC236}">
                <a16:creationId xmlns:a16="http://schemas.microsoft.com/office/drawing/2014/main" id="{9A04F21E-14DD-4A9B-94DC-A133225D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24479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62DE8688-E2FD-4A6C-A9D9-44C64C2A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chemeClr val="hlink"/>
                </a:solidFill>
              </a:rPr>
              <a:t>VENEZUELA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53CEFD9C-4591-46FF-9237-EF6CA577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05013"/>
            <a:ext cx="3898900" cy="48529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Uradno ime: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Republica de Venezuela</a:t>
            </a:r>
            <a:endParaRPr lang="sl-SI" altLang="sl-SI" sz="1200" b="1">
              <a:solidFill>
                <a:srgbClr val="FF9933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Državna ureditev: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predsedniška zvezna republika</a:t>
            </a:r>
            <a:endParaRPr lang="sl-SI" altLang="sl-SI" sz="1400" b="1">
              <a:solidFill>
                <a:srgbClr val="FF9933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Površina: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 912.050 km</a:t>
            </a:r>
            <a:r>
              <a:rPr lang="sl-SI" altLang="sl-SI" sz="1400" b="1" baseline="30000">
                <a:solidFill>
                  <a:srgbClr val="CC3300"/>
                </a:solidFill>
                <a:latin typeface="Tahoma" panose="020B0604030504040204" pitchFamily="34" charset="0"/>
              </a:rPr>
              <a:t>2</a:t>
            </a:r>
            <a:endParaRPr lang="sl-SI" altLang="sl-SI" sz="1200" b="1">
              <a:solidFill>
                <a:srgbClr val="FF9933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Št. prebivalcev (1998):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 23.242.000</a:t>
            </a:r>
            <a:endParaRPr lang="sl-SI" altLang="sl-SI" sz="1200" b="1">
              <a:solidFill>
                <a:srgbClr val="FF9933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Glavno mesto: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Caracas</a:t>
            </a:r>
            <a:endParaRPr lang="sl-SI" altLang="sl-SI" sz="1200" b="1">
              <a:solidFill>
                <a:srgbClr val="FF9933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Gostota: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 25,5 preb./km</a:t>
            </a:r>
            <a:r>
              <a:rPr lang="sl-SI" altLang="sl-SI" sz="1400" b="1" baseline="30000">
                <a:solidFill>
                  <a:srgbClr val="CC3300"/>
                </a:solidFill>
                <a:latin typeface="Tahoma" panose="020B0604030504040204" pitchFamily="34" charset="0"/>
              </a:rPr>
              <a:t>2</a:t>
            </a:r>
            <a:endParaRPr lang="sl-SI" altLang="sl-SI" sz="1200" b="1">
              <a:solidFill>
                <a:srgbClr val="FF9933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Uradni jezik: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španski</a:t>
            </a:r>
            <a:endParaRPr lang="sl-SI" altLang="sl-SI" sz="1200" b="1">
              <a:solidFill>
                <a:srgbClr val="FF9933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Denarna enota: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bolivar</a:t>
            </a:r>
            <a:endParaRPr lang="sl-SI" altLang="sl-SI" sz="1200" b="1">
              <a:solidFill>
                <a:srgbClr val="FF9933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BDP(1996):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 3017 USD/preb.</a:t>
            </a:r>
            <a:endParaRPr lang="sl-SI" altLang="sl-SI" sz="1200" b="1">
              <a:solidFill>
                <a:srgbClr val="FF9933"/>
              </a:solidFill>
              <a:latin typeface="Tahoma" panose="020B0604030504040204" pitchFamily="34" charset="0"/>
            </a:endParaRPr>
          </a:p>
        </p:txBody>
      </p:sp>
      <p:pic>
        <p:nvPicPr>
          <p:cNvPr id="272388" name="Picture 4" descr="venezuela">
            <a:extLst>
              <a:ext uri="{FF2B5EF4-FFF2-40B4-BE49-F238E27FC236}">
                <a16:creationId xmlns:a16="http://schemas.microsoft.com/office/drawing/2014/main" id="{AFA4E12F-2D86-4AAA-BC4B-60CF447D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9147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355DD3D8-F4EC-4154-895A-27B3DB214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931150" cy="774700"/>
          </a:xfrm>
        </p:spPr>
        <p:txBody>
          <a:bodyPr/>
          <a:lstStyle/>
          <a:p>
            <a:r>
              <a:rPr lang="sl-SI" altLang="sl-SI" sz="4000" b="1">
                <a:solidFill>
                  <a:srgbClr val="FFCC66"/>
                </a:solidFill>
                <a:latin typeface="Tahoma" panose="020B0604030504040204" pitchFamily="34" charset="0"/>
              </a:rPr>
              <a:t>NARAVNE RAZMERE</a:t>
            </a:r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91AF3CC3-184B-4C04-ACAB-BB0DC4765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525" y="1700213"/>
            <a:ext cx="2746375" cy="3844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rgbClr val="FFCC66"/>
                </a:solidFill>
              </a:rPr>
              <a:t>Venezuela zavzema 4 velike pokrajinske enote:</a:t>
            </a:r>
            <a:br>
              <a:rPr lang="sl-SI" altLang="sl-SI" sz="1400" b="1">
                <a:solidFill>
                  <a:srgbClr val="FFCC66"/>
                </a:solidFill>
              </a:rPr>
            </a:br>
            <a:endParaRPr lang="sl-SI" altLang="sl-SI" sz="1400" b="1">
              <a:solidFill>
                <a:srgbClr val="FFCC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</a:rPr>
              <a:t>Ande</a:t>
            </a:r>
            <a:br>
              <a:rPr lang="sl-SI" altLang="sl-SI" sz="1400" b="1">
                <a:solidFill>
                  <a:schemeClr val="hlink"/>
                </a:solidFill>
              </a:rPr>
            </a:br>
            <a:endParaRPr lang="sl-SI" altLang="sl-SI" sz="1400" b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</a:rPr>
              <a:t>Orinoško nižavje</a:t>
            </a:r>
            <a:br>
              <a:rPr lang="sl-SI" altLang="sl-SI" sz="1400" b="1">
                <a:solidFill>
                  <a:schemeClr val="hlink"/>
                </a:solidFill>
              </a:rPr>
            </a:br>
            <a:endParaRPr lang="sl-SI" altLang="sl-SI" sz="1400" b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</a:rPr>
              <a:t>Gvajansko višavje</a:t>
            </a:r>
            <a:br>
              <a:rPr lang="sl-SI" altLang="sl-SI" sz="1400" b="1">
                <a:solidFill>
                  <a:schemeClr val="hlink"/>
                </a:solidFill>
              </a:rPr>
            </a:br>
            <a:endParaRPr lang="sl-SI" altLang="sl-SI" sz="1400" b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</a:rPr>
              <a:t>Amazonsko nižavje</a:t>
            </a:r>
          </a:p>
          <a:p>
            <a:pPr>
              <a:buFont typeface="Wingdings" panose="05000000000000000000" pitchFamily="2" charset="2"/>
              <a:buChar char="q"/>
            </a:pPr>
            <a:endParaRPr lang="sl-SI" altLang="sl-SI" sz="1400" b="1">
              <a:solidFill>
                <a:schemeClr val="hlink"/>
              </a:solidFill>
            </a:endParaRPr>
          </a:p>
        </p:txBody>
      </p:sp>
      <p:pic>
        <p:nvPicPr>
          <p:cNvPr id="273412" name="Picture 4" descr="map_venezuela">
            <a:extLst>
              <a:ext uri="{FF2B5EF4-FFF2-40B4-BE49-F238E27FC236}">
                <a16:creationId xmlns:a16="http://schemas.microsoft.com/office/drawing/2014/main" id="{6FAB7BFC-BA60-47EB-A45C-E89DE783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824412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3" name="Text Box 5">
            <a:extLst>
              <a:ext uri="{FF2B5EF4-FFF2-40B4-BE49-F238E27FC236}">
                <a16:creationId xmlns:a16="http://schemas.microsoft.com/office/drawing/2014/main" id="{5F4C025F-7DF8-4FCA-AE40-FC22228C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33845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LEGA IN POVRŠJE:</a:t>
            </a:r>
            <a:endParaRPr lang="sl-SI" altLang="sl-SI" sz="1800" b="1"/>
          </a:p>
          <a:p>
            <a:pPr>
              <a:spcBef>
                <a:spcPct val="50000"/>
              </a:spcBef>
            </a:pPr>
            <a:endParaRPr lang="sl-SI" altLang="sl-SI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BC8BCC25-BD04-4E73-8A0F-4EE701C51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1619250" cy="720725"/>
          </a:xfrm>
        </p:spPr>
        <p:txBody>
          <a:bodyPr/>
          <a:lstStyle/>
          <a:p>
            <a:r>
              <a:rPr lang="sl-SI" altLang="sl-SI" sz="1800" b="1">
                <a:solidFill>
                  <a:srgbClr val="CC3300"/>
                </a:solidFill>
                <a:latin typeface="Tahoma" panose="020B0604030504040204" pitchFamily="34" charset="0"/>
              </a:rPr>
              <a:t>RASTJE: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61F1ED7D-47E3-4E12-BE5A-EE49C71A9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295275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 delti Orinoka in nižjih delih Gvajanskega višavja je tropski deževni gozd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 višjih delih raste nizkotravna savana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 Orinoškem nižavju prevladuje visokotravna savana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Gozdovi pokrivajo 34% površine</a:t>
            </a:r>
          </a:p>
        </p:txBody>
      </p:sp>
      <p:sp>
        <p:nvSpPr>
          <p:cNvPr id="274436" name="Text Box 4">
            <a:extLst>
              <a:ext uri="{FF2B5EF4-FFF2-40B4-BE49-F238E27FC236}">
                <a16:creationId xmlns:a16="http://schemas.microsoft.com/office/drawing/2014/main" id="{F9AB7129-DEE3-42FD-9434-0F0FB522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9275"/>
            <a:ext cx="40322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VODE: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ok. 80% Venezuele pripada porečju Orinoka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največji pritoki iz Andov so Meta (1046 km), Arauca (800 km) in Apure(820 km)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J del spada k porečju Amazonije oz. njenemu pritoku Rio Negro(2253 km)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V Gvajanskem višavju so številni slapovi (Angelov slap…-najvišji na svetu) 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endParaRPr lang="sl-SI" altLang="sl-SI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endParaRPr lang="sl-SI" altLang="sl-SI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endParaRPr lang="sl-SI" altLang="sl-SI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endParaRPr lang="sl-SI" altLang="sl-SI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274439" name="Text Box 7">
            <a:extLst>
              <a:ext uri="{FF2B5EF4-FFF2-40B4-BE49-F238E27FC236}">
                <a16:creationId xmlns:a16="http://schemas.microsoft.com/office/drawing/2014/main" id="{F66914EB-7974-4A84-9535-02CCAEF17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453188"/>
            <a:ext cx="3097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Angelov slap (979 m)</a:t>
            </a:r>
          </a:p>
        </p:txBody>
      </p:sp>
      <p:pic>
        <p:nvPicPr>
          <p:cNvPr id="274440" name="Picture 8" descr="angel">
            <a:extLst>
              <a:ext uri="{FF2B5EF4-FFF2-40B4-BE49-F238E27FC236}">
                <a16:creationId xmlns:a16="http://schemas.microsoft.com/office/drawing/2014/main" id="{AE4DF2F2-7C46-4942-B01F-907CB5A5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3816350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6AD5497A-BCDA-443D-BCA1-D0B751AB6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2588" cy="1350962"/>
          </a:xfrm>
        </p:spPr>
        <p:txBody>
          <a:bodyPr/>
          <a:lstStyle/>
          <a:p>
            <a:r>
              <a:rPr lang="sl-SI" altLang="sl-SI" sz="4000" b="1">
                <a:solidFill>
                  <a:schemeClr val="folHlink"/>
                </a:solidFill>
                <a:latin typeface="Tahoma" panose="020B0604030504040204" pitchFamily="34" charset="0"/>
              </a:rPr>
              <a:t>PREBIVALSTVO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81A462B1-D9BC-42F8-9B3C-0CEE7EE63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večina je mesticev (67%),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drugo so belci (21%), črnci (10%) in Indijanci (2%)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belci so večinoma španskega in italijanskega rodu – posledic močnega priseljevanja po 2. sv. Vojni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Indijancev je še okoli 200.000; spadajo k 25 različnim ljudstvom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veroizpoved: katoličani (93%), protestanti (6 %)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275460" name="Picture 4" descr="vene_21">
            <a:extLst>
              <a:ext uri="{FF2B5EF4-FFF2-40B4-BE49-F238E27FC236}">
                <a16:creationId xmlns:a16="http://schemas.microsoft.com/office/drawing/2014/main" id="{99272A88-3E90-4226-BD5E-CE7A2F97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3705225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1" name="Picture 5" descr="-People-of-Encontrados-0">
            <a:extLst>
              <a:ext uri="{FF2B5EF4-FFF2-40B4-BE49-F238E27FC236}">
                <a16:creationId xmlns:a16="http://schemas.microsoft.com/office/drawing/2014/main" id="{545738B9-3B6E-4C1C-B822-F3713E2E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2538413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2EC7A7A-1764-4AD5-A7F0-4921E6A0F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FFCC66"/>
                </a:solidFill>
                <a:latin typeface="Tahoma" panose="020B0604030504040204" pitchFamily="34" charset="0"/>
              </a:rPr>
              <a:t>GOSPODARSTVO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CF59C2D7-0DCC-4AA9-9E83-F8F3434DF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KMETIJSTVO (11,8% DELOVNE SILE):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4,4% površine zavzemajo njive in nasadi, ok. 20 % pa travniki in pašniki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za domače potrebe pridelujejo predvsem riž (733.000 t), koruzo, sir, sladkorni trs, banane, kavo, sadje in gomoljnice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od ind. Rastlin pridelujejo predvsem bombaž, tobak sisal in oljnice (sezam, soja…)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 savanskem delu je najpomembnejša živinoreja; gojijo predvsem govedo, pokrivajo pa tudi vse domače potrebe po svinjini in perutnini ter mleku</a:t>
            </a:r>
          </a:p>
        </p:txBody>
      </p:sp>
      <p:pic>
        <p:nvPicPr>
          <p:cNvPr id="276484" name="Picture 4" descr="Bombaz">
            <a:extLst>
              <a:ext uri="{FF2B5EF4-FFF2-40B4-BE49-F238E27FC236}">
                <a16:creationId xmlns:a16="http://schemas.microsoft.com/office/drawing/2014/main" id="{20833B15-D157-47B6-9F7B-E6F3BCDF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23749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5" name="Text Box 5">
            <a:extLst>
              <a:ext uri="{FF2B5EF4-FFF2-40B4-BE49-F238E27FC236}">
                <a16:creationId xmlns:a16="http://schemas.microsoft.com/office/drawing/2014/main" id="{B6EBD498-02FB-4BFC-99EE-24C95F641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716338"/>
            <a:ext cx="2303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bombaž</a:t>
            </a:r>
          </a:p>
        </p:txBody>
      </p:sp>
      <p:pic>
        <p:nvPicPr>
          <p:cNvPr id="276486" name="Picture 6" descr="tobak">
            <a:extLst>
              <a:ext uri="{FF2B5EF4-FFF2-40B4-BE49-F238E27FC236}">
                <a16:creationId xmlns:a16="http://schemas.microsoft.com/office/drawing/2014/main" id="{DEE987C9-167E-4181-8F14-5736A409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3035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7" name="Text Box 7">
            <a:extLst>
              <a:ext uri="{FF2B5EF4-FFF2-40B4-BE49-F238E27FC236}">
                <a16:creationId xmlns:a16="http://schemas.microsoft.com/office/drawing/2014/main" id="{A068D9B0-7F6C-4084-9417-B8544B93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453188"/>
            <a:ext cx="287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plantaža tobaka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FD7B1CF3-8329-4F02-988E-74634EEB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3889375" cy="414338"/>
          </a:xfrm>
        </p:spPr>
        <p:txBody>
          <a:bodyPr/>
          <a:lstStyle/>
          <a:p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RUDARSTVO IN ENERGETIKA, RIBIŠTVO: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5FE30CB6-E8AF-49A3-98FB-1E5D4E028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4319588" cy="4530725"/>
          </a:xfrm>
        </p:spPr>
        <p:txBody>
          <a:bodyPr/>
          <a:lstStyle/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ribištvo je dobro razvito tako v obalnem morju kot rekah v notranjosti (ulov rib 505.000 t )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Venezuela izkorišča le majhen del velikega rudnega bogastva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zaloge nafte ima še za 70 let (74,93 mrd. sodčkov)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4116 mrd. m</a:t>
            </a:r>
            <a:r>
              <a:rPr lang="sl-SI" altLang="sl-SI" sz="1400" b="1" baseline="30000">
                <a:solidFill>
                  <a:schemeClr val="hlink"/>
                </a:solidFill>
                <a:latin typeface="Tahoma" panose="020B0604030504040204" pitchFamily="34" charset="0"/>
              </a:rPr>
              <a:t>3 </a:t>
            </a: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zalog zemeljskega plina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večino nafte pošiljajo po naftovodih do terminalov ob Karibskem morju</a:t>
            </a:r>
            <a:r>
              <a:rPr lang="sl-SI" altLang="sl-SI" sz="1400" b="1" baseline="30000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 Gvajanskem višavju so velikanska, le deloma raziskana nahajališča železove rude, boksita, zlata, srebra, diamantov, cinka, svinca, bakra, niklja in urana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Najpomembnejše je pridobivanje boksita, železa, zlata in diamantov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pic>
        <p:nvPicPr>
          <p:cNvPr id="277509" name="Picture 5" descr="boksi">
            <a:extLst>
              <a:ext uri="{FF2B5EF4-FFF2-40B4-BE49-F238E27FC236}">
                <a16:creationId xmlns:a16="http://schemas.microsoft.com/office/drawing/2014/main" id="{2CAF893B-8B2B-4B0A-A366-CFC934AB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290638"/>
            <a:ext cx="3095625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10" name="Text Box 6">
            <a:extLst>
              <a:ext uri="{FF2B5EF4-FFF2-40B4-BE49-F238E27FC236}">
                <a16:creationId xmlns:a16="http://schemas.microsoft.com/office/drawing/2014/main" id="{C3B896D0-0C08-42C5-AA56-AAA3CD9A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573463"/>
            <a:ext cx="259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boksit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37CDEA7A-33AF-42F9-BC80-28249A104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3754437" cy="414338"/>
          </a:xfrm>
        </p:spPr>
        <p:txBody>
          <a:bodyPr/>
          <a:lstStyle/>
          <a:p>
            <a:r>
              <a:rPr lang="sl-SI" altLang="sl-SI" sz="1400" b="1">
                <a:solidFill>
                  <a:srgbClr val="FFCC66"/>
                </a:solidFill>
                <a:latin typeface="Tahoma" panose="020B0604030504040204" pitchFamily="34" charset="0"/>
              </a:rPr>
              <a:t>INDUSTRIJA (12,3% delovne sile): </a:t>
            </a:r>
            <a:br>
              <a:rPr lang="sl-SI" altLang="sl-SI" sz="1400" b="1">
                <a:solidFill>
                  <a:srgbClr val="FFCC66"/>
                </a:solidFill>
                <a:latin typeface="Tahoma" panose="020B0604030504040204" pitchFamily="34" charset="0"/>
              </a:rPr>
            </a:br>
            <a:endParaRPr lang="sl-SI" altLang="sl-SI" sz="1400" b="1">
              <a:solidFill>
                <a:srgbClr val="FFCC66"/>
              </a:solidFill>
              <a:latin typeface="Tahoma" panose="020B0604030504040204" pitchFamily="34" charset="0"/>
            </a:endParaRP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52DC63C5-5F0D-4C41-8A77-3CE88AB14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4319587" cy="4530725"/>
          </a:xfrm>
        </p:spPr>
        <p:txBody>
          <a:bodyPr/>
          <a:lstStyle/>
          <a:p>
            <a:r>
              <a:rPr lang="sl-SI" altLang="sl-SI" sz="1400" b="1">
                <a:solidFill>
                  <a:schemeClr val="hlink"/>
                </a:solidFill>
              </a:rPr>
              <a:t>najpomembnejši sta petrokemična in bazična kemična ind. (organske kemikalije, žveplena kislina, plastične mase, umetna gnojila)</a:t>
            </a:r>
          </a:p>
          <a:p>
            <a:r>
              <a:rPr lang="sl-SI" altLang="sl-SI" sz="1400" b="1">
                <a:solidFill>
                  <a:schemeClr val="hlink"/>
                </a:solidFill>
              </a:rPr>
              <a:t>glavna središča so Moron, Maracaibo in Puerto La Cruz</a:t>
            </a:r>
          </a:p>
          <a:p>
            <a:r>
              <a:rPr lang="sl-SI" altLang="sl-SI" sz="1400" b="1">
                <a:solidFill>
                  <a:schemeClr val="hlink"/>
                </a:solidFill>
              </a:rPr>
              <a:t>v Ciudad Guayani je ena največjih tovarn aluminija na svetu (627.000t)</a:t>
            </a:r>
          </a:p>
          <a:p>
            <a:r>
              <a:rPr lang="sl-SI" altLang="sl-SI" sz="1400" b="1">
                <a:solidFill>
                  <a:schemeClr val="hlink"/>
                </a:solidFill>
              </a:rPr>
              <a:t>druge ind. panoge: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chemeClr val="hlink"/>
                </a:solidFill>
              </a:rPr>
              <a:t>      - živilska (sladkor, BREZALKOHOLNE in alkoholne pijače, mesni izdelki)</a:t>
            </a:r>
            <a:br>
              <a:rPr lang="sl-SI" altLang="sl-SI" sz="1400" b="1">
                <a:solidFill>
                  <a:schemeClr val="hlink"/>
                </a:solidFill>
              </a:rPr>
            </a:br>
            <a:r>
              <a:rPr lang="sl-SI" altLang="sl-SI" sz="1400" b="1">
                <a:solidFill>
                  <a:schemeClr val="hlink"/>
                </a:solidFill>
              </a:rPr>
              <a:t>- kovinska in strojna</a:t>
            </a:r>
            <a:br>
              <a:rPr lang="sl-SI" altLang="sl-SI" sz="1400" b="1">
                <a:solidFill>
                  <a:schemeClr val="hlink"/>
                </a:solidFill>
              </a:rPr>
            </a:br>
            <a:r>
              <a:rPr lang="sl-SI" altLang="sl-SI" sz="1400" b="1">
                <a:solidFill>
                  <a:schemeClr val="hlink"/>
                </a:solidFill>
              </a:rPr>
              <a:t>- tekstilna</a:t>
            </a:r>
            <a:br>
              <a:rPr lang="sl-SI" altLang="sl-SI" sz="1400" b="1">
                <a:solidFill>
                  <a:schemeClr val="hlink"/>
                </a:solidFill>
              </a:rPr>
            </a:br>
            <a:r>
              <a:rPr lang="sl-SI" altLang="sl-SI" sz="1400" b="1">
                <a:solidFill>
                  <a:schemeClr val="hlink"/>
                </a:solidFill>
              </a:rPr>
              <a:t>- tobačna</a:t>
            </a:r>
          </a:p>
        </p:txBody>
      </p:sp>
      <p:pic>
        <p:nvPicPr>
          <p:cNvPr id="278533" name="Picture 5" descr="naftna">
            <a:extLst>
              <a:ext uri="{FF2B5EF4-FFF2-40B4-BE49-F238E27FC236}">
                <a16:creationId xmlns:a16="http://schemas.microsoft.com/office/drawing/2014/main" id="{51A70F62-185B-4C78-8BC1-F4057A5F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093913" cy="2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03EC8219-E179-4E3B-BDCD-63BEEDA2E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>
                <a:solidFill>
                  <a:schemeClr val="folHlink"/>
                </a:solidFill>
                <a:latin typeface="Tahoma" panose="020B0604030504040204" pitchFamily="34" charset="0"/>
              </a:rPr>
              <a:t>NARAVNE IN KULTURNE ZNAMENITOSTI</a:t>
            </a:r>
          </a:p>
        </p:txBody>
      </p:sp>
      <p:pic>
        <p:nvPicPr>
          <p:cNvPr id="279556" name="Picture 4" descr="CAJ-lagoon">
            <a:extLst>
              <a:ext uri="{FF2B5EF4-FFF2-40B4-BE49-F238E27FC236}">
                <a16:creationId xmlns:a16="http://schemas.microsoft.com/office/drawing/2014/main" id="{B26CC0FB-534F-40CD-A5A0-0AC8D27C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2878138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7" name="Text Box 5">
            <a:extLst>
              <a:ext uri="{FF2B5EF4-FFF2-40B4-BE49-F238E27FC236}">
                <a16:creationId xmlns:a16="http://schemas.microsoft.com/office/drawing/2014/main" id="{8CF1A7D2-C03C-4EE6-8779-2566003B4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5756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slapovi v narodnem parku Canaima</a:t>
            </a:r>
          </a:p>
        </p:txBody>
      </p:sp>
      <p:pic>
        <p:nvPicPr>
          <p:cNvPr id="279558" name="Picture 6" descr="guri1">
            <a:extLst>
              <a:ext uri="{FF2B5EF4-FFF2-40B4-BE49-F238E27FC236}">
                <a16:creationId xmlns:a16="http://schemas.microsoft.com/office/drawing/2014/main" id="{2B4C4957-805A-4318-A549-D2C0F24C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2786063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9" name="Text Box 7">
            <a:extLst>
              <a:ext uri="{FF2B5EF4-FFF2-40B4-BE49-F238E27FC236}">
                <a16:creationId xmlns:a16="http://schemas.microsoft.com/office/drawing/2014/main" id="{94692446-F666-4D87-B76D-829D7347E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221163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Guri – dolinska pregrada na reki Caroni (11,4 km)</a:t>
            </a:r>
          </a:p>
        </p:txBody>
      </p:sp>
      <p:pic>
        <p:nvPicPr>
          <p:cNvPr id="279560" name="Picture 8" descr="sierra-nevada">
            <a:extLst>
              <a:ext uri="{FF2B5EF4-FFF2-40B4-BE49-F238E27FC236}">
                <a16:creationId xmlns:a16="http://schemas.microsoft.com/office/drawing/2014/main" id="{52C6A906-B895-41B4-82E2-32432335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288131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1" name="Text Box 9">
            <a:extLst>
              <a:ext uri="{FF2B5EF4-FFF2-40B4-BE49-F238E27FC236}">
                <a16:creationId xmlns:a16="http://schemas.microsoft.com/office/drawing/2014/main" id="{5C335F1F-BA73-456D-A11B-8697A78D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165850"/>
            <a:ext cx="316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narodni park Sierra Nevada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7015B9EE-5D61-46A5-9C79-82BB38F6B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chemeClr val="hlink"/>
                </a:solidFill>
              </a:rPr>
              <a:t>SURINAM</a:t>
            </a:r>
          </a:p>
        </p:txBody>
      </p:sp>
      <p:pic>
        <p:nvPicPr>
          <p:cNvPr id="280580" name="Picture 4" descr="surinam">
            <a:extLst>
              <a:ext uri="{FF2B5EF4-FFF2-40B4-BE49-F238E27FC236}">
                <a16:creationId xmlns:a16="http://schemas.microsoft.com/office/drawing/2014/main" id="{60D4F11B-666D-4671-8A22-5FE1CA87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Text Box 5">
            <a:extLst>
              <a:ext uri="{FF2B5EF4-FFF2-40B4-BE49-F238E27FC236}">
                <a16:creationId xmlns:a16="http://schemas.microsoft.com/office/drawing/2014/main" id="{1C28A8CE-8073-4089-B77C-70529687E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05038"/>
            <a:ext cx="4103687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Uradno ime:</a:t>
            </a:r>
            <a:r>
              <a:rPr lang="sl-SI" altLang="sl-SI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Republika Surinam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Državna ureditev:</a:t>
            </a:r>
            <a:r>
              <a:rPr lang="sl-SI" altLang="sl-SI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predsedniška republika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Površina: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163.820 km2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Št. prebivalcev (1998):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418.000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Glavno mesto:</a:t>
            </a:r>
            <a:r>
              <a:rPr lang="sl-SI" altLang="sl-SI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Paramibo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Gostota: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2,6 preb./km2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Uradni jezik:</a:t>
            </a:r>
            <a:r>
              <a:rPr lang="sl-SI" altLang="sl-SI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nizozemski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Denarna enota:</a:t>
            </a:r>
            <a:r>
              <a:rPr lang="sl-SI" altLang="sl-SI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surinamski gulden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BDP(1996):</a:t>
            </a:r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880 USD/preb.</a:t>
            </a:r>
            <a:endParaRPr lang="sl-SI" altLang="sl-SI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CD0DE30F-6C88-4BB9-B696-1C90A564E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CC66"/>
                </a:solidFill>
                <a:latin typeface="Tahoma" panose="020B0604030504040204" pitchFamily="34" charset="0"/>
              </a:rPr>
              <a:t>NARAVNE RAZMERE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6972C3C8-6B10-46B9-AB25-128021361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3322638" cy="4603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LEGA:</a:t>
            </a:r>
          </a:p>
        </p:txBody>
      </p:sp>
      <p:pic>
        <p:nvPicPr>
          <p:cNvPr id="281604" name="Picture 4" descr="surinam">
            <a:extLst>
              <a:ext uri="{FF2B5EF4-FFF2-40B4-BE49-F238E27FC236}">
                <a16:creationId xmlns:a16="http://schemas.microsoft.com/office/drawing/2014/main" id="{BCA5B55D-57D0-41FD-9C8D-94CBA12C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4176713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644C30C7-28F3-48F8-954A-0BB940B82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chemeClr val="hlink"/>
                </a:solidFill>
              </a:rPr>
              <a:t>KOLUMBIJA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5BAE1AD-7D31-4352-A7BD-2A860A69A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3529013" cy="4537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Uradno ime: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Republica de Columbia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Državna ureditev: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predsedniška republika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Površina: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1.141.568 km</a:t>
            </a:r>
            <a:r>
              <a:rPr lang="sl-SI" altLang="sl-SI" sz="1400" b="1" baseline="30000">
                <a:solidFill>
                  <a:srgbClr val="CC3300"/>
                </a:solidFill>
                <a:latin typeface="Tahoma" panose="020B0604030504040204" pitchFamily="34" charset="0"/>
              </a:rPr>
              <a:t>2</a:t>
            </a:r>
            <a:endParaRPr lang="sl-SI" altLang="sl-SI" sz="1400" b="1">
              <a:solidFill>
                <a:srgbClr val="CC33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Št. prebivalcev (1998):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37.685.000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Glavno mesto: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Bogota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Gostota: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33,0 preb./km</a:t>
            </a:r>
            <a:r>
              <a:rPr lang="sl-SI" altLang="sl-SI" sz="1400" b="1" baseline="30000">
                <a:solidFill>
                  <a:srgbClr val="CC3300"/>
                </a:solidFill>
                <a:latin typeface="Tahoma" panose="020B0604030504040204" pitchFamily="34" charset="0"/>
              </a:rPr>
              <a:t>2</a:t>
            </a:r>
            <a:endParaRPr lang="sl-SI" altLang="sl-SI" sz="1400" b="1">
              <a:solidFill>
                <a:srgbClr val="CC33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Uradni jezik: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španski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Denarna enota: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kolumbijski peso(COP)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200" b="1">
                <a:solidFill>
                  <a:srgbClr val="FF9933"/>
                </a:solidFill>
                <a:latin typeface="Tahoma" panose="020B0604030504040204" pitchFamily="34" charset="0"/>
              </a:rPr>
              <a:t>BDP(1996):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rgbClr val="CC3300"/>
                </a:solidFill>
                <a:latin typeface="Tahoma" panose="020B0604030504040204" pitchFamily="34" charset="0"/>
              </a:rPr>
              <a:t>2390 USD/preb.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400" b="1">
              <a:solidFill>
                <a:srgbClr val="CC3300"/>
              </a:solidFill>
              <a:latin typeface="Tahoma" panose="020B0604030504040204" pitchFamily="34" charset="0"/>
            </a:endParaRPr>
          </a:p>
        </p:txBody>
      </p:sp>
      <p:pic>
        <p:nvPicPr>
          <p:cNvPr id="144389" name="Picture 5" descr="Kolumbia">
            <a:extLst>
              <a:ext uri="{FF2B5EF4-FFF2-40B4-BE49-F238E27FC236}">
                <a16:creationId xmlns:a16="http://schemas.microsoft.com/office/drawing/2014/main" id="{4E7408D4-9ECD-4050-BDDC-5393BC87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403225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7AB9EA18-59DC-41B3-9E20-D41856A24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1511300" cy="558800"/>
          </a:xfrm>
        </p:spPr>
        <p:txBody>
          <a:bodyPr/>
          <a:lstStyle/>
          <a:p>
            <a:pPr algn="l"/>
            <a:r>
              <a:rPr lang="sl-SI" altLang="sl-SI" sz="1800" b="1">
                <a:solidFill>
                  <a:srgbClr val="CC3300"/>
                </a:solidFill>
                <a:latin typeface="Tahoma" panose="020B0604030504040204" pitchFamily="34" charset="0"/>
              </a:rPr>
              <a:t>RASTJE:</a:t>
            </a:r>
            <a:endParaRPr lang="sl-SI" altLang="sl-SI" sz="1800" b="1">
              <a:solidFill>
                <a:srgbClr val="CC3300"/>
              </a:solidFill>
            </a:endParaRP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DB50562-DAD5-4BE5-B8E7-CEC62CD8F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2592388" cy="3700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</a:rPr>
              <a:t>večji del ozemlja pokriva tropski deževni gozd (91%)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</a:rPr>
              <a:t>na skrajnem S je savana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</a:rPr>
              <a:t>ob obalah rastejo mangrove</a:t>
            </a:r>
          </a:p>
        </p:txBody>
      </p:sp>
      <p:sp>
        <p:nvSpPr>
          <p:cNvPr id="282628" name="Text Box 4">
            <a:extLst>
              <a:ext uri="{FF2B5EF4-FFF2-40B4-BE49-F238E27FC236}">
                <a16:creationId xmlns:a16="http://schemas.microsoft.com/office/drawing/2014/main" id="{90DF64A6-FC09-48CC-B7E5-1900DCD6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836613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VODE:</a:t>
            </a:r>
            <a:br>
              <a:rPr lang="sl-SI" altLang="sl-SI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l-SI" altLang="sl-SI" sz="18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2629" name="Text Box 5">
            <a:extLst>
              <a:ext uri="{FF2B5EF4-FFF2-40B4-BE49-F238E27FC236}">
                <a16:creationId xmlns:a16="http://schemas.microsoft.com/office/drawing/2014/main" id="{3140C979-43F7-4C3F-8620-3A48E43A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412875"/>
            <a:ext cx="230346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največji sta mejni reki Corantijn (700 km) in Marowijne (680 km)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na reki Suriname je veliko zajezitveno jezero W.J. Blommensteinmeer</a:t>
            </a:r>
          </a:p>
        </p:txBody>
      </p:sp>
      <p:pic>
        <p:nvPicPr>
          <p:cNvPr id="282630" name="Picture 6" descr="mangrove">
            <a:extLst>
              <a:ext uri="{FF2B5EF4-FFF2-40B4-BE49-F238E27FC236}">
                <a16:creationId xmlns:a16="http://schemas.microsoft.com/office/drawing/2014/main" id="{6C581139-0A1C-47CC-9946-1D1AC571D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450">
            <a:off x="468313" y="3573463"/>
            <a:ext cx="374491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31" name="Text Box 7">
            <a:extLst>
              <a:ext uri="{FF2B5EF4-FFF2-40B4-BE49-F238E27FC236}">
                <a16:creationId xmlns:a16="http://schemas.microsoft.com/office/drawing/2014/main" id="{E81846E7-D202-4BDA-945A-27B0CCB7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949950"/>
            <a:ext cx="2519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mangrove</a:t>
            </a:r>
          </a:p>
        </p:txBody>
      </p:sp>
      <p:pic>
        <p:nvPicPr>
          <p:cNvPr id="282632" name="Picture 8" descr="marovijne">
            <a:extLst>
              <a:ext uri="{FF2B5EF4-FFF2-40B4-BE49-F238E27FC236}">
                <a16:creationId xmlns:a16="http://schemas.microsoft.com/office/drawing/2014/main" id="{0F7FB54F-4C82-42B3-B07D-341C5002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680">
            <a:off x="5076825" y="3573463"/>
            <a:ext cx="3527425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33" name="Text Box 9">
            <a:extLst>
              <a:ext uri="{FF2B5EF4-FFF2-40B4-BE49-F238E27FC236}">
                <a16:creationId xmlns:a16="http://schemas.microsoft.com/office/drawing/2014/main" id="{B54FDD8D-2B22-4719-8410-2F60EC04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65850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reka Marowijne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9A0C8557-D0B0-486D-9C19-6E7E7BC05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folHlink"/>
                </a:solidFill>
                <a:latin typeface="Tahoma" panose="020B0604030504040204" pitchFamily="34" charset="0"/>
              </a:rPr>
              <a:t>PREBIVALSTVO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B3E00799-6EE0-4AD6-A128-B20F33355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51425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</a:rPr>
              <a:t>prebivlaci so črnci in mulati(kreoli, 35%), Indijci(33%), Javanci(16%), goščavski </a:t>
            </a:r>
            <a:br>
              <a:rPr lang="sl-SI" altLang="sl-SI" sz="1400" b="1">
                <a:solidFill>
                  <a:schemeClr val="hlink"/>
                </a:solidFill>
              </a:rPr>
            </a:br>
            <a:r>
              <a:rPr lang="sl-SI" altLang="sl-SI" sz="1400" b="1">
                <a:solidFill>
                  <a:schemeClr val="hlink"/>
                </a:solidFill>
              </a:rPr>
              <a:t>črnci(10%), ok. 17.000 Kitajcev ter belcev</a:t>
            </a:r>
            <a:br>
              <a:rPr lang="sl-SI" altLang="sl-SI" sz="1400" b="1">
                <a:solidFill>
                  <a:schemeClr val="hlink"/>
                </a:solidFill>
              </a:rPr>
            </a:br>
            <a:endParaRPr lang="sl-SI" altLang="sl-SI" sz="1400" b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</a:rPr>
              <a:t>goščavski črnci so potomci pobeglih sužnjev </a:t>
            </a:r>
            <a:br>
              <a:rPr lang="sl-SI" altLang="sl-SI" sz="1400" b="1">
                <a:solidFill>
                  <a:schemeClr val="hlink"/>
                </a:solidFill>
              </a:rPr>
            </a:br>
            <a:endParaRPr lang="sl-SI" altLang="sl-SI" sz="1400" b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F"/>
            </a:pPr>
            <a:r>
              <a:rPr lang="sl-SI" altLang="sl-SI" sz="1400" b="1">
                <a:solidFill>
                  <a:schemeClr val="hlink"/>
                </a:solidFill>
              </a:rPr>
              <a:t>veroizpoved: hindujci(27%), katoličani (23%), muslimani(20%), protestanti(19%), tradicionalna verstva(11%)</a:t>
            </a:r>
          </a:p>
        </p:txBody>
      </p:sp>
      <p:pic>
        <p:nvPicPr>
          <p:cNvPr id="283652" name="Picture 4" descr="paramaribo05">
            <a:extLst>
              <a:ext uri="{FF2B5EF4-FFF2-40B4-BE49-F238E27FC236}">
                <a16:creationId xmlns:a16="http://schemas.microsoft.com/office/drawing/2014/main" id="{33CD4B56-7B3D-4F2C-9079-1EC5A822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416">
            <a:off x="3059113" y="4005263"/>
            <a:ext cx="3313112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E8B6AF7E-C01F-4BAE-84DC-C8ECCEB2A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CC66"/>
                </a:solidFill>
                <a:latin typeface="Tahoma" panose="020B0604030504040204" pitchFamily="34" charset="0"/>
              </a:rPr>
              <a:t>GOSPODARSTVO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3B5B6C26-B739-4F39-8D59-01DBD4939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  KMETIJSTVO: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samo 66.000 ha njiv in trajnih nasadov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večina kmetijskih površin je ob obali predvsem med rekama Saramacca in Commewijne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najpomembnejši pridelek je riž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pridelujejo še banane, palmovo olje in kokosove orehe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skromna živinoreja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izvažajo rakce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   RUDARSTVO: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največje bogastvo je boksit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pridobivajo še zlato in diamante iz rečnih nanosov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znana so nahajališča nafte, Fe, niklja, mangana, platine in bakra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   </a:t>
            </a:r>
            <a:r>
              <a:rPr lang="sl-SI" altLang="sl-SI" sz="1400" b="1">
                <a:solidFill>
                  <a:srgbClr val="FF9933"/>
                </a:solidFill>
                <a:latin typeface="Tahoma" panose="020B0604030504040204" pitchFamily="34" charset="0"/>
              </a:rPr>
              <a:t>INDUSTRIJA: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najpomembnejše je predelovanje boksita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druga ind. je slabo razvita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altLang="sl-SI" sz="1400" b="1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B1F3648A-40CF-4A98-B34F-218305B3D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chemeClr val="hlink"/>
                </a:solidFill>
              </a:rPr>
              <a:t>GVAJANA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0D8910DE-568A-4CBE-96ED-72BEBDFC4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94075" cy="453072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9933"/>
              </a:buClr>
              <a:buFontTx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Uradno ime:</a:t>
            </a:r>
            <a:r>
              <a:rPr lang="sl-SI" altLang="sl-SI" sz="2000" b="1">
                <a:solidFill>
                  <a:srgbClr val="FF9933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Kooperativna republika Gvajana</a:t>
            </a:r>
            <a:endParaRPr lang="sl-SI" altLang="sl-SI" sz="16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Državna ureditev:</a:t>
            </a:r>
            <a:r>
              <a:rPr lang="sl-SI" altLang="sl-SI" sz="2000" b="1">
                <a:solidFill>
                  <a:srgbClr val="FF9933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predsedniška republika</a:t>
            </a:r>
            <a:endParaRPr lang="sl-SI" altLang="sl-SI" sz="16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Površina</a:t>
            </a:r>
            <a:r>
              <a:rPr lang="sl-SI" altLang="sl-SI" sz="1600" b="1">
                <a:solidFill>
                  <a:srgbClr val="FF9933"/>
                </a:solidFill>
              </a:rPr>
              <a:t>:</a:t>
            </a:r>
            <a:r>
              <a:rPr lang="sl-SI" altLang="sl-SI" sz="2000" b="1">
                <a:solidFill>
                  <a:srgbClr val="CC3300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215.083 km2</a:t>
            </a:r>
            <a:endParaRPr lang="sl-SI" altLang="sl-SI" sz="16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Št. prebivalcev (1998):</a:t>
            </a:r>
            <a:r>
              <a:rPr lang="sl-SI" altLang="sl-SI" sz="2000" b="1">
                <a:solidFill>
                  <a:srgbClr val="CC3300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782.000</a:t>
            </a:r>
            <a:endParaRPr lang="sl-SI" altLang="sl-SI" sz="16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Glavno mesto:</a:t>
            </a:r>
            <a:r>
              <a:rPr lang="sl-SI" altLang="sl-SI" sz="2000" b="1">
                <a:solidFill>
                  <a:srgbClr val="FF9933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Georgetown</a:t>
            </a:r>
            <a:endParaRPr lang="sl-SI" altLang="sl-SI" sz="16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Gostota:</a:t>
            </a:r>
            <a:r>
              <a:rPr lang="sl-SI" altLang="sl-SI" sz="2000" b="1">
                <a:solidFill>
                  <a:srgbClr val="CC3300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3,6 preb./km2</a:t>
            </a:r>
            <a:endParaRPr lang="sl-SI" altLang="sl-SI" sz="16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Uradni jezik:</a:t>
            </a:r>
            <a:r>
              <a:rPr lang="sl-SI" altLang="sl-SI" sz="2000" b="1">
                <a:solidFill>
                  <a:srgbClr val="FF9933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angleški</a:t>
            </a:r>
            <a:endParaRPr lang="sl-SI" altLang="sl-SI" sz="16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Denarna enota:</a:t>
            </a:r>
            <a:r>
              <a:rPr lang="sl-SI" altLang="sl-SI" sz="2000" b="1">
                <a:solidFill>
                  <a:srgbClr val="FF9933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gvajanski dolar</a:t>
            </a:r>
            <a:endParaRPr lang="sl-SI" altLang="sl-SI" sz="16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BDP(1996):</a:t>
            </a:r>
            <a:r>
              <a:rPr lang="sl-SI" altLang="sl-SI" sz="2000" b="1">
                <a:solidFill>
                  <a:srgbClr val="CC3300"/>
                </a:solidFill>
              </a:rPr>
              <a:t> </a:t>
            </a:r>
            <a:r>
              <a:rPr lang="sl-SI" altLang="sl-SI" sz="1600" b="1">
                <a:solidFill>
                  <a:srgbClr val="CC3300"/>
                </a:solidFill>
              </a:rPr>
              <a:t>719 USD/preb.</a:t>
            </a:r>
            <a:endParaRPr lang="sl-SI" altLang="sl-SI" sz="20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</a:pPr>
            <a:endParaRPr lang="sl-SI" altLang="sl-SI" sz="2000">
              <a:effectLst/>
            </a:endParaRPr>
          </a:p>
          <a:p>
            <a:pPr>
              <a:lnSpc>
                <a:spcPct val="80000"/>
              </a:lnSpc>
            </a:pPr>
            <a:endParaRPr lang="sl-SI" altLang="sl-SI" sz="2000"/>
          </a:p>
        </p:txBody>
      </p:sp>
      <p:pic>
        <p:nvPicPr>
          <p:cNvPr id="285700" name="Picture 4" descr="gvajana">
            <a:extLst>
              <a:ext uri="{FF2B5EF4-FFF2-40B4-BE49-F238E27FC236}">
                <a16:creationId xmlns:a16="http://schemas.microsoft.com/office/drawing/2014/main" id="{628EE7DA-4741-4401-A3EE-FD03B4CC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2957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B2BCECE6-3766-480B-9650-67345619E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CC66"/>
                </a:solidFill>
                <a:latin typeface="Tahoma" panose="020B0604030504040204" pitchFamily="34" charset="0"/>
              </a:rPr>
              <a:t>NARAVNE RAZMERE</a:t>
            </a:r>
          </a:p>
        </p:txBody>
      </p:sp>
      <p:sp>
        <p:nvSpPr>
          <p:cNvPr id="286725" name="Rectangle 5">
            <a:extLst>
              <a:ext uri="{FF2B5EF4-FFF2-40B4-BE49-F238E27FC236}">
                <a16:creationId xmlns:a16="http://schemas.microsoft.com/office/drawing/2014/main" id="{42695B52-C6B2-4056-BA36-97500E249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628775"/>
            <a:ext cx="1593850" cy="3889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    LEGA:</a:t>
            </a:r>
          </a:p>
          <a:p>
            <a:endParaRPr lang="sl-SI" altLang="sl-SI"/>
          </a:p>
        </p:txBody>
      </p:sp>
      <p:pic>
        <p:nvPicPr>
          <p:cNvPr id="286726" name="Picture 6" descr="gvajana">
            <a:extLst>
              <a:ext uri="{FF2B5EF4-FFF2-40B4-BE49-F238E27FC236}">
                <a16:creationId xmlns:a16="http://schemas.microsoft.com/office/drawing/2014/main" id="{96062B7F-E378-4FCB-BF5D-41071404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3600450" cy="34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>
            <a:extLst>
              <a:ext uri="{FF2B5EF4-FFF2-40B4-BE49-F238E27FC236}">
                <a16:creationId xmlns:a16="http://schemas.microsoft.com/office/drawing/2014/main" id="{EA2A0A57-F836-4433-9E9B-3839E557B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252095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RASTJE:</a:t>
            </a:r>
            <a:b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l-SI" altLang="sl-SI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velik del pokriva tropski deževni gozd</a:t>
            </a:r>
            <a:b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l-SI" altLang="sl-SI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 JZ in v obalnem pasu prehaja v savano</a:t>
            </a:r>
            <a:b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l-SI" altLang="sl-SI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 obali rastejo mangrove in močvirni gozdovi(84% površine)</a:t>
            </a:r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A3301CEC-2437-4E94-97D4-403DB7DAA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620713"/>
            <a:ext cx="20161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VODE:</a:t>
            </a:r>
          </a:p>
          <a:p>
            <a:endParaRPr lang="sl-SI" altLang="sl-SI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največje reke co Cuyuni, Mazaruni, Berbice, 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 Gvajanskem višavju so številni slapovi </a:t>
            </a:r>
          </a:p>
        </p:txBody>
      </p:sp>
      <p:pic>
        <p:nvPicPr>
          <p:cNvPr id="288774" name="Picture 6" descr="gozd">
            <a:extLst>
              <a:ext uri="{FF2B5EF4-FFF2-40B4-BE49-F238E27FC236}">
                <a16:creationId xmlns:a16="http://schemas.microsoft.com/office/drawing/2014/main" id="{4F51E9C9-5A58-403C-8D16-38F0829E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439261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5" name="Text Box 7">
            <a:extLst>
              <a:ext uri="{FF2B5EF4-FFF2-40B4-BE49-F238E27FC236}">
                <a16:creationId xmlns:a16="http://schemas.microsoft.com/office/drawing/2014/main" id="{70ADA954-AA9B-417D-A080-0DB5B916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381750"/>
            <a:ext cx="3529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močvirnati gozdovi, mangrove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Rectangle 4">
            <a:extLst>
              <a:ext uri="{FF2B5EF4-FFF2-40B4-BE49-F238E27FC236}">
                <a16:creationId xmlns:a16="http://schemas.microsoft.com/office/drawing/2014/main" id="{21711A1C-22B0-42E8-8A37-31850F95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49275"/>
            <a:ext cx="540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44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GOSPODARSTVO</a:t>
            </a:r>
          </a:p>
        </p:txBody>
      </p:sp>
      <p:sp>
        <p:nvSpPr>
          <p:cNvPr id="289797" name="Text Box 5">
            <a:extLst>
              <a:ext uri="{FF2B5EF4-FFF2-40B4-BE49-F238E27FC236}">
                <a16:creationId xmlns:a16="http://schemas.microsoft.com/office/drawing/2014/main" id="{A348ACC7-ED7F-4B57-A525-97D5C67AA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12875"/>
            <a:ext cx="7561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289798" name="Rectangle 6">
            <a:extLst>
              <a:ext uri="{FF2B5EF4-FFF2-40B4-BE49-F238E27FC236}">
                <a16:creationId xmlns:a16="http://schemas.microsoft.com/office/drawing/2014/main" id="{E0A5A083-2B8C-4074-AD78-BB00364E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628775"/>
            <a:ext cx="6408738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KMETIJSTVO: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ena najrevnejših držav Z poloble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povsem odvisna od izvoza kmetijskih pridelkov in rud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pridelujejo predvsem sladkorni trs v obalnem pasu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riž pridelujejo zasebni kmetje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 savanskem območju je razširjena govedoreja</a:t>
            </a:r>
          </a:p>
          <a:p>
            <a:r>
              <a:rPr lang="sl-SI" altLang="sl-SI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RUDARSTVO: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največje bogastvo je boksit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pridobivajo še zlato in diamante iz rečnih nanosov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znana so nahajališča mangana, bakra, Fe, molibdena in niklja, a jih ne izkoriščajo</a:t>
            </a:r>
          </a:p>
          <a:p>
            <a:r>
              <a:rPr lang="sl-SI" altLang="sl-SI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l-SI" altLang="sl-SI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INDUSTRIJA: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slabo razvita</a:t>
            </a:r>
          </a:p>
          <a:p>
            <a:pPr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drobna ind. (luščilnice riža, predelava rib, RUM, BREZALKOHOLNE pijače, tkanine, rastlinska olja)</a:t>
            </a:r>
          </a:p>
          <a:p>
            <a:pPr>
              <a:buFontTx/>
              <a:buChar char="•"/>
            </a:pPr>
            <a:endParaRPr lang="sl-SI" altLang="sl-SI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F1A26585-8BB0-4B53-9794-DF43D7438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solidFill>
                  <a:schemeClr val="hlink"/>
                </a:solidFill>
              </a:rPr>
              <a:t>FRANCOSKA GVAJANA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A88B674A-65F7-480E-B4C1-1845255EA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22638" cy="50688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Glavno mesto: </a:t>
            </a:r>
            <a:r>
              <a:rPr lang="sl-SI" altLang="sl-SI" sz="1600" b="1">
                <a:solidFill>
                  <a:srgbClr val="CC3300"/>
                </a:solidFill>
              </a:rPr>
              <a:t>Cayenne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Uradni jezik: </a:t>
            </a:r>
            <a:r>
              <a:rPr lang="sl-SI" altLang="sl-SI" sz="1600" b="1">
                <a:solidFill>
                  <a:srgbClr val="CC3300"/>
                </a:solidFill>
              </a:rPr>
              <a:t>francoski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Denarna enota: </a:t>
            </a:r>
            <a:r>
              <a:rPr lang="sl-SI" altLang="sl-SI" sz="1600" b="1">
                <a:solidFill>
                  <a:srgbClr val="CC3300"/>
                </a:solidFill>
              </a:rPr>
              <a:t>francoski frank (FRF)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200" b="1">
                <a:solidFill>
                  <a:srgbClr val="FF9933"/>
                </a:solidFill>
              </a:rPr>
              <a:t>Št. prebivalcev: </a:t>
            </a:r>
            <a:r>
              <a:rPr lang="sl-SI" altLang="sl-SI" sz="1600" b="1">
                <a:solidFill>
                  <a:srgbClr val="CC3300"/>
                </a:solidFill>
              </a:rPr>
              <a:t>169.000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600" b="1">
              <a:solidFill>
                <a:srgbClr val="CC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rgbClr val="FF9933"/>
                </a:solidFill>
              </a:rPr>
              <a:t>PREBIVALSTVO:</a:t>
            </a:r>
          </a:p>
          <a:p>
            <a:r>
              <a:rPr lang="sl-SI" altLang="sl-SI" sz="1200" b="1">
                <a:solidFill>
                  <a:schemeClr val="hlink"/>
                </a:solidFill>
              </a:rPr>
              <a:t>mulati, črnci, belci, Indijci in Kitajci</a:t>
            </a:r>
          </a:p>
          <a:p>
            <a:r>
              <a:rPr lang="sl-SI" altLang="sl-SI" sz="1200" b="1">
                <a:solidFill>
                  <a:schemeClr val="hlink"/>
                </a:solidFill>
              </a:rPr>
              <a:t>večina katoličanov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rgbClr val="FF9933"/>
                </a:solidFill>
              </a:rPr>
              <a:t>GOSPODARSTVO:</a:t>
            </a:r>
          </a:p>
          <a:p>
            <a:r>
              <a:rPr lang="sl-SI" altLang="sl-SI" sz="1200" b="1">
                <a:solidFill>
                  <a:schemeClr val="hlink"/>
                </a:solidFill>
              </a:rPr>
              <a:t>šibko</a:t>
            </a:r>
          </a:p>
          <a:p>
            <a:r>
              <a:rPr lang="sl-SI" altLang="sl-SI" sz="1200" b="1">
                <a:solidFill>
                  <a:schemeClr val="hlink"/>
                </a:solidFill>
              </a:rPr>
              <a:t>skromno kmetijstvo</a:t>
            </a:r>
          </a:p>
          <a:p>
            <a:r>
              <a:rPr lang="sl-SI" altLang="sl-SI" sz="1200" b="1">
                <a:solidFill>
                  <a:schemeClr val="hlink"/>
                </a:solidFill>
              </a:rPr>
              <a:t>dobro razvit lov na rakce(izvažajo)</a:t>
            </a:r>
          </a:p>
          <a:p>
            <a:r>
              <a:rPr lang="sl-SI" altLang="sl-SI" sz="1200" b="1">
                <a:solidFill>
                  <a:schemeClr val="hlink"/>
                </a:solidFill>
              </a:rPr>
              <a:t>pridelujejo riž, ananas, manioke</a:t>
            </a:r>
          </a:p>
          <a:p>
            <a:r>
              <a:rPr lang="sl-SI" altLang="sl-SI" sz="1200" b="1">
                <a:solidFill>
                  <a:schemeClr val="hlink"/>
                </a:solidFill>
              </a:rPr>
              <a:t>veliko rud vendar pridobivajo samo zlato</a:t>
            </a:r>
          </a:p>
          <a:p>
            <a:r>
              <a:rPr lang="sl-SI" altLang="sl-SI" sz="1200" b="1">
                <a:solidFill>
                  <a:schemeClr val="hlink"/>
                </a:solidFill>
              </a:rPr>
              <a:t>pomemben vesoljski center; iz njega izstreljujejo nosilne rakete Ariane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200" b="1">
              <a:solidFill>
                <a:srgbClr val="FF9933"/>
              </a:solidFill>
            </a:endParaRPr>
          </a:p>
        </p:txBody>
      </p:sp>
      <p:pic>
        <p:nvPicPr>
          <p:cNvPr id="290820" name="Picture 4" descr="fr">
            <a:extLst>
              <a:ext uri="{FF2B5EF4-FFF2-40B4-BE49-F238E27FC236}">
                <a16:creationId xmlns:a16="http://schemas.microsoft.com/office/drawing/2014/main" id="{8F516B3A-0DE4-4AC2-9EEF-7B40F8CF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9211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EE001197-0636-492F-88C7-2DB9B31AE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r>
              <a:rPr lang="sl-SI" altLang="sl-SI" sz="3600" b="1">
                <a:solidFill>
                  <a:srgbClr val="FFCC66"/>
                </a:solidFill>
                <a:latin typeface="Tahoma" panose="020B0604030504040204" pitchFamily="34" charset="0"/>
              </a:rPr>
              <a:t>NARAVNE RAZMERE</a:t>
            </a:r>
          </a:p>
        </p:txBody>
      </p:sp>
      <p:pic>
        <p:nvPicPr>
          <p:cNvPr id="145418" name="Picture 10" descr="map_colombia">
            <a:extLst>
              <a:ext uri="{FF2B5EF4-FFF2-40B4-BE49-F238E27FC236}">
                <a16:creationId xmlns:a16="http://schemas.microsoft.com/office/drawing/2014/main" id="{BD678284-C93A-4E69-A214-86079DE0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3455987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9" name="Text Box 11">
            <a:extLst>
              <a:ext uri="{FF2B5EF4-FFF2-40B4-BE49-F238E27FC236}">
                <a16:creationId xmlns:a16="http://schemas.microsoft.com/office/drawing/2014/main" id="{80807DA1-DEE1-4DC6-A077-269F75A4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LEGA IN POVRŠJE:</a:t>
            </a:r>
            <a:endParaRPr lang="sl-SI" altLang="sl-SI" sz="2000" b="1"/>
          </a:p>
        </p:txBody>
      </p:sp>
      <p:sp>
        <p:nvSpPr>
          <p:cNvPr id="145420" name="Text Box 12">
            <a:extLst>
              <a:ext uri="{FF2B5EF4-FFF2-40B4-BE49-F238E27FC236}">
                <a16:creationId xmlns:a16="http://schemas.microsoft.com/office/drawing/2014/main" id="{CB273E0F-9EE4-4DE5-A215-0AD83C1E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773238"/>
            <a:ext cx="316865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dve tretjini države zavzemajo nižavja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andska država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 Z in SZ jo obliva Tihi ocean, na J meji na Ekvador in Peru, na V na Brazilijo ter na SV na Venezuelo</a:t>
            </a:r>
            <a:endParaRPr lang="sl-SI" altLang="sl-SI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A8B4B068-5DC0-4DE9-AE98-435A6D5A1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1368425" cy="3968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altLang="sl-SI" sz="2000" b="1">
                <a:solidFill>
                  <a:srgbClr val="CC3300"/>
                </a:solidFill>
                <a:latin typeface="Tahoma" panose="020B0604030504040204" pitchFamily="34" charset="0"/>
              </a:rPr>
              <a:t>RASTJE:</a:t>
            </a: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79722DFF-8666-4ADB-AB09-34989666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89363"/>
            <a:ext cx="424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sl-SI" altLang="sl-SI" sz="18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46444" name="Text Box 12">
            <a:extLst>
              <a:ext uri="{FF2B5EF4-FFF2-40B4-BE49-F238E27FC236}">
                <a16:creationId xmlns:a16="http://schemas.microsoft.com/office/drawing/2014/main" id="{F8E95BE7-0CF8-47C8-A7B8-9B1F0D9F8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316865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gozdovi pokrivajo 48% površine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prevladuje tropski deževni        gozd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na S raste listopadni savanski gozd, ki proti karibski obali prehaja v trnasto savano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 v nižavju je visokotravna savana z gozdovi ob rekah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med 1000 – 2000 m n.v. so obdelovalne površine (kava, kakav)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snežna meja je na 4500 – 4800 m n.v.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A668AD0C-C0D3-4924-BE0F-8FE3041F5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9275"/>
            <a:ext cx="3240087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VODE: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v srednjem delu sta najpomembnejši reki Magdalena (1497 km) in njen levi pritok Cauca (1349 km)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SV del pripada porečju Orinoka, JV del pa porečju Amazonke; tu sta največji reki Putumayo (1609 km) in Caqueta (2820 km)</a:t>
            </a:r>
            <a:endParaRPr lang="sl-SI" altLang="sl-SI" sz="20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46447" name="Picture 15" descr="amazonka01">
            <a:extLst>
              <a:ext uri="{FF2B5EF4-FFF2-40B4-BE49-F238E27FC236}">
                <a16:creationId xmlns:a16="http://schemas.microsoft.com/office/drawing/2014/main" id="{312EDC68-B041-4C91-A167-4CE742D3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64966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8" name="Picture 16" descr="Putumayo">
            <a:extLst>
              <a:ext uri="{FF2B5EF4-FFF2-40B4-BE49-F238E27FC236}">
                <a16:creationId xmlns:a16="http://schemas.microsoft.com/office/drawing/2014/main" id="{D1ADBF6A-C82F-4ECC-A343-3A92F896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97425"/>
            <a:ext cx="25400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0AA441C-0563-48B3-8A17-0F7131FD9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sl-SI" altLang="sl-SI" sz="3600" b="1">
                <a:solidFill>
                  <a:schemeClr val="folHlink"/>
                </a:solidFill>
                <a:latin typeface="Tahoma" panose="020B0604030504040204" pitchFamily="34" charset="0"/>
              </a:rPr>
              <a:t>PREBIVALSTVO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3443CCD-0D05-4184-A4F3-8F08F546B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večina je mesticev (58%),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drugo so belci (20%), mulati (14%),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črnci (4%), zamboji (3%) in Indijanci (1%)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pred prihodom Špancev je v Kolumbiji živelo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več kot 1 mil. Indijancev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sedaj le še okoli 350.000 čistokrvnih Indijancev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veroizpoved: večina katoličanov (95%), 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ok. 200.000 je protestantov in 20.000 judov</a:t>
            </a:r>
          </a:p>
        </p:txBody>
      </p:sp>
      <p:pic>
        <p:nvPicPr>
          <p:cNvPr id="148485" name="Picture 5">
            <a:extLst>
              <a:ext uri="{FF2B5EF4-FFF2-40B4-BE49-F238E27FC236}">
                <a16:creationId xmlns:a16="http://schemas.microsoft.com/office/drawing/2014/main" id="{DC0A75BB-C49D-43BD-A10F-57B54674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38766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6" name="Picture 6" descr="people2">
            <a:extLst>
              <a:ext uri="{FF2B5EF4-FFF2-40B4-BE49-F238E27FC236}">
                <a16:creationId xmlns:a16="http://schemas.microsoft.com/office/drawing/2014/main" id="{9D823C46-6DFF-44AB-A85D-5A2EC2D3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2867025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A30FE6C-3FCE-44E9-B418-34D18E25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613" cy="919162"/>
          </a:xfrm>
        </p:spPr>
        <p:txBody>
          <a:bodyPr/>
          <a:lstStyle/>
          <a:p>
            <a:pPr algn="l"/>
            <a:r>
              <a:rPr lang="sl-SI" altLang="sl-SI" sz="3600" b="1">
                <a:solidFill>
                  <a:srgbClr val="FFCC66"/>
                </a:solidFill>
                <a:latin typeface="Tahoma" panose="020B0604030504040204" pitchFamily="34" charset="0"/>
              </a:rPr>
              <a:t>GOSPODARSTVO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6CA068D-6B5B-4C65-A61D-6A609C16C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229600" cy="27670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 b="1">
                <a:solidFill>
                  <a:srgbClr val="CC3300"/>
                </a:solidFill>
                <a:latin typeface="Tahoma" panose="020B0604030504040204" pitchFamily="34" charset="0"/>
              </a:rPr>
              <a:t>Najpomembnejše gosp. dejavnosti so: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400" b="1">
                <a:solidFill>
                  <a:srgbClr val="FFCC66"/>
                </a:solidFill>
                <a:latin typeface="Tahoma" panose="020B0604030504040204" pitchFamily="34" charset="0"/>
              </a:rPr>
              <a:t>INDUSTRIJA (23 % delovne sile):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večina industrije je v Bogoti, Caliju in Medellinu</a:t>
            </a:r>
          </a:p>
          <a:p>
            <a:pPr>
              <a:lnSpc>
                <a:spcPct val="80000"/>
              </a:lnSpc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najpomembnejša je živilska ind. (sladkor,kava, BREZALKOHOLNE pijače, konzervirana hrana)</a:t>
            </a:r>
          </a:p>
          <a:p>
            <a:pPr>
              <a:lnSpc>
                <a:spcPct val="80000"/>
              </a:lnSpc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sledijo tekstilna in oblačilna ind., kovinska in strojna ind., ter (petro)kemična ind.</a:t>
            </a:r>
          </a:p>
          <a:p>
            <a:pPr>
              <a:lnSpc>
                <a:spcPct val="80000"/>
              </a:lnSpc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manj je industrije gradbenega materiala, tobačne, papirne in gumarske industrije</a:t>
            </a:r>
          </a:p>
          <a:p>
            <a:pPr>
              <a:lnSpc>
                <a:spcPct val="80000"/>
              </a:lnSpc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Kolumbija je največja izvoznica kokaina na svetu, med največjimi je tudi pri izvozu marihuane in heroina</a:t>
            </a:r>
          </a:p>
          <a:p>
            <a:pPr>
              <a:lnSpc>
                <a:spcPct val="80000"/>
              </a:lnSpc>
            </a:pPr>
            <a:endParaRPr lang="sl-SI" altLang="sl-SI" sz="1400" b="1">
              <a:solidFill>
                <a:srgbClr val="FFCC66"/>
              </a:solidFill>
              <a:latin typeface="Tahoma" panose="020B0604030504040204" pitchFamily="34" charset="0"/>
            </a:endParaRPr>
          </a:p>
        </p:txBody>
      </p:sp>
      <p:pic>
        <p:nvPicPr>
          <p:cNvPr id="150537" name="Picture 9" descr="MARIHUANA">
            <a:extLst>
              <a:ext uri="{FF2B5EF4-FFF2-40B4-BE49-F238E27FC236}">
                <a16:creationId xmlns:a16="http://schemas.microsoft.com/office/drawing/2014/main" id="{B46F0696-FA92-4078-B230-6A55AFFA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2374900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8" name="Picture 10" descr="kokain">
            <a:extLst>
              <a:ext uri="{FF2B5EF4-FFF2-40B4-BE49-F238E27FC236}">
                <a16:creationId xmlns:a16="http://schemas.microsoft.com/office/drawing/2014/main" id="{CC0AA9E7-8C9B-43B3-ACF4-F70EFEC6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2770188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9" name="Text Box 11">
            <a:extLst>
              <a:ext uri="{FF2B5EF4-FFF2-40B4-BE49-F238E27FC236}">
                <a16:creationId xmlns:a16="http://schemas.microsoft.com/office/drawing/2014/main" id="{B65ACECD-9742-4E1E-AB7E-DABB15C6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165850"/>
            <a:ext cx="648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400"/>
              <a:t>kokain                                                           marihuana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3784993-49C5-4206-B7DD-892B655FF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3600450" cy="342900"/>
          </a:xfrm>
        </p:spPr>
        <p:txBody>
          <a:bodyPr/>
          <a:lstStyle/>
          <a:p>
            <a:pPr algn="l"/>
            <a:r>
              <a:rPr lang="sl-SI" altLang="sl-SI" sz="1400" b="1">
                <a:solidFill>
                  <a:schemeClr val="folHlink"/>
                </a:solidFill>
                <a:latin typeface="Tahoma" panose="020B0604030504040204" pitchFamily="34" charset="0"/>
              </a:rPr>
              <a:t>KMETIJSTVO (23,5% DELOVNE SILE):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4F5C9A29-A546-4E22-96AE-917377E1B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530725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Kolumbija ima 6,51 mil ha njiv in trajnih nasadov(5,7% površine)</a:t>
            </a:r>
            <a:b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ter 40,6 mil. Ha travnikov in pašnikov(35,6% površine)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kmetijstvo otežujejo razne gverilske skupine in pomanjkanje lokalnih prometnih poti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najpomembnejše je pridelovanje kave (Kolumbija je med</a:t>
            </a:r>
            <a:r>
              <a:rPr lang="sl-SI" altLang="sl-SI" sz="2400" b="1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največjimi izvoznicami</a:t>
            </a:r>
            <a:r>
              <a:rPr lang="sl-SI" altLang="sl-SI" sz="2400" b="1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kave na svetu) – 696.000 t/leto-12% svetovne pridelave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po vrednosti izvoza sledijo banane(2,1 mil. t), sladkorni trs ter bombaž in tobak, rezano cvetje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za lastno prehrano pridelujejo predvsem riž, krompir, koruzo, stročnice in sadje</a:t>
            </a:r>
          </a:p>
        </p:txBody>
      </p:sp>
      <p:pic>
        <p:nvPicPr>
          <p:cNvPr id="151557" name="Picture 5" descr="kavovec">
            <a:extLst>
              <a:ext uri="{FF2B5EF4-FFF2-40B4-BE49-F238E27FC236}">
                <a16:creationId xmlns:a16="http://schemas.microsoft.com/office/drawing/2014/main" id="{A9E4F7E4-0DB0-4DBB-A7FA-A536DD1C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63">
            <a:off x="1116013" y="3357563"/>
            <a:ext cx="29368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9" name="Text Box 7">
            <a:extLst>
              <a:ext uri="{FF2B5EF4-FFF2-40B4-BE49-F238E27FC236}">
                <a16:creationId xmlns:a16="http://schemas.microsoft.com/office/drawing/2014/main" id="{BCA66836-EA11-40B4-B634-F30AADE6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000">
                <a:solidFill>
                  <a:schemeClr val="hlink"/>
                </a:solidFill>
              </a:rPr>
              <a:t>kavovec</a:t>
            </a:r>
          </a:p>
        </p:txBody>
      </p:sp>
      <p:pic>
        <p:nvPicPr>
          <p:cNvPr id="151560" name="Picture 8" descr="bananes">
            <a:extLst>
              <a:ext uri="{FF2B5EF4-FFF2-40B4-BE49-F238E27FC236}">
                <a16:creationId xmlns:a16="http://schemas.microsoft.com/office/drawing/2014/main" id="{9DF9CFCE-98D4-4D27-9688-4FB89DEC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16338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63BA370F-DE58-4685-A71B-CAF11C7E7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4502150" cy="342900"/>
          </a:xfrm>
        </p:spPr>
        <p:txBody>
          <a:bodyPr/>
          <a:lstStyle/>
          <a:p>
            <a:r>
              <a:rPr lang="sl-SI" altLang="sl-SI" sz="1400" b="1">
                <a:solidFill>
                  <a:schemeClr val="folHlink"/>
                </a:solidFill>
                <a:latin typeface="Tahoma" panose="020B0604030504040204" pitchFamily="34" charset="0"/>
              </a:rPr>
              <a:t>RUDARSTVO IN ENERGETIKA,RIBIŠTVO: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9648FC55-7787-42A3-9C47-418E75A71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2303463"/>
          </a:xfrm>
        </p:spPr>
        <p:txBody>
          <a:bodyPr/>
          <a:lstStyle/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Zlato pridobivajo večinoma v majhnih rudnikih iz rečnih naplavin-Z Kordiljeri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Smaragde pridobivajo v V Koriljeri (60% svetovne proizvodnje)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Bogato nahajališče nikljeve rude na SZ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Največje bogastvo so nahajališča nafte (5 mrd.sodčkov) in zemeljskega plina (280 mrd. m</a:t>
            </a:r>
            <a:r>
              <a:rPr lang="sl-SI" altLang="sl-SI" sz="1400" b="1" baseline="30000">
                <a:solidFill>
                  <a:schemeClr val="hlink"/>
                </a:solidFill>
                <a:latin typeface="Tahoma" panose="020B0604030504040204" pitchFamily="34" charset="0"/>
              </a:rPr>
              <a:t>3</a:t>
            </a:r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)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Največja ležišča črnega premoga v J. Ameriki</a:t>
            </a:r>
          </a:p>
          <a:p>
            <a:r>
              <a:rPr lang="sl-SI" altLang="sl-SI" sz="1400" b="1">
                <a:solidFill>
                  <a:schemeClr val="hlink"/>
                </a:solidFill>
                <a:latin typeface="Tahoma" panose="020B0604030504040204" pitchFamily="34" charset="0"/>
              </a:rPr>
              <a:t>Ribištvo je glede na bogata ribolovna območja razmeroma šibko in samo za domače potrebe</a:t>
            </a:r>
          </a:p>
          <a:p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endParaRPr lang="sl-SI" altLang="sl-SI" sz="1400" b="1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pic>
        <p:nvPicPr>
          <p:cNvPr id="270340" name="Picture 4" descr="smaragdi_iso">
            <a:extLst>
              <a:ext uri="{FF2B5EF4-FFF2-40B4-BE49-F238E27FC236}">
                <a16:creationId xmlns:a16="http://schemas.microsoft.com/office/drawing/2014/main" id="{FBB8206D-C915-4744-94D3-876B6968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747">
            <a:off x="1187450" y="3573463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1" name="Picture 5" descr="zlato_palice_show">
            <a:extLst>
              <a:ext uri="{FF2B5EF4-FFF2-40B4-BE49-F238E27FC236}">
                <a16:creationId xmlns:a16="http://schemas.microsoft.com/office/drawing/2014/main" id="{7FB4E79C-C521-4998-ACA2-3C286043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241675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6DF2B66C-B47D-4769-BB9D-27BBB9AF2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>
                <a:solidFill>
                  <a:schemeClr val="folHlink"/>
                </a:solidFill>
                <a:latin typeface="Tahoma" panose="020B0604030504040204" pitchFamily="34" charset="0"/>
              </a:rPr>
              <a:t>NARAVNE IN KULTURNE ZNAMENITOSTI</a:t>
            </a:r>
          </a:p>
        </p:txBody>
      </p:sp>
      <p:pic>
        <p:nvPicPr>
          <p:cNvPr id="271364" name="Picture 4" descr="kip">
            <a:extLst>
              <a:ext uri="{FF2B5EF4-FFF2-40B4-BE49-F238E27FC236}">
                <a16:creationId xmlns:a16="http://schemas.microsoft.com/office/drawing/2014/main" id="{26085DE0-63C2-4CF4-BFDE-4EBA07BA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659">
            <a:off x="827088" y="1412875"/>
            <a:ext cx="1535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5" name="Text Box 5">
            <a:extLst>
              <a:ext uri="{FF2B5EF4-FFF2-40B4-BE49-F238E27FC236}">
                <a16:creationId xmlns:a16="http://schemas.microsoft.com/office/drawing/2014/main" id="{F95C6C23-243C-4485-8F56-F6C28213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33825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zlati kipec iz muzeja zlata v Bogoti</a:t>
            </a:r>
          </a:p>
        </p:txBody>
      </p:sp>
      <p:pic>
        <p:nvPicPr>
          <p:cNvPr id="271366" name="Picture 6" descr="san_agustin">
            <a:extLst>
              <a:ext uri="{FF2B5EF4-FFF2-40B4-BE49-F238E27FC236}">
                <a16:creationId xmlns:a16="http://schemas.microsoft.com/office/drawing/2014/main" id="{92C8C55D-C428-4AED-BE0A-D4A23609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402">
            <a:off x="3635375" y="1557338"/>
            <a:ext cx="147161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7" name="Text Box 7">
            <a:extLst>
              <a:ext uri="{FF2B5EF4-FFF2-40B4-BE49-F238E27FC236}">
                <a16:creationId xmlns:a16="http://schemas.microsoft.com/office/drawing/2014/main" id="{C08C357C-9344-4403-B218-398E6731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07670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kamniti kip v San Agustinu</a:t>
            </a:r>
          </a:p>
        </p:txBody>
      </p:sp>
      <p:pic>
        <p:nvPicPr>
          <p:cNvPr id="271368" name="Picture 8" descr="Iglesia_del_Carmen-Bogota">
            <a:extLst>
              <a:ext uri="{FF2B5EF4-FFF2-40B4-BE49-F238E27FC236}">
                <a16:creationId xmlns:a16="http://schemas.microsoft.com/office/drawing/2014/main" id="{4E6D11E8-6B99-4BA5-9003-18DC2D9F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9787">
            <a:off x="6516688" y="1412875"/>
            <a:ext cx="1628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9" name="Text Box 9">
            <a:extLst>
              <a:ext uri="{FF2B5EF4-FFF2-40B4-BE49-F238E27FC236}">
                <a16:creationId xmlns:a16="http://schemas.microsoft.com/office/drawing/2014/main" id="{F9DBD96E-243B-405A-A9E5-4FCCBD91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933825"/>
            <a:ext cx="1871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katedrala v Bogoti</a:t>
            </a:r>
          </a:p>
        </p:txBody>
      </p:sp>
      <p:pic>
        <p:nvPicPr>
          <p:cNvPr id="271370" name="Picture 10" descr="tayrona">
            <a:extLst>
              <a:ext uri="{FF2B5EF4-FFF2-40B4-BE49-F238E27FC236}">
                <a16:creationId xmlns:a16="http://schemas.microsoft.com/office/drawing/2014/main" id="{22A3D68C-23AB-4A79-9EF1-CFE98EB0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2150">
            <a:off x="1547813" y="4508500"/>
            <a:ext cx="136683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71" name="Picture 11" descr="tayrona_">
            <a:extLst>
              <a:ext uri="{FF2B5EF4-FFF2-40B4-BE49-F238E27FC236}">
                <a16:creationId xmlns:a16="http://schemas.microsoft.com/office/drawing/2014/main" id="{D8C45ADC-25A2-4D45-8438-6DFBA79D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26377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2" name="Text Box 12">
            <a:extLst>
              <a:ext uri="{FF2B5EF4-FFF2-40B4-BE49-F238E27FC236}">
                <a16:creationId xmlns:a16="http://schemas.microsoft.com/office/drawing/2014/main" id="{D31EF440-44E6-44E8-A65D-0F97ECE2A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00663"/>
            <a:ext cx="2376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sym typeface="Wingdings" panose="05000000000000000000" pitchFamily="2" charset="2"/>
              </a:rPr>
              <a:t> </a:t>
            </a: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narodni park tayrona </a:t>
            </a:r>
            <a:r>
              <a:rPr lang="sl-SI" altLang="sl-SI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endParaRPr lang="sl-SI" altLang="sl-SI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1353</Words>
  <Application>Microsoft Office PowerPoint</Application>
  <PresentationFormat>On-screen Show (4:3)</PresentationFormat>
  <Paragraphs>227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Garamond</vt:lpstr>
      <vt:lpstr>Tahoma</vt:lpstr>
      <vt:lpstr>Times New Roman</vt:lpstr>
      <vt:lpstr>Verdana</vt:lpstr>
      <vt:lpstr>Wingdings</vt:lpstr>
      <vt:lpstr>Globus</vt:lpstr>
      <vt:lpstr>PowerPoint Presentation</vt:lpstr>
      <vt:lpstr>KOLUMBIJA</vt:lpstr>
      <vt:lpstr>NARAVNE RAZMERE</vt:lpstr>
      <vt:lpstr>RASTJE:</vt:lpstr>
      <vt:lpstr>PREBIVALSTVO</vt:lpstr>
      <vt:lpstr>GOSPODARSTVO</vt:lpstr>
      <vt:lpstr>KMETIJSTVO (23,5% DELOVNE SILE):</vt:lpstr>
      <vt:lpstr>RUDARSTVO IN ENERGETIKA,RIBIŠTVO:</vt:lpstr>
      <vt:lpstr>NARAVNE IN KULTURNE ZNAMENITOSTI</vt:lpstr>
      <vt:lpstr>VENEZUELA</vt:lpstr>
      <vt:lpstr>NARAVNE RAZMERE</vt:lpstr>
      <vt:lpstr>RASTJE:</vt:lpstr>
      <vt:lpstr>PREBIVALSTVO</vt:lpstr>
      <vt:lpstr>GOSPODARSTVO</vt:lpstr>
      <vt:lpstr>RUDARSTVO IN ENERGETIKA, RIBIŠTVO:</vt:lpstr>
      <vt:lpstr>INDUSTRIJA (12,3% delovne sile):  </vt:lpstr>
      <vt:lpstr>NARAVNE IN KULTURNE ZNAMENITOSTI</vt:lpstr>
      <vt:lpstr>SURINAM</vt:lpstr>
      <vt:lpstr>NARAVNE RAZMERE</vt:lpstr>
      <vt:lpstr>RASTJE:</vt:lpstr>
      <vt:lpstr>PREBIVALSTVO</vt:lpstr>
      <vt:lpstr>GOSPODARSTVO</vt:lpstr>
      <vt:lpstr>GVAJANA</vt:lpstr>
      <vt:lpstr>NARAVNE RAZMERE</vt:lpstr>
      <vt:lpstr>PowerPoint Presentation</vt:lpstr>
      <vt:lpstr>PowerPoint Presentation</vt:lpstr>
      <vt:lpstr>FRANCOSKA GVAJANA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2019-05-31T08:40:11Z</dcterms:created>
  <dcterms:modified xsi:type="dcterms:W3CDTF">2019-05-31T08:40:11Z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