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9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1">
          <a:gsLst>
            <a:gs pos="0">
              <a:srgbClr val="00226D"/>
            </a:gs>
            <a:gs pos="30000">
              <a:srgbClr val="002B84"/>
            </a:gs>
            <a:gs pos="100000">
              <a:srgbClr val="5B71BC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0">
            <a:extLst>
              <a:ext uri="{FF2B5EF4-FFF2-40B4-BE49-F238E27FC236}">
                <a16:creationId xmlns:a16="http://schemas.microsoft.com/office/drawing/2014/main" id="{8A13598A-5D37-42B4-B3DA-4B4ACFB839BA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12">
            <a:extLst>
              <a:ext uri="{FF2B5EF4-FFF2-40B4-BE49-F238E27FC236}">
                <a16:creationId xmlns:a16="http://schemas.microsoft.com/office/drawing/2014/main" id="{67EE3FCC-FF06-4244-8CC1-EEE7BD404095}"/>
              </a:ext>
            </a:extLst>
          </p:cNvPr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lang="en-US"/>
          </a:p>
        </p:txBody>
      </p:sp>
      <p:sp>
        <p:nvSpPr>
          <p:cNvPr id="6" name="Date Placeholder 29">
            <a:extLst>
              <a:ext uri="{FF2B5EF4-FFF2-40B4-BE49-F238E27FC236}">
                <a16:creationId xmlns:a16="http://schemas.microsoft.com/office/drawing/2014/main" id="{67C14112-E54B-4625-979F-8B0755F56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E166A-3B89-41BF-8418-F2BA8EF31B68}" type="datetimeFigureOut">
              <a:rPr lang="en-US"/>
              <a:pPr>
                <a:defRPr/>
              </a:pPr>
              <a:t>5/31/2019</a:t>
            </a:fld>
            <a:endParaRPr lang="en-US"/>
          </a:p>
        </p:txBody>
      </p:sp>
      <p:sp>
        <p:nvSpPr>
          <p:cNvPr id="7" name="Footer Placeholder 18">
            <a:extLst>
              <a:ext uri="{FF2B5EF4-FFF2-40B4-BE49-F238E27FC236}">
                <a16:creationId xmlns:a16="http://schemas.microsoft.com/office/drawing/2014/main" id="{206DB704-5873-4041-8817-0F644B25B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>
            <a:extLst>
              <a:ext uri="{FF2B5EF4-FFF2-40B4-BE49-F238E27FC236}">
                <a16:creationId xmlns:a16="http://schemas.microsoft.com/office/drawing/2014/main" id="{952BAAB8-94C1-4D98-AAE1-5FDC8861D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22E79B-11A4-4D77-B09A-42FB7B81B738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725857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endParaRPr/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 lang="en-US"/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D73642FC-D789-49D2-8634-1E1044D1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A36F8-BB46-4CFA-ABD4-43B467A60089}" type="datetimeFigureOut">
              <a:rPr lang="en-US"/>
              <a:pPr>
                <a:defRPr/>
              </a:pPr>
              <a:t>5/31/2019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11E9631A-D119-4D50-9E8B-1B18ACC77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A5DBC1B5-DD0E-48FE-AFF5-1698D43E6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7B1A8D-9D3B-4480-9B4E-0C3D393565E4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90529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endParaRPr/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 lang="en-US"/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57BCF528-5821-4982-A7B7-63189C745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41A39-46F4-4733-8F47-0CC9DB93DC6F}" type="datetimeFigureOut">
              <a:rPr lang="en-US"/>
              <a:pPr>
                <a:defRPr/>
              </a:pPr>
              <a:t>5/31/2019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26803386-853E-49FA-ADB4-64D826BE5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9B3876C1-5DBE-4403-8673-99F9080AD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40633-BB18-4F46-A597-60161CE1B658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114730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/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 lang="en-US"/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DB1171BC-E091-4925-8E1B-CA4F75E2E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B9215-8F5D-4874-A5C0-A6B04E7FB29F}" type="datetimeFigureOut">
              <a:rPr lang="en-US"/>
              <a:pPr>
                <a:defRPr/>
              </a:pPr>
              <a:t>5/31/2019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09BD9CD4-7BE1-40C8-89D8-75165A3E2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FEB1E5BC-F5BF-4313-9A80-2B21CCEA2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BB9EB-49DF-4925-8AD3-FE70350205BC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941368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rotWithShape="1">
          <a:gsLst>
            <a:gs pos="0">
              <a:srgbClr val="00226D"/>
            </a:gs>
            <a:gs pos="30000">
              <a:srgbClr val="002B84"/>
            </a:gs>
            <a:gs pos="100000">
              <a:srgbClr val="5B71BC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0">
            <a:extLst>
              <a:ext uri="{FF2B5EF4-FFF2-40B4-BE49-F238E27FC236}">
                <a16:creationId xmlns:a16="http://schemas.microsoft.com/office/drawing/2014/main" id="{512E2328-204C-47A4-9007-728F75D717EE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12">
            <a:extLst>
              <a:ext uri="{FF2B5EF4-FFF2-40B4-BE49-F238E27FC236}">
                <a16:creationId xmlns:a16="http://schemas.microsoft.com/office/drawing/2014/main" id="{A44B6AFE-4DB6-45E4-91EF-72AFBD2202A3}"/>
              </a:ext>
            </a:extLst>
          </p:cNvPr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F446EE0-6213-4983-8FD3-DDBB89E54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059AF-83EE-428D-B70E-A4A73F6EC657}" type="datetimeFigureOut">
              <a:rPr lang="en-US"/>
              <a:pPr>
                <a:defRPr/>
              </a:pPr>
              <a:t>5/31/2019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8DA1AE4-376D-4F5B-BE0F-C9BDB96FE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50D8808-4FC8-4266-84DD-4566BE066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95234F-EF99-414B-AF2B-B03A9E40A575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515483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endParaRPr/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endParaRPr/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 lang="en-US"/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A19AE6E3-E7F4-4653-9B75-DD1FDB81C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55A2F-B10F-49B3-A211-BCEBC6DDACED}" type="datetimeFigureOut">
              <a:rPr lang="en-US"/>
              <a:pPr>
                <a:defRPr/>
              </a:pPr>
              <a:t>5/31/2019</a:t>
            </a:fld>
            <a:endParaRPr lang="en-US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A9EC6E74-831E-4E4B-A583-ED4D36EC1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96B6E380-A5D3-4081-9E66-38B36E5A8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14F651-4E37-43E8-88B1-D024AD44A16B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53261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/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/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B06EF4-5C43-485F-93E8-A4A0D37D0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88AA6-B461-4721-A40E-F64FE74A6584}" type="datetimeFigureOut">
              <a:rPr lang="en-US"/>
              <a:pPr>
                <a:defRPr/>
              </a:pPr>
              <a:t>5/31/2019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CC326A-B4E5-43C8-B2A4-8703686FF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2A754A-8B00-406B-B3F4-CCDDED767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68F83-3919-4C34-BBF3-9DF7B02B567A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293664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endParaRPr lang="en-US"/>
          </a:p>
        </p:txBody>
      </p:sp>
      <p:sp>
        <p:nvSpPr>
          <p:cNvPr id="3" name="Date Placeholder 9">
            <a:extLst>
              <a:ext uri="{FF2B5EF4-FFF2-40B4-BE49-F238E27FC236}">
                <a16:creationId xmlns:a16="http://schemas.microsoft.com/office/drawing/2014/main" id="{8826B1BC-4F17-4058-BA89-B79C803B8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0A192-18A5-47B9-869E-29FA6B1EEB8E}" type="datetimeFigureOut">
              <a:rPr lang="en-US"/>
              <a:pPr>
                <a:defRPr/>
              </a:pPr>
              <a:t>5/31/2019</a:t>
            </a:fld>
            <a:endParaRPr lang="en-US"/>
          </a:p>
        </p:txBody>
      </p:sp>
      <p:sp>
        <p:nvSpPr>
          <p:cNvPr id="4" name="Footer Placeholder 21">
            <a:extLst>
              <a:ext uri="{FF2B5EF4-FFF2-40B4-BE49-F238E27FC236}">
                <a16:creationId xmlns:a16="http://schemas.microsoft.com/office/drawing/2014/main" id="{5EFE3FB2-490D-4F3E-87F3-E1C23221F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>
            <a:extLst>
              <a:ext uri="{FF2B5EF4-FFF2-40B4-BE49-F238E27FC236}">
                <a16:creationId xmlns:a16="http://schemas.microsoft.com/office/drawing/2014/main" id="{D28CA084-07B5-4F77-A9C3-E6B5C6685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016CA7-BF6D-4C2C-8AF7-E57906961410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64968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3B44FCD8-B488-46A2-8BD5-BC8009067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350E6-8899-4BF3-A01D-C5116E014B3E}" type="datetimeFigureOut">
              <a:rPr lang="en-US"/>
              <a:pPr>
                <a:defRPr/>
              </a:pPr>
              <a:t>5/31/2019</a:t>
            </a:fld>
            <a:endParaRPr lang="en-US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D03CE80A-E576-4660-BE8D-3CD5CC225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24F3BFB4-42FB-4959-927F-E902727FE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905A3C-8EA3-4461-987D-08EECC3E7BFB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758170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endParaRPr/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950C8A-D5A0-4462-BE1D-A60680C94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604C1-C9AA-430A-AF63-D43BD36F381E}" type="datetimeFigureOut">
              <a:rPr lang="en-US"/>
              <a:pPr>
                <a:defRPr/>
              </a:pPr>
              <a:t>5/31/2019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4BC451-517E-4524-9622-E27F26E15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9A48F2-FEDE-4CAA-87B2-420D47C2B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fld id="{D48A31B3-BF30-431F-895E-FA919DFCC54B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728324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062F5F-ABAE-4540-B274-0063CEC94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3CA38-73CD-4864-BD82-0B278C540ED9}" type="datetimeFigureOut">
              <a:rPr lang="en-US"/>
              <a:pPr>
                <a:defRPr/>
              </a:pPr>
              <a:t>5/31/2019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D3FEE4-C6C6-4423-AA9C-8A94FC816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E7686D-70BC-48C2-9347-6E868CFB8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28F420-CDE6-4198-B74B-6D610274E214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271000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>
            <a:extLst>
              <a:ext uri="{FF2B5EF4-FFF2-40B4-BE49-F238E27FC236}">
                <a16:creationId xmlns:a16="http://schemas.microsoft.com/office/drawing/2014/main" id="{B9AB47BD-8FA7-44B6-8823-63EF0170E075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E06B0C4E-7532-48DF-BEB2-0B89F84E99C6}"/>
              </a:ext>
            </a:extLst>
          </p:cNvPr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>
            <a:extLst>
              <a:ext uri="{FF2B5EF4-FFF2-40B4-BE49-F238E27FC236}">
                <a16:creationId xmlns:a16="http://schemas.microsoft.com/office/drawing/2014/main" id="{732FD516-C30F-4E6B-9A35-0CD8BBECAE5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title style</a:t>
            </a:r>
          </a:p>
        </p:txBody>
      </p:sp>
      <p:sp>
        <p:nvSpPr>
          <p:cNvPr id="1029" name="Text Placeholder 29">
            <a:extLst>
              <a:ext uri="{FF2B5EF4-FFF2-40B4-BE49-F238E27FC236}">
                <a16:creationId xmlns:a16="http://schemas.microsoft.com/office/drawing/2014/main" id="{29607919-B89C-4849-B506-587896F3981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B24FB969-3173-46D2-9189-CE18DA4900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10E8DA-BA53-42E0-BB44-AFBDB1D5FC73}" type="datetimeFigureOut">
              <a:rPr lang="en-US"/>
              <a:pPr>
                <a:defRPr/>
              </a:pPr>
              <a:t>5/31/2019</a:t>
            </a:fld>
            <a:endParaRPr lang="en-US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9560F664-A3F6-4FA4-BB86-5F71FAB7CD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dirty="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02B90E4E-48A2-4BD5-AECF-BD7BB23D8B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1AAB9"/>
                </a:solidFill>
              </a:defRPr>
            </a:lvl1pPr>
          </a:lstStyle>
          <a:p>
            <a:fld id="{F6832E28-1F52-41C1-8A1C-77E07E5F2353}" type="slidenum">
              <a:rPr lang="en-US" altLang="sl-SI"/>
              <a:pPr/>
              <a:t>‹#›</a:t>
            </a:fld>
            <a:endParaRPr lang="en-US" alt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77" r:id="rId2"/>
    <p:sldLayoutId id="2147483684" r:id="rId3"/>
    <p:sldLayoutId id="2147483678" r:id="rId4"/>
    <p:sldLayoutId id="2147483685" r:id="rId5"/>
    <p:sldLayoutId id="2147483679" r:id="rId6"/>
    <p:sldLayoutId id="2147483680" r:id="rId7"/>
    <p:sldLayoutId id="2147483686" r:id="rId8"/>
    <p:sldLayoutId id="2147483687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anose="020B0503020102020204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5BD078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A5D028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FE276-92CD-4127-987A-35F647CA35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t>KONTINENTI IN OCEANI</a:t>
            </a:r>
          </a:p>
        </p:txBody>
      </p:sp>
      <p:sp>
        <p:nvSpPr>
          <p:cNvPr id="7171" name="Subtitle 2">
            <a:extLst>
              <a:ext uri="{FF2B5EF4-FFF2-40B4-BE49-F238E27FC236}">
                <a16:creationId xmlns:a16="http://schemas.microsoft.com/office/drawing/2014/main" id="{7D6DF9ED-6DF4-423B-89BE-BD6F75B3DD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3388" y="1544638"/>
            <a:ext cx="6480175" cy="1752600"/>
          </a:xfrm>
        </p:spPr>
        <p:txBody>
          <a:bodyPr/>
          <a:lstStyle/>
          <a:p>
            <a:endParaRPr lang="sl-SI" altLang="sl-SI"/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23CAC-A544-40A7-8280-5286BD91F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l-SI"/>
              <a:t>			EVROPA: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CDFA4-8DAA-4A3A-9C03-3A6BACF2CB1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6513" indent="0">
              <a:buFont typeface="Wingdings 2" panose="05020102010507070707" pitchFamily="18" charset="2"/>
              <a:buNone/>
            </a:pPr>
            <a:r>
              <a:rPr lang="en-US" altLang="sl-SI" sz="1600"/>
              <a:t>EVROPA JE PETA NAJVČEJA CELINA NA CVETU. VELIKA JE 10, 5 MILIJONOV KILOMETROV NA KVADRAT.</a:t>
            </a:r>
          </a:p>
          <a:p>
            <a:pPr marL="36513" indent="0">
              <a:buFont typeface="Wingdings 2" panose="05020102010507070707" pitchFamily="18" charset="2"/>
              <a:buNone/>
            </a:pPr>
            <a:r>
              <a:rPr lang="en-US" altLang="sl-SI" sz="1600"/>
              <a:t>EVROPA JE CELINA, KI JO NA SEVERU, ZAHODU IN JUGU OMEJUJE MORJE.</a:t>
            </a:r>
          </a:p>
        </p:txBody>
      </p:sp>
      <p:pic>
        <p:nvPicPr>
          <p:cNvPr id="5" name="Content Placeholder 4" descr="council_of_europe_flag_MED.gif">
            <a:extLst>
              <a:ext uri="{FF2B5EF4-FFF2-40B4-BE49-F238E27FC236}">
                <a16:creationId xmlns:a16="http://schemas.microsoft.com/office/drawing/2014/main" id="{AB7A95F3-B8F0-47B7-BE09-9E817745ED6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3117" b="-53117"/>
          <a:stretch>
            <a:fillRect/>
          </a:stretch>
        </p:blipFill>
        <p:spPr>
          <a:xfrm>
            <a:off x="188913" y="2951163"/>
            <a:ext cx="3657600" cy="4525962"/>
          </a:xfrm>
        </p:spPr>
      </p:pic>
      <p:pic>
        <p:nvPicPr>
          <p:cNvPr id="6" name="Picture 5" descr="svet.jpg">
            <a:extLst>
              <a:ext uri="{FF2B5EF4-FFF2-40B4-BE49-F238E27FC236}">
                <a16:creationId xmlns:a16="http://schemas.microsoft.com/office/drawing/2014/main" id="{E5702580-397F-46DC-904A-008C309A10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0" y="1768475"/>
            <a:ext cx="5080000" cy="344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4747F-D103-4C33-AE97-411EF98A3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l-SI"/>
              <a:t>		  AVSTRALIJA: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26A14-12D6-483E-9FD0-7C9BB84E203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6513" indent="0">
              <a:buFont typeface="Wingdings 2" panose="05020102010507070707" pitchFamily="18" charset="2"/>
              <a:buNone/>
            </a:pPr>
            <a:r>
              <a:rPr lang="en-US" altLang="sl-SI" sz="1800"/>
              <a:t>AVSTRALIJA PA JE NAJMANJŠA CELINA NA SVETU. VELIKA JE SAMO 8, 9 MILIJONOV KILOMETROV NA KVADRAT.</a:t>
            </a:r>
          </a:p>
          <a:p>
            <a:pPr marL="36513" indent="0">
              <a:buFont typeface="Wingdings 2" panose="05020102010507070707" pitchFamily="18" charset="2"/>
              <a:buNone/>
            </a:pPr>
            <a:r>
              <a:rPr lang="en-US" altLang="sl-SI" sz="1800"/>
              <a:t>AVSTRALIJA JE NAJBOLJ RAVNA CELINA NA SVETU.</a:t>
            </a:r>
          </a:p>
          <a:p>
            <a:pPr marL="36513" indent="0">
              <a:buFont typeface="Wingdings 2" panose="05020102010507070707" pitchFamily="18" charset="2"/>
              <a:buNone/>
            </a:pPr>
            <a:r>
              <a:rPr lang="en-US" altLang="sl-SI" sz="1800"/>
              <a:t>PODNEBJE V AVSTRALIJI JE BOLJ PUŠČAVSKO. AVSTRALIJA JE TAKO MALA, DA JE CELINA IN S TEM TUDI ENA DRŽAVA Z ENO ZASTAVO.</a:t>
            </a:r>
          </a:p>
        </p:txBody>
      </p:sp>
      <p:pic>
        <p:nvPicPr>
          <p:cNvPr id="5" name="Content Placeholder 4" descr="Australia_flag.png">
            <a:extLst>
              <a:ext uri="{FF2B5EF4-FFF2-40B4-BE49-F238E27FC236}">
                <a16:creationId xmlns:a16="http://schemas.microsoft.com/office/drawing/2014/main" id="{15664ED0-F745-4CEE-A128-3414616F3EC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3741" b="-73741"/>
          <a:stretch>
            <a:fillRect/>
          </a:stretch>
        </p:blipFill>
        <p:spPr>
          <a:xfrm>
            <a:off x="247650" y="3692525"/>
            <a:ext cx="3657600" cy="4525963"/>
          </a:xfrm>
        </p:spPr>
      </p:pic>
      <p:pic>
        <p:nvPicPr>
          <p:cNvPr id="7" name="Picture 6" descr="avstarlija.jpg">
            <a:extLst>
              <a:ext uri="{FF2B5EF4-FFF2-40B4-BE49-F238E27FC236}">
                <a16:creationId xmlns:a16="http://schemas.microsoft.com/office/drawing/2014/main" id="{41146819-9EFD-489E-8C07-CA6940C365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3388" y="1600200"/>
            <a:ext cx="4900612" cy="358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9FFFF-3CBC-4E08-A6F6-533B077CF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l-SI"/>
              <a:t>                TIHI OCEAN: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C2A31B-3C75-48BE-BDC4-EE49020B2A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1788" y="1417638"/>
            <a:ext cx="3657600" cy="4525962"/>
          </a:xfrm>
        </p:spPr>
        <p:txBody>
          <a:bodyPr/>
          <a:lstStyle/>
          <a:p>
            <a:r>
              <a:rPr lang="en-US" altLang="sl-SI"/>
              <a:t>JE NAJVEČJI OCEAN NA SVETU.</a:t>
            </a:r>
          </a:p>
          <a:p>
            <a:r>
              <a:rPr lang="en-US" altLang="sl-SI"/>
              <a:t>POZNAMO GA TUDI POD IMENOM PACIFIK.</a:t>
            </a:r>
          </a:p>
          <a:p>
            <a:r>
              <a:rPr lang="en-US" altLang="sl-SI"/>
              <a:t>VELIK JE KAR 179, 9 MILIJONOV KILOMETROV NA KVADRAT.</a:t>
            </a:r>
          </a:p>
          <a:p>
            <a:r>
              <a:rPr lang="en-US" altLang="sl-SI"/>
              <a:t>GLOBOK PA 11 KM.</a:t>
            </a:r>
          </a:p>
        </p:txBody>
      </p:sp>
      <p:pic>
        <p:nvPicPr>
          <p:cNvPr id="5" name="Content Placeholder 4" descr="TIHI OCEAN.png">
            <a:extLst>
              <a:ext uri="{FF2B5EF4-FFF2-40B4-BE49-F238E27FC236}">
                <a16:creationId xmlns:a16="http://schemas.microsoft.com/office/drawing/2014/main" id="{CE4B3E94-C299-43E5-B42A-01706893B79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871" b="-11871"/>
          <a:stretch>
            <a:fillRect/>
          </a:stretch>
        </p:blipFill>
        <p:spPr>
          <a:xfrm>
            <a:off x="3989388" y="1047750"/>
            <a:ext cx="4914900" cy="608171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CB1DD-0CC7-4143-893E-854EE1B81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l-SI"/>
              <a:t>	   ATLANTSKI OCEAN: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BDFD5-81AA-482C-980A-7CA18B14DF5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sl-SI"/>
              <a:t>ATLANTSKI OCEAN JE DRUGI NAJVEČJI OCEAN NA SVETU. POKRIVA KAR 106.405.000 KILOMETROV NA KVADRAT.ŠIROK JE PA KAR 2.848 KILOMETROV.</a:t>
            </a:r>
          </a:p>
        </p:txBody>
      </p:sp>
      <p:pic>
        <p:nvPicPr>
          <p:cNvPr id="5" name="Content Placeholder 4" descr="Atlantik-Karte.png">
            <a:extLst>
              <a:ext uri="{FF2B5EF4-FFF2-40B4-BE49-F238E27FC236}">
                <a16:creationId xmlns:a16="http://schemas.microsoft.com/office/drawing/2014/main" id="{F4BFFB68-6C89-451C-9261-D0417845EB3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871" b="-11871"/>
          <a:stretch>
            <a:fillRect/>
          </a:stretch>
        </p:blipFill>
        <p:spPr>
          <a:xfrm>
            <a:off x="4308475" y="1112838"/>
            <a:ext cx="4835525" cy="598328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D8271-B60A-418A-AB1A-F74F356F0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l-SI"/>
              <a:t>          INDIJSKI OCEAN: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198AA6-D279-4923-A669-887567040A4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sl-SI"/>
              <a:t>JE NAJMANJŠI OCEAN NA SVETU.</a:t>
            </a:r>
          </a:p>
          <a:p>
            <a:r>
              <a:rPr lang="en-US" altLang="sl-SI"/>
              <a:t>VELIK JE 75.556.000 KILOMETROV NA KVADRAT.</a:t>
            </a:r>
          </a:p>
          <a:p>
            <a:r>
              <a:rPr lang="en-US" altLang="sl-SI"/>
              <a:t>OCEAN JE ŠIROK PRIBLIŽNO 10.000 KILOMETROV.</a:t>
            </a:r>
          </a:p>
        </p:txBody>
      </p:sp>
      <p:pic>
        <p:nvPicPr>
          <p:cNvPr id="5" name="Content Placeholder 4" descr="INDIJSKI OCEAN.png">
            <a:extLst>
              <a:ext uri="{FF2B5EF4-FFF2-40B4-BE49-F238E27FC236}">
                <a16:creationId xmlns:a16="http://schemas.microsoft.com/office/drawing/2014/main" id="{A00B6D16-D7F3-41DE-9CE5-310AD441DBB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871" b="-11871"/>
          <a:stretch>
            <a:fillRect/>
          </a:stretch>
        </p:blipFill>
        <p:spPr>
          <a:xfrm>
            <a:off x="3830638" y="1060450"/>
            <a:ext cx="5103812" cy="63150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D1238-4F71-4C1F-8417-E09726DFC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425" y="65088"/>
            <a:ext cx="7467600" cy="1143000"/>
          </a:xfrm>
        </p:spPr>
        <p:txBody>
          <a:bodyPr/>
          <a:lstStyle/>
          <a:p>
            <a:r>
              <a:rPr lang="en-US" altLang="sl-SI"/>
              <a:t>		 SLIKA SVETA:</a:t>
            </a:r>
          </a:p>
        </p:txBody>
      </p:sp>
      <p:pic>
        <p:nvPicPr>
          <p:cNvPr id="4" name="Content Placeholder 3" descr="ANTARKTIKA!!!.jpg">
            <a:extLst>
              <a:ext uri="{FF2B5EF4-FFF2-40B4-BE49-F238E27FC236}">
                <a16:creationId xmlns:a16="http://schemas.microsoft.com/office/drawing/2014/main" id="{A71556B3-A356-4668-85BB-60F52F7F84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602" b="-4602"/>
          <a:stretch>
            <a:fillRect/>
          </a:stretch>
        </p:blipFill>
        <p:spPr>
          <a:xfrm>
            <a:off x="0" y="1046163"/>
            <a:ext cx="9144000" cy="600551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AD1B980-ECC6-4543-8206-116141544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l-SI"/>
              <a:t>KONTINENTI: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7C6FFE-FF82-4DEB-9BB8-D92AA75375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 rot="16200000">
            <a:off x="1877219" y="-115093"/>
            <a:ext cx="5254625" cy="8453437"/>
          </a:xfrm>
        </p:spPr>
        <p:txBody>
          <a:bodyPr/>
          <a:lstStyle/>
          <a:p>
            <a:r>
              <a:rPr lang="en-US" altLang="sl-SI"/>
              <a:t>NA SVETU POZNAMO KAR 6 KONTINENTOV. TO SO: AMERIKA (JUŽNA IN SEVERNA)-SEVERNA›JUŽNA, AFRIKA, EVROPA, AZIJA, AVSTARILJA IN ANTARKTIKA.</a:t>
            </a:r>
          </a:p>
          <a:p>
            <a:r>
              <a:rPr lang="en-US" altLang="sl-SI"/>
              <a:t>PO VRSTNEM REDU, TOREJ OD NAJVEČJEGA DO NAJMANJŠEGA GREDO TAKO- AZIJA, AMERIKA, AFRIKA, ANTARKTIKA, EVROPA, ZADNJA TOREJ NAJMANJŠA PA JE AVSTRALIJA.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81043605-2D92-44E8-AB89-A39FC1741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l-SI"/>
              <a:t>SLIKA KONTINENTOV:</a:t>
            </a:r>
          </a:p>
        </p:txBody>
      </p:sp>
      <p:pic>
        <p:nvPicPr>
          <p:cNvPr id="4" name="Content Placeholder 3" descr="350px-Continents_vide_couleurs.png">
            <a:extLst>
              <a:ext uri="{FF2B5EF4-FFF2-40B4-BE49-F238E27FC236}">
                <a16:creationId xmlns:a16="http://schemas.microsoft.com/office/drawing/2014/main" id="{B26F1BE1-F2C2-4FDA-9904-5F5F406EBC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587" b="-9587"/>
          <a:stretch>
            <a:fillRect/>
          </a:stretch>
        </p:blipFill>
        <p:spPr>
          <a:xfrm>
            <a:off x="0" y="1322388"/>
            <a:ext cx="9144000" cy="5541962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D7143DC-508A-4E38-8C8A-2579384686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8213" y="6059488"/>
            <a:ext cx="1635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sl-SI"/>
              <a:t>ANTARKTIKA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0203F3-88EB-45F5-AD3F-BF7B8365A5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5200" y="4087813"/>
            <a:ext cx="1236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sl-SI"/>
              <a:t>AMERIKA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8F7510-67CE-44C8-A259-A546BE7085FD}"/>
              </a:ext>
            </a:extLst>
          </p:cNvPr>
          <p:cNvSpPr txBox="1">
            <a:spLocks noChangeArrowheads="1"/>
          </p:cNvSpPr>
          <p:nvPr/>
        </p:nvSpPr>
        <p:spPr bwMode="auto">
          <a:xfrm rot="1803885">
            <a:off x="1296988" y="2330450"/>
            <a:ext cx="1235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sl-SI"/>
              <a:t>AMERIKA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F67D90-789D-4CCE-A3E1-631D8B5CD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3863" y="3427413"/>
            <a:ext cx="10302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sl-SI"/>
              <a:t>AFRIKA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4AAD86-7580-4E81-AAFE-81BD6677E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5375" y="2527300"/>
            <a:ext cx="825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sl-SI"/>
              <a:t>AZIJA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ED0C99-48EB-4127-9385-7E4B6ACF6E78}"/>
              </a:ext>
            </a:extLst>
          </p:cNvPr>
          <p:cNvSpPr txBox="1">
            <a:spLocks noChangeArrowheads="1"/>
          </p:cNvSpPr>
          <p:nvPr/>
        </p:nvSpPr>
        <p:spPr bwMode="auto">
          <a:xfrm rot="-1199269">
            <a:off x="4578350" y="2343150"/>
            <a:ext cx="1133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sl-SI"/>
              <a:t>EVROPA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7A3ECA-5E7B-48D5-AF95-4290ED9864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3238" y="4683125"/>
            <a:ext cx="2143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sl-SI">
                <a:solidFill>
                  <a:schemeClr val="bg1"/>
                </a:solidFill>
              </a:rPr>
              <a:t>AVSTRALIJA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4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4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B584C3A2-C0BB-4C2B-890E-CC96CCD88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l-SI"/>
              <a:t>OCEANI: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B6C80-6BF8-453E-B3E1-BB93B0929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sl-SI"/>
              <a:t>NA SVETU POZNAMO 3 NAJVEČJE OCEANE NA SVETU. TO SO ATLANTSKI OCEAN (ATLANTIK), INDIJSKI OCEAN IN TIHI OCEAN (PACIFIK)</a:t>
            </a:r>
          </a:p>
          <a:p>
            <a:r>
              <a:rPr lang="en-US" altLang="sl-SI"/>
              <a:t>RAZPOREJENI SO TAKO: TIHI OCEAN OZ. PACIFIK›ATLANTSKI OCEAN OZ. ATLANTIK›INDIJSKI OCEAN.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BC34CE73-9E5D-47E9-8B9E-B4030F208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l-SI"/>
              <a:t>SLIKA OCEANOV </a:t>
            </a:r>
            <a:r>
              <a:rPr lang="en-US" altLang="sl-SI" sz="1600"/>
              <a:t>(IN TUDI KONTINENTOV)</a:t>
            </a:r>
            <a:endParaRPr lang="en-US" altLang="sl-SI"/>
          </a:p>
        </p:txBody>
      </p:sp>
      <p:pic>
        <p:nvPicPr>
          <p:cNvPr id="4" name="Content Placeholder 3" descr="Oceani in celine.jpg">
            <a:extLst>
              <a:ext uri="{FF2B5EF4-FFF2-40B4-BE49-F238E27FC236}">
                <a16:creationId xmlns:a16="http://schemas.microsoft.com/office/drawing/2014/main" id="{9EF91181-47AA-4E46-8865-22AEF3B6DD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463" r="-8463"/>
          <a:stretch>
            <a:fillRect/>
          </a:stretch>
        </p:blipFill>
        <p:spPr>
          <a:xfrm>
            <a:off x="-225425" y="1187450"/>
            <a:ext cx="9369425" cy="56769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221D9-DD3A-455B-863A-10305C54E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l-SI"/>
              <a:t>		          AZIJA: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E32CE-8DB7-48D1-A9CE-DFA7C330825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3657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/>
              <a:t>AZIJA JE NAJVEČJA CELINA NA SVETU. VELIKA JE 43,6 MILIJONOV KVADRATNIH METROV.</a:t>
            </a:r>
          </a:p>
          <a:p>
            <a:pPr marL="3657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/>
              <a:t>SKORAJ V CELOTI LEŽI NAVZHODNI IN SEVERNI ZEMELJSKI POLOBLI.</a:t>
            </a:r>
          </a:p>
          <a:p>
            <a:pPr marL="3657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600" dirty="0"/>
              <a:t>RELIEFNO JE AZIJA ZELO RAZNOLIKA CELINA.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sz="1600" dirty="0"/>
          </a:p>
        </p:txBody>
      </p:sp>
      <p:pic>
        <p:nvPicPr>
          <p:cNvPr id="5" name="Content Placeholder 4" descr="asian-flags.jpg">
            <a:extLst>
              <a:ext uri="{FF2B5EF4-FFF2-40B4-BE49-F238E27FC236}">
                <a16:creationId xmlns:a16="http://schemas.microsoft.com/office/drawing/2014/main" id="{19F3FA68-45FD-4813-9932-2AA5CA78F23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871" b="-11871"/>
          <a:stretch>
            <a:fillRect/>
          </a:stretch>
        </p:blipFill>
        <p:spPr>
          <a:xfrm>
            <a:off x="457200" y="3411538"/>
            <a:ext cx="2928938" cy="3624262"/>
          </a:xfrm>
        </p:spPr>
      </p:pic>
      <p:pic>
        <p:nvPicPr>
          <p:cNvPr id="6" name="Picture 5" descr="azija.png">
            <a:extLst>
              <a:ext uri="{FF2B5EF4-FFF2-40B4-BE49-F238E27FC236}">
                <a16:creationId xmlns:a16="http://schemas.microsoft.com/office/drawing/2014/main" id="{021E8797-A488-4A2C-95C5-2DC5C9CC2E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138" y="2386013"/>
            <a:ext cx="5757862" cy="383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7E95A-C9E8-45F4-AA6B-916A086AB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l-SI"/>
              <a:t>		   AMERIKA: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24B40F-2FF4-4D81-BCA4-4C6EC77A41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39725" y="1939925"/>
            <a:ext cx="3657600" cy="4525963"/>
          </a:xfrm>
        </p:spPr>
        <p:txBody>
          <a:bodyPr/>
          <a:lstStyle/>
          <a:p>
            <a:pPr marL="36513" indent="0">
              <a:buFont typeface="Wingdings 2" panose="05020102010507070707" pitchFamily="18" charset="2"/>
              <a:buNone/>
            </a:pPr>
            <a:r>
              <a:rPr lang="en-US" altLang="sl-SI" sz="1600"/>
              <a:t>AMERIKA JE DRUGA NAJVEČJA DRŽAVA NA SVETU. VELIKA JE KAR 42, 9 MILIJARD KILOMETROV NA KVADRAT. POZNAMO SEVERNO IN JUŽNO AMERIKO IN SICER JE SEVERNA AMERIKA DOSTI VEČJA DO JUŽNE.</a:t>
            </a:r>
          </a:p>
        </p:txBody>
      </p:sp>
      <p:pic>
        <p:nvPicPr>
          <p:cNvPr id="6" name="Picture 5" descr="amerika.gif">
            <a:extLst>
              <a:ext uri="{FF2B5EF4-FFF2-40B4-BE49-F238E27FC236}">
                <a16:creationId xmlns:a16="http://schemas.microsoft.com/office/drawing/2014/main" id="{CA0C5CEB-75FF-4D7B-BD43-D8245C9033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125" y="1939925"/>
            <a:ext cx="4684713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Content Placeholder 7" descr="62858amerika flag.jpg">
            <a:extLst>
              <a:ext uri="{FF2B5EF4-FFF2-40B4-BE49-F238E27FC236}">
                <a16:creationId xmlns:a16="http://schemas.microsoft.com/office/drawing/2014/main" id="{59E194ED-6C0D-4C68-9FC5-9FA8DB4F7E1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8317" b="-28317"/>
          <a:stretch>
            <a:fillRect/>
          </a:stretch>
        </p:blipFill>
        <p:spPr>
          <a:xfrm>
            <a:off x="219075" y="2974975"/>
            <a:ext cx="3657600" cy="4525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2B44A-9655-4E42-8581-18CF89D52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l-SI"/>
              <a:t>		      AFRIKA: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322EC-A356-4DA0-BAFB-703568A2ACF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6513" indent="0">
              <a:buFont typeface="Wingdings 2" panose="05020102010507070707" pitchFamily="18" charset="2"/>
              <a:buNone/>
            </a:pPr>
            <a:r>
              <a:rPr lang="en-US" altLang="sl-SI" sz="1600"/>
              <a:t>AFRIKA JE TRETJA NAJVEČJA CELINA NA SVETU. VELIKA JE 30, 3 MILIJONE KILOMETROV NA KVADRAT.PALEONTOLOŠKE NAJDBE DOKAZUJEJO, DA SE JE NA TEJ CELINI (Afriki) RAZVILA ČLOVEŠKA VRSTA. </a:t>
            </a:r>
          </a:p>
          <a:p>
            <a:pPr marL="36513" indent="0">
              <a:buFont typeface="Wingdings 2" panose="05020102010507070707" pitchFamily="18" charset="2"/>
              <a:buNone/>
            </a:pPr>
            <a:r>
              <a:rPr lang="en-US" altLang="sl-SI" sz="1600"/>
              <a:t>PRAVIMO JI “ČRNA CELINA” SAJ IMA VEČINA LJUDI TAM TEMNO POLT.</a:t>
            </a:r>
          </a:p>
        </p:txBody>
      </p:sp>
      <p:pic>
        <p:nvPicPr>
          <p:cNvPr id="6" name="Picture 5" descr="afrika.jpg">
            <a:extLst>
              <a:ext uri="{FF2B5EF4-FFF2-40B4-BE49-F238E27FC236}">
                <a16:creationId xmlns:a16="http://schemas.microsoft.com/office/drawing/2014/main" id="{E2676A22-779A-44D3-AB3B-55C1FE010C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509713"/>
            <a:ext cx="4886325" cy="46164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Content Placeholder 7" descr="afrika flag.jpg">
            <a:extLst>
              <a:ext uri="{FF2B5EF4-FFF2-40B4-BE49-F238E27FC236}">
                <a16:creationId xmlns:a16="http://schemas.microsoft.com/office/drawing/2014/main" id="{72B90562-04AE-463E-B26E-99B012B6624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0709" b="-20709"/>
          <a:stretch>
            <a:fillRect/>
          </a:stretch>
        </p:blipFill>
        <p:spPr>
          <a:xfrm>
            <a:off x="457200" y="3616325"/>
            <a:ext cx="3352800" cy="386873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EBE9C-4A4B-40FE-AA1E-E4208E3D7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l-SI"/>
              <a:t>	        ANTARKTIKA: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DEA22-1C8C-4E01-BDDF-7BF5D771357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6513" indent="0">
              <a:buFont typeface="Wingdings 2" panose="05020102010507070707" pitchFamily="18" charset="2"/>
              <a:buNone/>
            </a:pPr>
            <a:r>
              <a:rPr lang="en-US" altLang="sl-SI" sz="1800"/>
              <a:t>ANTARKTIKA JE ČETRTA NAJVEČJA CELINA NA SVETU. VELIKA JE KAR 13, 3 MILIJONE KILOMETROV NA KVADRAT.</a:t>
            </a:r>
          </a:p>
          <a:p>
            <a:pPr marL="36513" indent="0">
              <a:buFont typeface="Wingdings 2" panose="05020102010507070707" pitchFamily="18" charset="2"/>
              <a:buNone/>
            </a:pPr>
            <a:r>
              <a:rPr lang="en-US" altLang="sl-SI" sz="1800"/>
              <a:t>ANTARKTIKAJE CELINA, KI OBKROŽA ZEMELJSKI JUŽNI TEČAJ.</a:t>
            </a:r>
          </a:p>
          <a:p>
            <a:pPr marL="36513" indent="0">
              <a:buFont typeface="Wingdings 2" panose="05020102010507070707" pitchFamily="18" charset="2"/>
              <a:buNone/>
            </a:pPr>
            <a:r>
              <a:rPr lang="en-US" altLang="sl-SI" sz="1800"/>
              <a:t>ANTARKTIKA JE NAJHLADNEJŠE MESTO NA ZEMLJI.</a:t>
            </a:r>
          </a:p>
          <a:p>
            <a:pPr marL="36513" indent="0">
              <a:buFont typeface="Wingdings 2" panose="05020102010507070707" pitchFamily="18" charset="2"/>
              <a:buNone/>
            </a:pPr>
            <a:r>
              <a:rPr lang="en-US" altLang="sl-SI" sz="1800"/>
              <a:t>ANTARKTIKA JE NENASELJENA DRŽAVA, ZATO TUDI NIMA ZASTAVE.</a:t>
            </a:r>
          </a:p>
        </p:txBody>
      </p:sp>
      <p:pic>
        <p:nvPicPr>
          <p:cNvPr id="7" name="Picture 6" descr="antarktika.png">
            <a:extLst>
              <a:ext uri="{FF2B5EF4-FFF2-40B4-BE49-F238E27FC236}">
                <a16:creationId xmlns:a16="http://schemas.microsoft.com/office/drawing/2014/main" id="{E87CBFCC-C038-4590-9A3D-170C47AEBD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957388"/>
            <a:ext cx="5029200" cy="416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Content Placeholder 7">
            <a:extLst>
              <a:ext uri="{FF2B5EF4-FFF2-40B4-BE49-F238E27FC236}">
                <a16:creationId xmlns:a16="http://schemas.microsoft.com/office/drawing/2014/main" id="{57159A94-E357-4575-9107-6CB85E00219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Technic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0</TotalTime>
  <Words>449</Words>
  <Application>Microsoft Office PowerPoint</Application>
  <PresentationFormat>On-screen Show (4:3)</PresentationFormat>
  <Paragraphs>49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Franklin Gothic Book</vt:lpstr>
      <vt:lpstr>Wingdings 2</vt:lpstr>
      <vt:lpstr>Technic</vt:lpstr>
      <vt:lpstr>KONTINENTI IN OCEANI</vt:lpstr>
      <vt:lpstr>KONTINENTI:</vt:lpstr>
      <vt:lpstr>SLIKA KONTINENTOV:</vt:lpstr>
      <vt:lpstr>OCEANI:</vt:lpstr>
      <vt:lpstr>SLIKA OCEANOV (IN TUDI KONTINENTOV)</vt:lpstr>
      <vt:lpstr>            AZIJA:</vt:lpstr>
      <vt:lpstr>     AMERIKA:</vt:lpstr>
      <vt:lpstr>        AFRIKA:</vt:lpstr>
      <vt:lpstr>         ANTARKTIKA:</vt:lpstr>
      <vt:lpstr>   EVROPA:</vt:lpstr>
      <vt:lpstr>    AVSTRALIJA:</vt:lpstr>
      <vt:lpstr>                TIHI OCEAN:</vt:lpstr>
      <vt:lpstr>    ATLANTSKI OCEAN:</vt:lpstr>
      <vt:lpstr>          INDIJSKI OCEAN:</vt:lpstr>
      <vt:lpstr>   SLIKA SVETA: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2019-05-31T08:40:11Z</dcterms:created>
  <dcterms:modified xsi:type="dcterms:W3CDTF">2019-05-31T08:40:11Z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