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1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FF"/>
    <a:srgbClr val="D6009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10ED1F6-2986-40E5-8A90-F72A87CD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CFD1-74FE-42B5-AD98-79CE369712D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A82F80E-DB2C-4A35-91E9-67952E13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2722D24-F362-444F-BE06-7F12937B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3400B-A498-464A-8294-D10E9D127D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313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4777F6B-63E2-4F2A-892B-8C4F9D33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869C-E8E1-41A8-B374-859A8AB6BF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234D4A6-7A52-45BB-A89B-2CF83D7B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642C5D16-5EC1-4E9C-9DCE-0A543332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5E761-2BEE-4900-A4D5-60A5BB32AE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86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482A5AE-30D3-43F9-83F2-CB4BF8F6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A405-6985-480C-BC45-7C4C233301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A6E3989-2718-451D-9F49-86201B5D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5B594EB-4E52-4970-A901-2D33B049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1F924-B2A8-4832-95BE-907ACC976D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723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711243F-44C6-46DE-B0F9-22777460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670C-48B6-4F12-B20E-29D184A188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4A05E90-F99C-409F-9DB3-121B4956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02DB76D0-6968-4AB7-9018-C25337FB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BD7A-757C-433F-89DC-BE73F1B02C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366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B5AB7BE-86F9-457C-8B42-AD33752B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CEA-49AA-446A-9F99-B0E2FAFF777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BA558E0-58B0-4E28-AC7E-CA9B77AD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7629CD4-1C39-4620-88A3-D1B2DE8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175E-BE6F-4FCA-9F8A-82EE754A96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268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FF57492C-B70C-49A8-88A8-F9E1B9B0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5F84-495C-4249-BC52-4988384ABE0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C49104F-7118-42C7-B6E2-6680AE8D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E3E1D7DA-06A7-4C9B-A872-66656431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D6F97-AD62-4D24-BF17-113893F67B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099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DC0C9E8F-4FC9-4D94-9F53-325227C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E1F5-5026-4820-A45A-5BDECD8B86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5EAA48D6-5C70-448A-B549-72CD9B9B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7A1272F0-0CA6-4713-9F08-18B5EDDF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5B902-E9A4-4A65-A638-0DF9164E49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16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B1AE4258-D53B-4063-9506-835C1173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3958-BAF8-4737-A598-254C1CC698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A3B2DFF2-381C-43D1-A3DD-BB388336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97F1CD98-5BBD-4D61-B1DE-D365A6FC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B144-6EF8-45C2-AAFD-72A035423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961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E959DBD-F8C3-487A-A4C8-9B9A15E7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192F-5A8E-472D-B11E-878E5A0058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0486B01C-A1F1-413E-AF40-83B0C9F1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1111BF27-5465-4E1B-AE1F-B1063DE9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7D71F-E0B0-41E6-9218-DA9EF968E9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887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D80C8D8D-4BBE-401B-8BC6-ACF3323E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3A85-ED5F-43A4-8496-854A50FB69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D872268E-1E77-4220-B6EA-F482274B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8E1581A-A5E8-4C33-B1D2-E04527CC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D6493-8783-4279-A918-A62C6365E2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201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62427150-CFF9-4143-912B-0FDA03821D7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72587CEA-E2AB-49CC-A9CC-110098CF813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5849179A-D794-478C-A26A-40AF6F9CFC9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C9D69CAD-5E6C-4006-B419-8C83D7F1FBB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54915845-7F1F-4059-84FB-497AB531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FD5B-3643-4639-8F55-1F27D01B5F6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E47EBD59-2352-4635-93F0-60ADAAAD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7653D683-46DC-42E6-9B95-DE20D003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613F85A-22E6-4FAB-A6EF-D9E3BAEA88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58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9E9765EC-EB1A-4E92-9E49-E259B80A99D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96DBD90B-B11F-4C83-A8BE-DAAC1AC5444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8D73BCE5-DB59-4009-995D-58466E3DFF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BCBC5E9E-F44A-4C67-9DB3-6C0235E02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709B7EFF-C9F9-4C72-B76B-BFA7DE70B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99F3EB-F865-4044-9D33-AB8CD2D8EDE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54E93134-6BA2-475B-88DE-FE75C4CA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2BCDDABE-1BA3-474B-B5B8-D08009EF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D6EF97B9-AFA7-4B6B-8C39-AF0617AE8BB2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4909C335-89F7-4FE6-B0DB-AEB6FFF0D98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CB9552E5-BE07-4DF9-8D99-C331CE20511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45B833B2-7F22-4033-8A4F-63E421B0BBE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99D1DE9E-8853-46D2-884E-7A8B1BC9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FE7567C-7172-485F-8804-0F5EC3C69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  <a:latin typeface="Comic Sans MS" pitchFamily="66" charset="0"/>
              </a:rPr>
              <a:t>Koper</a:t>
            </a:r>
          </a:p>
        </p:txBody>
      </p:sp>
      <p:sp>
        <p:nvSpPr>
          <p:cNvPr id="3076" name="Podnaslov 2">
            <a:extLst>
              <a:ext uri="{FF2B5EF4-FFF2-40B4-BE49-F238E27FC236}">
                <a16:creationId xmlns:a16="http://schemas.microsoft.com/office/drawing/2014/main" id="{E771A2F9-B9AC-4EA2-A00E-BBC44230F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938" y="3286125"/>
            <a:ext cx="6400800" cy="1752600"/>
          </a:xfrm>
        </p:spPr>
        <p:txBody>
          <a:bodyPr/>
          <a:lstStyle/>
          <a:p>
            <a:pPr marR="0"/>
            <a:r>
              <a:rPr lang="sl-SI" altLang="sl-SI">
                <a:solidFill>
                  <a:srgbClr val="FFC000"/>
                </a:solidFill>
                <a:latin typeface="Comic Sans MS" panose="030F0702030302020204" pitchFamily="66" charset="0"/>
              </a:rPr>
              <a:t>Opis kraja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EE79E7-38CA-4875-9439-7DFA0C96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Kako priti do Kopra?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E788650-B60C-4D3E-9EB0-60DF24D9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389437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Na območju mesta vozi avtobus v 7 linijah.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Iz različnih večjih slovenskih mest, se lahko v mesto pripeljete z vlakom. Največja železniška postaja je 2 km oddaljena od središča mesta.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Po zraku lahko pripotujete iz treh bljižnih letališč. Iz Mednarodnega Beneškega letališča, Mednarodnega Tržaškega Letališča ter Aedroma Ljubljana ter Portorož.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Lahko se pripeljete tudi po morju in sicer s številnimi ladjami.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05B15E-A5EF-4C87-BB3C-88E320AB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BF06900-76C0-451B-BAA9-7B2BDDC7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286375"/>
            <a:ext cx="2073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5FC32BA-9CF6-44D4-94EF-3800E323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286375"/>
            <a:ext cx="19510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9CF87336-36E5-4AA7-ACA8-6EDA6C74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17859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54EBBA-AB30-4DC2-9A90-9C3E3B13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2865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200">
                <a:latin typeface="Comic Sans MS" panose="030F0702030302020204" pitchFamily="66" charset="0"/>
              </a:rPr>
              <a:t>Koper, najstarejše mesto v Sloveniji, se je razvil na skalnatem otoku, ki mu Rimljani dajo ime Capris. Do današnjih dni se tu izmenja kar nekaj vladavin in držav, ki mu dajo svoj pečat in tudi svoje ime: za Rimljane je Capris; v času papeža Gregorja Insula Capraria (kozji otok), Benečani pa ime spremenijo v italijansko obliko Capodistria, katere slovenska inačica je Koper.</a:t>
            </a:r>
            <a:br>
              <a:rPr lang="sl-SI" altLang="sl-SI" sz="2200">
                <a:latin typeface="Comic Sans MS" panose="030F0702030302020204" pitchFamily="66" charset="0"/>
              </a:rPr>
            </a:br>
            <a:r>
              <a:rPr lang="sl-SI" altLang="sl-SI" sz="2200">
                <a:latin typeface="Comic Sans MS" panose="030F0702030302020204" pitchFamily="66" charset="0"/>
              </a:rPr>
              <a:t>V 19. stoletju pa do 1. svetovne vojne se začnejo krčiti soline. </a:t>
            </a:r>
            <a:br>
              <a:rPr lang="sl-SI" altLang="sl-SI" sz="2200">
                <a:latin typeface="Comic Sans MS" panose="030F0702030302020204" pitchFamily="66" charset="0"/>
              </a:rPr>
            </a:br>
            <a:r>
              <a:rPr lang="sl-SI" altLang="sl-SI" sz="2200">
                <a:latin typeface="Comic Sans MS" panose="030F0702030302020204" pitchFamily="66" charset="0"/>
              </a:rPr>
              <a:t>Pod Kraljevino Italijo mesto popolnoma izgubi otoški videz.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200">
                <a:latin typeface="Comic Sans MS" panose="030F0702030302020204" pitchFamily="66" charset="0"/>
              </a:rPr>
              <a:t>Čas po drugi svetovni vojni prinese veliko sprememb. Oktobra 1954 pripade takratni Jugoslaviji, tako doživi močan razvoj – pristanišče. </a:t>
            </a:r>
            <a:br>
              <a:rPr lang="sl-SI" altLang="sl-SI" sz="2200">
                <a:latin typeface="Comic Sans MS" panose="030F0702030302020204" pitchFamily="66" charset="0"/>
              </a:rPr>
            </a:br>
            <a:br>
              <a:rPr lang="sl-SI" altLang="sl-SI" sz="2200">
                <a:latin typeface="Comic Sans MS" panose="030F0702030302020204" pitchFamily="66" charset="0"/>
              </a:rPr>
            </a:br>
            <a:r>
              <a:rPr lang="sl-SI" altLang="sl-SI" sz="2200">
                <a:latin typeface="Comic Sans MS" panose="030F0702030302020204" pitchFamily="66" charset="0"/>
              </a:rPr>
              <a:t>Danes je Koper tako gospodarsko kot tudi turistično naravnano mesto, ki razvija kopališki, navtični, športni in nakupovalni turizem. Postal pa je tudi univerzitetno mesto.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B47D6AD-D342-431F-A39F-81D25903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39" name="lightboxImage" descr="http://www.koper.si/libs/phpthumb/phpThumb.php?src=/sites/koper_si/silos/abebbe6cbb0270d90367c8f489a46a74&amp;f=jpg&amp;w=600">
            <a:extLst>
              <a:ext uri="{FF2B5EF4-FFF2-40B4-BE49-F238E27FC236}">
                <a16:creationId xmlns:a16="http://schemas.microsoft.com/office/drawing/2014/main" id="{7F58F544-D3DA-4769-A397-8E02106C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81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lightboxImage" descr="http://www.koper.si/libs/phpthumb/phpThumb.php?src=/sites/koper_si/silos/a30e615063f660131a22c668faaa5b90&amp;f=jpg&amp;w=600">
            <a:extLst>
              <a:ext uri="{FF2B5EF4-FFF2-40B4-BE49-F238E27FC236}">
                <a16:creationId xmlns:a16="http://schemas.microsoft.com/office/drawing/2014/main" id="{1AA9ED13-67BD-4EB8-B1C9-0026915717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86188"/>
            <a:ext cx="3857625" cy="3071812"/>
          </a:xfrm>
        </p:spPr>
      </p:pic>
      <p:pic>
        <p:nvPicPr>
          <p:cNvPr id="14341" name="lightboxImage" descr="http://www.koper.si/libs/phpthumb/phpThumb.php?src=/sites/koper_si/silos/314431ef0b9350dd4a2a80ae1282a1b2&amp;f=jpg&amp;w=600">
            <a:extLst>
              <a:ext uri="{FF2B5EF4-FFF2-40B4-BE49-F238E27FC236}">
                <a16:creationId xmlns:a16="http://schemas.microsoft.com/office/drawing/2014/main" id="{6B147CA9-67C9-4000-983B-8635B9B8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6188"/>
            <a:ext cx="5715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lightboxImage" descr="http://www.koper.si/libs/phpthumb/phpThumb.php?src=/sites/koper_si/silos/4bfb7f6ea8215f312ba5ed041c462bc3&amp;f=jpg&amp;w=600">
            <a:extLst>
              <a:ext uri="{FF2B5EF4-FFF2-40B4-BE49-F238E27FC236}">
                <a16:creationId xmlns:a16="http://schemas.microsoft.com/office/drawing/2014/main" id="{6268D1D8-4762-46D1-81D9-837964B4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5A1CC673-31A6-40A4-9DE2-347366FD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3" name="Slika 3">
            <a:extLst>
              <a:ext uri="{FF2B5EF4-FFF2-40B4-BE49-F238E27FC236}">
                <a16:creationId xmlns:a16="http://schemas.microsoft.com/office/drawing/2014/main" id="{97D3DD81-FE95-41CE-99C4-7BDA2D1B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grada vsebine 4">
            <a:extLst>
              <a:ext uri="{FF2B5EF4-FFF2-40B4-BE49-F238E27FC236}">
                <a16:creationId xmlns:a16="http://schemas.microsoft.com/office/drawing/2014/main" id="{CA8FA43F-1F5A-4B11-9E5C-73DB92C643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0"/>
            <a:ext cx="4071937" cy="2428875"/>
          </a:xfrm>
        </p:spPr>
      </p:pic>
      <p:pic>
        <p:nvPicPr>
          <p:cNvPr id="15365" name="Slika 5">
            <a:extLst>
              <a:ext uri="{FF2B5EF4-FFF2-40B4-BE49-F238E27FC236}">
                <a16:creationId xmlns:a16="http://schemas.microsoft.com/office/drawing/2014/main" id="{33FF05DA-48BE-4DCF-A074-0269E65C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428875"/>
            <a:ext cx="40513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6">
            <a:extLst>
              <a:ext uri="{FF2B5EF4-FFF2-40B4-BE49-F238E27FC236}">
                <a16:creationId xmlns:a16="http://schemas.microsoft.com/office/drawing/2014/main" id="{7D17800E-97B5-4396-BA58-D21F3511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137025"/>
            <a:ext cx="40513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D946BEFB-BDB3-4E9E-B2A6-4891ABDB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87" name="Slika 3">
            <a:extLst>
              <a:ext uri="{FF2B5EF4-FFF2-40B4-BE49-F238E27FC236}">
                <a16:creationId xmlns:a16="http://schemas.microsoft.com/office/drawing/2014/main" id="{154453B0-C539-4E8A-8778-051EC0A8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1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4">
            <a:extLst>
              <a:ext uri="{FF2B5EF4-FFF2-40B4-BE49-F238E27FC236}">
                <a16:creationId xmlns:a16="http://schemas.microsoft.com/office/drawing/2014/main" id="{F8799874-B7E6-4CF7-BF10-9A709131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40513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grada vsebine 5">
            <a:extLst>
              <a:ext uri="{FF2B5EF4-FFF2-40B4-BE49-F238E27FC236}">
                <a16:creationId xmlns:a16="http://schemas.microsoft.com/office/drawing/2014/main" id="{79D10495-34D5-4C08-AC70-7746CFA75A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0"/>
            <a:ext cx="5072062" cy="3500438"/>
          </a:xfrm>
        </p:spPr>
      </p:pic>
      <p:pic>
        <p:nvPicPr>
          <p:cNvPr id="16390" name="Slika 6">
            <a:extLst>
              <a:ext uri="{FF2B5EF4-FFF2-40B4-BE49-F238E27FC236}">
                <a16:creationId xmlns:a16="http://schemas.microsoft.com/office/drawing/2014/main" id="{E29DF151-0F95-4BA9-B1DE-A9814ADF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500438"/>
            <a:ext cx="50720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Slika 8">
            <a:extLst>
              <a:ext uri="{FF2B5EF4-FFF2-40B4-BE49-F238E27FC236}">
                <a16:creationId xmlns:a16="http://schemas.microsoft.com/office/drawing/2014/main" id="{2646B269-DF61-4056-9971-47D8B4C9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051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D7886-8B25-42B0-959B-CF0AA299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Na hitro o Kopru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2B096B0-26F7-4437-AC33-6DA77871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894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župan: Boris Popovič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površina: 311, 2 km na kvadrat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št. prebivalcev: 47. 539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moški: 23. 385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ženske: 24.154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povprečna starost: 38 let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št. gospodinjstev: 17. 391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št. družin: 13. 879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nadmorska višina: 9, 8 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sl-SI" dirty="0">
                <a:latin typeface="Comic Sans MS" pitchFamily="66" charset="0"/>
              </a:rPr>
              <a:t>poštna številka: 6000 Koper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C0B432B-9377-44F9-B4CE-58392FBB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714500"/>
            <a:ext cx="30622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lightboxImage" descr="http://www.koper.si/libs/phpthumb/phpThumb.php?src=/sites/koper_si/silos/ef413dd319cc8c5f1e70645ced0e593d&amp;f=jpg&amp;w=600">
            <a:extLst>
              <a:ext uri="{FF2B5EF4-FFF2-40B4-BE49-F238E27FC236}">
                <a16:creationId xmlns:a16="http://schemas.microsoft.com/office/drawing/2014/main" id="{D4DCA87D-B7C2-4B47-8F57-5BC86C47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924684D-3820-4C0A-9B56-4B43EDAA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Koooopeeer!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DF9E041-59B7-459B-8A34-2617BD78C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Koper, 6. največje mesto v Sloveniji in največje slovensko mesto ob obali, leži na jugu-zahodu Slovenije, ob Koperskem zalivu. </a:t>
            </a:r>
          </a:p>
          <a:p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Mesto ima 47. 539 prebivalcev. Zraven slovenščine je uradni jezik še italijanščina.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solidFill>
                  <a:srgbClr val="FFFF00"/>
                </a:solidFill>
                <a:latin typeface="Comic Sans MS" panose="030F0702030302020204" pitchFamily="66" charset="0"/>
              </a:rPr>
              <a:t>Po popisu leta 2002 je večina prebivalstva slovensko govoreča (74, 1%). Manjšinski jeziki so mdr. hrvaščina (8, 0%), srbohrvaščina (4, 0%), bosanščina (2, 8%), srbščina (2, 7%) in italijanščina (2, 2%).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1C9565BA-2223-4672-88D5-442981E1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951B242-9364-4C89-BC10-7AEF4AD3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2875"/>
            <a:ext cx="35226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8133BDD7-01F1-480C-9A05-4C41E1B9B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357188"/>
            <a:ext cx="5011738" cy="3357562"/>
          </a:xfrm>
        </p:spPr>
      </p:pic>
      <p:pic>
        <p:nvPicPr>
          <p:cNvPr id="6149" name="Slika 6">
            <a:extLst>
              <a:ext uri="{FF2B5EF4-FFF2-40B4-BE49-F238E27FC236}">
                <a16:creationId xmlns:a16="http://schemas.microsoft.com/office/drawing/2014/main" id="{920DCA6F-9199-45B9-A202-6E9EBCA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33975"/>
            <a:ext cx="4357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7">
            <a:extLst>
              <a:ext uri="{FF2B5EF4-FFF2-40B4-BE49-F238E27FC236}">
                <a16:creationId xmlns:a16="http://schemas.microsoft.com/office/drawing/2014/main" id="{72E36B0E-4F85-4B33-B0B3-657C1311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40513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98E1B-C2E1-46A0-8D00-2E71F05C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Staro mestno jedro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01DFB97-B98E-45BE-BDE5-FAD8A724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Trgi: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Prešernov trg, na njem stoji Da Pontejev vodnjak iz leta 1666,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Titov trg, središče starega mesta,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Ribiški trg,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Gramscijev trg,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Carpacciev trg, nosi ime po slikarju Carpacciu iz 14. stoletja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2EFAD-A9CF-4CE5-AE43-14BCB656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Palače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D47F0B-A222-494C-9A54-7536C90B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>
                <a:latin typeface="Comic Sans MS" panose="030F0702030302020204" pitchFamily="66" charset="0"/>
              </a:rPr>
              <a:t>palača Brutti, v njej ima sedež Osrednja knjižnica Srečka Vilharja Koper,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palača Belgrami-Tacco iz začetka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 17. stoletja,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palača Gravisi-Barbabianca, danes je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sedež glasbene šole,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palača Amerigogna iz 15. stoletja,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palača Carli, iz 18. in 19. stoletja,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Pretorska palača na Titotvem trgu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FCCF39-6A9D-4037-B863-B63D655E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Cerkve in samostani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832D36A-EB40-45AB-92BD-952A552B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Župnijska cerkev Marije Vnebovzete na Titovem trgu iz 12. stoletja,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cerkev sv. Bassa,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Frančiški samostan sv.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Frančiška in sv. Klare,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cerkev sv. Jakoba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EAA593C-AB52-4327-81B1-F3257EF6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31956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E68E7EF-3716-4E9C-BD15-F2801E3C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86313"/>
            <a:ext cx="28765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9898552-CF9D-424A-8D9D-0FD8E007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786313"/>
            <a:ext cx="3000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B2A6EE9-1966-422C-8B68-04352747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785813"/>
            <a:ext cx="8229600" cy="4389437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Mestna vrata Muda z obzidjem iz leta 1516, edina ohranjena od dvanajstih vrat,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Fontico, najstarejša zgradba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na trgu Brolo, iz leta 1392,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v njej so hranili žito in ga v času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stiske delili prebivalcem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A9A595-1950-428D-B153-73383634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71750"/>
            <a:ext cx="27749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28A6489-D99A-4702-A425-45C7C826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00500"/>
            <a:ext cx="38433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E24ABF9D-2B69-43E9-9F45-255C7F13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Podnebje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50D050D0-C525-431A-AB6D-2F29E24D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Podnebje je sredozemsko~dolge in vroča poletja, mile zime. Velikokrat piha burja, jugo ali maestral. 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Povprečne januarske temperature so višje od ničle. 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Morje je najbolj hladno februarja in najtoplejše avgusta. 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Največji sunki burje so lahko tudi do 200 km/h.</a:t>
            </a:r>
          </a:p>
          <a:p>
            <a:endParaRPr lang="sl-SI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524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Constantia</vt:lpstr>
      <vt:lpstr>Wingdings</vt:lpstr>
      <vt:lpstr>Wingdings 2</vt:lpstr>
      <vt:lpstr>Potek</vt:lpstr>
      <vt:lpstr>Koper</vt:lpstr>
      <vt:lpstr>Na hitro o Kopru</vt:lpstr>
      <vt:lpstr>Koooopeeer!</vt:lpstr>
      <vt:lpstr>PowerPoint Presentation</vt:lpstr>
      <vt:lpstr>Staro mestno jedro</vt:lpstr>
      <vt:lpstr>Palače</vt:lpstr>
      <vt:lpstr>Cerkve in samostani</vt:lpstr>
      <vt:lpstr>PowerPoint Presentation</vt:lpstr>
      <vt:lpstr>Podnebje</vt:lpstr>
      <vt:lpstr>Kako priti do Kopra?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2019-05-31T08:40:12Z</dcterms:created>
  <dcterms:modified xsi:type="dcterms:W3CDTF">2019-05-31T08:40:12Z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