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2" r:id="rId6"/>
    <p:sldId id="259" r:id="rId7"/>
    <p:sldId id="261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620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2EA4A92-87E5-4B06-B99E-571ABD993988}"/>
              </a:ext>
            </a:extLst>
          </p:cNvPr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DE81A7A-1EE1-48FE-B396-0AF762854A41}"/>
              </a:ext>
            </a:extLst>
          </p:cNvPr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CAAA64A9-8E4E-4FD3-9C62-58113CE9B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61E-0093-4166-A12C-67285A85E009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0417F28-5AA2-4721-A070-CFB33009B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0126AE5-C973-44D3-B3AA-69D2C5E17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5599351-3C8B-42E4-B2EA-6C48B8DB774F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76762488"/>
      </p:ext>
    </p:extLst>
  </p:cSld>
  <p:clrMapOvr>
    <a:masterClrMapping/>
  </p:clrMapOvr>
  <p:transition spd="slow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E7AD4-F554-4D0F-9A3C-470DFCC68B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1444FD-4409-4B6C-8D6F-F4CBC50CB00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4CC6A-B092-4357-8C91-B70C22F10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940B8F-FE6E-4CCC-B8C8-F90009073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F07F27-F83E-4D50-94D8-2526F407B5F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770592945"/>
      </p:ext>
    </p:extLst>
  </p:cSld>
  <p:clrMapOvr>
    <a:masterClrMapping/>
  </p:clrMapOvr>
  <p:transition spd="slow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5C43D5-C7D0-4E4D-92B8-363B12F09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2B87A-532D-4DD3-8EE5-E4E75B5F2735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FE123-A4F4-4872-8308-8E82A9C5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F69D6-3835-4929-8332-6F6C37A39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C35B6-24C1-4067-9245-25CFFE0B210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16280011"/>
      </p:ext>
    </p:extLst>
  </p:cSld>
  <p:clrMapOvr>
    <a:masterClrMapping/>
  </p:clrMapOvr>
  <p:transition spd="slow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769C0A-2BED-461B-9689-2DA59D3D7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9F567-5722-49EE-B58D-55235BEC8526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E13C6-4F63-4EE0-B5BB-36A920D09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3DCFBD-56BE-4527-80B5-08A2F0B65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8B3F5-6008-48FD-921A-1A93884D936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174488749"/>
      </p:ext>
    </p:extLst>
  </p:cSld>
  <p:clrMapOvr>
    <a:masterClrMapping/>
  </p:clrMapOvr>
  <p:transition spd="slow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34C516-2946-4ACE-ABC5-061775312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DB3B80-7A54-4C58-86EF-8CE095E758D2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113D07-C686-4ED7-A182-1922A8D0B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08608F-663D-4408-B898-E9174E2AF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EA3DF6-9D33-43F8-A46B-A7DE3A240DA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50789124"/>
      </p:ext>
    </p:extLst>
  </p:cSld>
  <p:clrMapOvr>
    <a:masterClrMapping/>
  </p:clrMapOvr>
  <p:transition spd="slow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F283D76-6427-4803-82C7-4CBD215F4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D581CC-78B0-4356-84CC-D3ACE23E4BA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E31CAFE-8363-4F39-9B37-6116916B1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8500194-81B2-4B0F-A400-63103FB1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10EF84-4BDD-4D12-87E1-5AF31AA5482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69910825"/>
      </p:ext>
    </p:extLst>
  </p:cSld>
  <p:clrMapOvr>
    <a:masterClrMapping/>
  </p:clrMapOvr>
  <p:transition spd="slow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B76EBA05-4F00-4610-997C-D83BFA423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4CD52-EEEF-4D95-A4D0-10B88C1F288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8232AE-38EA-4214-B83C-A69D370D7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2F7C03E-1143-4BB7-96BD-8423CB75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38719A-F98A-4C87-85AD-3650B1F2AD0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47369523"/>
      </p:ext>
    </p:extLst>
  </p:cSld>
  <p:clrMapOvr>
    <a:masterClrMapping/>
  </p:clrMapOvr>
  <p:transition spd="slow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B3A2802-EF40-446C-A77D-AB01B87A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8DEFE-EF35-45BB-8754-EFEB78126CDE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0282AF7-E2E7-48F4-A5DA-B2AA84187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E0A1D0-BF86-4381-BF72-A4AAD1B32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1C3F9-4D1A-4413-9AD5-35F0704FFD87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700951079"/>
      </p:ext>
    </p:extLst>
  </p:cSld>
  <p:clrMapOvr>
    <a:masterClrMapping/>
  </p:clrMapOvr>
  <p:transition spd="slow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791A115-79F0-4DF1-9509-24A2E0DEA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200784-B030-4B2B-B859-8828E24F4043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0AA5FF1-C54E-4A9D-A2CC-D4ECFAA80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54A5D3-6D28-417E-BD3E-B13CF6E9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4CB47F-0CD6-45FA-87BB-04A83ED016F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06081145"/>
      </p:ext>
    </p:extLst>
  </p:cSld>
  <p:clrMapOvr>
    <a:masterClrMapping/>
  </p:clrMapOvr>
  <p:transition spd="slow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28BEBE5-BCB3-43EF-9F79-4D0165A82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24C04-603A-4438-A261-111EE2149F2D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152BDF4-BFCD-4447-A5FA-3FE611A50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74BFA09-F351-4533-A3E4-36E32ED0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F5653-FB0E-441C-921F-9E2C1C72DFA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584209767"/>
      </p:ext>
    </p:extLst>
  </p:cSld>
  <p:clrMapOvr>
    <a:masterClrMapping/>
  </p:clrMapOvr>
  <p:transition spd="slow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8DB87D79-3568-461B-9784-2AC36F95FACD}"/>
              </a:ext>
            </a:extLst>
          </p:cNvPr>
          <p:cNvSpPr/>
          <p:nvPr/>
        </p:nvSpPr>
        <p:spPr>
          <a:xfrm>
            <a:off x="9001125" y="4846638"/>
            <a:ext cx="142875" cy="20113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9530323-F435-4DA0-B818-C501B5F54653}"/>
              </a:ext>
            </a:extLst>
          </p:cNvPr>
          <p:cNvSpPr/>
          <p:nvPr/>
        </p:nvSpPr>
        <p:spPr>
          <a:xfrm>
            <a:off x="9001125" y="0"/>
            <a:ext cx="142875" cy="48466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:a16="http://schemas.microsoft.com/office/drawing/2014/main" id="{29544AD2-0A4E-4770-8611-CD815FBF7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000F8-D99B-4DBF-B9E4-A7368B5F62EC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B0013F68-E494-4855-9F89-7F540E07F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D5EAC2F9-F6AD-4831-8A0A-AE75D3D0E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E2F57AE-5FF5-49E1-9D01-AF989A11A07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93548321"/>
      </p:ext>
    </p:extLst>
  </p:cSld>
  <p:clrMapOvr>
    <a:masterClrMapping/>
  </p:clrMapOvr>
  <p:transition spd="slow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CFF1F6-7F8D-48EC-8A09-096FAD1E97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B8CDCEE-501D-487B-B5F5-6C8C6E26225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Click to edit Master text styles</a:t>
            </a:r>
          </a:p>
          <a:p>
            <a:pPr lvl="1"/>
            <a:r>
              <a:rPr lang="en-US" altLang="sl-SI"/>
              <a:t>Second level</a:t>
            </a:r>
          </a:p>
          <a:p>
            <a:pPr lvl="2"/>
            <a:r>
              <a:rPr lang="en-US" altLang="sl-SI"/>
              <a:t>Third level</a:t>
            </a:r>
          </a:p>
          <a:p>
            <a:pPr lvl="3"/>
            <a:r>
              <a:rPr lang="en-US" altLang="sl-SI"/>
              <a:t>Fourth level</a:t>
            </a:r>
          </a:p>
          <a:p>
            <a:pPr lvl="4"/>
            <a:r>
              <a:rPr lang="en-US" altLang="sl-SI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CADF6-D826-4BD1-9ED3-A909C4178F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172200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69F761-92D1-4529-B0D7-039664DA6121}" type="datetimeFigureOut">
              <a:rPr lang="sl-SI"/>
              <a:pPr>
                <a:defRPr/>
              </a:pPr>
              <a:t>31. 05. 2019</a:t>
            </a:fld>
            <a:endParaRPr 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54485-E93E-4C2E-9317-9AE0376E7A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416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4E622-1353-4A18-B86C-F9816F01A1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 rot="16200000">
            <a:off x="8227219" y="5885656"/>
            <a:ext cx="131603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2400" b="1">
                <a:solidFill>
                  <a:schemeClr val="tx2"/>
                </a:solidFill>
              </a:defRPr>
            </a:lvl1pPr>
          </a:lstStyle>
          <a:p>
            <a:fld id="{1E7DDB83-1984-4FE1-95F5-D252A4CC2226}" type="slidenum">
              <a:rPr lang="sl-SI" altLang="sl-SI"/>
              <a:pPr/>
              <a:t>‹#›</a:t>
            </a:fld>
            <a:endParaRPr lang="sl-SI" altLang="sl-SI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32990A-B65E-4810-B8E4-A196653385D9}"/>
              </a:ext>
            </a:extLst>
          </p:cNvPr>
          <p:cNvSpPr/>
          <p:nvPr/>
        </p:nvSpPr>
        <p:spPr>
          <a:xfrm>
            <a:off x="9001125" y="0"/>
            <a:ext cx="142875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BF8824-7980-46E5-9ED6-79A8A6B2BA45}"/>
              </a:ext>
            </a:extLst>
          </p:cNvPr>
          <p:cNvSpPr/>
          <p:nvPr/>
        </p:nvSpPr>
        <p:spPr>
          <a:xfrm>
            <a:off x="9001125" y="1371600"/>
            <a:ext cx="142875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4" r:id="rId9"/>
    <p:sldLayoutId id="2147483681" r:id="rId10"/>
    <p:sldLayoutId id="2147483682" r:id="rId11"/>
  </p:sldLayoutIdLst>
  <p:transition spd="slow" advTm="10000"/>
  <p:txStyles>
    <p:titleStyle>
      <a:lvl1pPr algn="l" rtl="0" fontAlgn="base">
        <a:spcBef>
          <a:spcPct val="0"/>
        </a:spcBef>
        <a:spcAft>
          <a:spcPct val="0"/>
        </a:spcAft>
        <a:defRPr sz="3600" kern="1200" cap="all" spc="-6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 Black" panose="020B0A04020102020204" pitchFamily="34" charset="0"/>
        </a:defRPr>
      </a:lvl9pPr>
    </p:titleStyle>
    <p:bodyStyle>
      <a:lvl1pPr algn="l" rtl="0" fontAlgn="base">
        <a:spcBef>
          <a:spcPct val="20000"/>
        </a:spcBef>
        <a:spcAft>
          <a:spcPts val="600"/>
        </a:spcAft>
        <a:buFont typeface="Arial" panose="020B0604020202020204" pitchFamily="34" charset="0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l.wikipedia.org/wiki/Mestna_ob%C4%8Dina_Koper" TargetMode="External"/><Relationship Id="rId2" Type="http://schemas.openxmlformats.org/officeDocument/2006/relationships/hyperlink" Target="http://www.dijaski.net/gradivo/geo_ref_koper_02__predstavitev?r=1" TargetMode="Externa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www.koper.si/index.php?page=znamenitostiinatrakcije&amp;item=2001604&amp;tree_root=4" TargetMode="External"/><Relationship Id="rId4" Type="http://schemas.openxmlformats.org/officeDocument/2006/relationships/hyperlink" Target="http://www.stat.si/krajevnaimena/pregledi_naselja_najvecja_prebivalci.asp?tlist=off&amp;txtIme=KOPER&amp;selNacin=celo&amp;selTip=naselja&amp;ID=175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ADA4B-693D-4C89-A885-06A000C55F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2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KOPER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090CDC-3443-41B2-ABF0-C79CF8A88D1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defRPr/>
            </a:pPr>
            <a:r>
              <a:rPr lang="sl-SI" dirty="0"/>
              <a:t>Predmet: Slovenščina</a:t>
            </a:r>
          </a:p>
          <a:p>
            <a:pPr fontAlgn="auto">
              <a:defRPr/>
            </a:pPr>
            <a:r>
              <a:rPr lang="sl-SI"/>
              <a:t> </a:t>
            </a:r>
            <a:endParaRPr lang="sl-SI" dirty="0"/>
          </a:p>
        </p:txBody>
      </p:sp>
    </p:spTree>
  </p:cSld>
  <p:clrMapOvr>
    <a:masterClrMapping/>
  </p:clrMapOvr>
  <p:transition spd="slow"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D9EC5-94B5-44E8-91A8-127BA768F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Hvala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4698C-2495-42E2-A259-FCE5326296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28600"/>
            <a:ext cx="7772400" cy="1066800"/>
          </a:xfrm>
        </p:spPr>
        <p:txBody>
          <a:bodyPr rtlCol="0">
            <a:normAutofit/>
          </a:bodyPr>
          <a:lstStyle/>
          <a:p>
            <a:pPr fontAlgn="auto">
              <a:defRPr/>
            </a:pPr>
            <a:r>
              <a:rPr lang="sl-SI" dirty="0"/>
              <a:t>Se vidimo v kopru!</a:t>
            </a:r>
          </a:p>
        </p:txBody>
      </p:sp>
    </p:spTree>
  </p:cSld>
  <p:clrMapOvr>
    <a:masterClrMapping/>
  </p:clrMapOvr>
  <p:transition spd="slow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8DC97-13C2-432A-A25E-4090866A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Lega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BE2C0D6-17D8-41F7-A100-02F61516822F}"/>
              </a:ext>
            </a:extLst>
          </p:cNvPr>
          <p:cNvSpPr txBox="1"/>
          <p:nvPr/>
        </p:nvSpPr>
        <p:spPr>
          <a:xfrm>
            <a:off x="539552" y="1700808"/>
            <a:ext cx="7920880" cy="1077218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  <a:cs typeface="+mn-cs"/>
              </a:rPr>
              <a:t>Leži ob Koperskem zalivu na Jugo-zahodu slovenije.</a:t>
            </a:r>
          </a:p>
        </p:txBody>
      </p:sp>
      <p:cxnSp>
        <p:nvCxnSpPr>
          <p:cNvPr id="6" name="Curved Connector 5">
            <a:extLst>
              <a:ext uri="{FF2B5EF4-FFF2-40B4-BE49-F238E27FC236}">
                <a16:creationId xmlns:a16="http://schemas.microsoft.com/office/drawing/2014/main" id="{B0528275-8A89-4A3A-8209-D77FB6D5BFB2}"/>
              </a:ext>
            </a:extLst>
          </p:cNvPr>
          <p:cNvCxnSpPr/>
          <p:nvPr/>
        </p:nvCxnSpPr>
        <p:spPr>
          <a:xfrm rot="10800000" flipV="1">
            <a:off x="1763713" y="3284538"/>
            <a:ext cx="2736850" cy="2520950"/>
          </a:xfrm>
          <a:prstGeom prst="curvedConnector3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FC82C-29E7-4802-B86C-5F1CE9B3E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sestava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5CD0D90-334B-43F6-B8DF-2E5B2DC99CA3}"/>
              </a:ext>
            </a:extLst>
          </p:cNvPr>
          <p:cNvSpPr txBox="1"/>
          <p:nvPr/>
        </p:nvSpPr>
        <p:spPr>
          <a:xfrm>
            <a:off x="539552" y="1700808"/>
            <a:ext cx="792088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  <a:cs typeface="+mn-cs"/>
              </a:rPr>
              <a:t>Koper je mesto v katerem so hiše blizu skupaj. Širi se lahko samo v eno smer saj ga na drugi omejuje morje.</a:t>
            </a:r>
          </a:p>
        </p:txBody>
      </p:sp>
    </p:spTree>
  </p:cSld>
  <p:clrMapOvr>
    <a:masterClrMapping/>
  </p:clrMapOvr>
  <p:transition spd="slow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378E6-4702-450E-AB76-FE8925D21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Prebivalci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DD06B98-B7FB-4229-A4D4-DE6CA935CE5F}"/>
              </a:ext>
            </a:extLst>
          </p:cNvPr>
          <p:cNvSpPr txBox="1"/>
          <p:nvPr/>
        </p:nvSpPr>
        <p:spPr>
          <a:xfrm>
            <a:off x="539552" y="1700808"/>
            <a:ext cx="7920880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  <a:cs typeface="+mn-cs"/>
              </a:rPr>
              <a:t>Število prebivalcev: 47.500</a:t>
            </a:r>
            <a:endParaRPr lang="sl-SI" sz="3200" dirty="0">
              <a:latin typeface="Comic Sans MS" pitchFamily="66" charset="0"/>
              <a:cs typeface="+mn-cs"/>
            </a:endParaRPr>
          </a:p>
        </p:txBody>
      </p:sp>
      <p:sp>
        <p:nvSpPr>
          <p:cNvPr id="4" name="Cloud Callout 3">
            <a:extLst>
              <a:ext uri="{FF2B5EF4-FFF2-40B4-BE49-F238E27FC236}">
                <a16:creationId xmlns:a16="http://schemas.microsoft.com/office/drawing/2014/main" id="{DA163D38-6BDB-463C-9218-67CAC6285502}"/>
              </a:ext>
            </a:extLst>
          </p:cNvPr>
          <p:cNvSpPr/>
          <p:nvPr/>
        </p:nvSpPr>
        <p:spPr>
          <a:xfrm>
            <a:off x="5076825" y="3284538"/>
            <a:ext cx="3671888" cy="3303587"/>
          </a:xfrm>
          <a:prstGeom prst="cloudCallout">
            <a:avLst>
              <a:gd name="adj1" fmla="val -50474"/>
              <a:gd name="adj2" fmla="val -7819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2400" dirty="0"/>
              <a:t>Med Slovenci so tudi Italjani!</a:t>
            </a:r>
          </a:p>
        </p:txBody>
      </p:sp>
    </p:spTree>
  </p:cSld>
  <p:clrMapOvr>
    <a:masterClrMapping/>
  </p:clrMapOvr>
  <p:transition spd="slow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46722-D1BD-4D63-84AF-58F50D2B0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gospodarsto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587E994-6CE0-4116-8EFD-F04324EFFE15}"/>
              </a:ext>
            </a:extLst>
          </p:cNvPr>
          <p:cNvSpPr txBox="1"/>
          <p:nvPr/>
        </p:nvSpPr>
        <p:spPr>
          <a:xfrm>
            <a:off x="539552" y="1700808"/>
            <a:ext cx="7920880" cy="58477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  <a:cs typeface="+mn-cs"/>
              </a:rPr>
              <a:t>8.958 gospodinjstev(podatek iz lrta 2002).</a:t>
            </a:r>
          </a:p>
        </p:txBody>
      </p:sp>
    </p:spTree>
  </p:cSld>
  <p:clrMapOvr>
    <a:masterClrMapping/>
  </p:clrMapOvr>
  <p:transition spd="slow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31CBB7-0DFE-4E96-A9F2-FD4828D35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Javne zgradbe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1B5C58-1D46-4451-BB0B-396A3421416C}"/>
              </a:ext>
            </a:extLst>
          </p:cNvPr>
          <p:cNvSpPr txBox="1"/>
          <p:nvPr/>
        </p:nvSpPr>
        <p:spPr>
          <a:xfrm>
            <a:off x="539552" y="1700808"/>
            <a:ext cx="7920880" cy="2062103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Cerkve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Samostani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Palače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sl-SI" sz="3200" dirty="0">
              <a:latin typeface="+mn-lt"/>
              <a:cs typeface="+mn-cs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EFF6F72-4309-488D-B285-DBBF8190A916}"/>
              </a:ext>
            </a:extLst>
          </p:cNvPr>
          <p:cNvCxnSpPr/>
          <p:nvPr/>
        </p:nvCxnSpPr>
        <p:spPr>
          <a:xfrm flipH="1" flipV="1">
            <a:off x="8604250" y="1916113"/>
            <a:ext cx="288925" cy="3603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1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C447E-6822-432D-BBFE-A47680E537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znamenitosti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5AB5631-877E-4F19-893E-512CF1D27039}"/>
              </a:ext>
            </a:extLst>
          </p:cNvPr>
          <p:cNvSpPr txBox="1"/>
          <p:nvPr/>
        </p:nvSpPr>
        <p:spPr>
          <a:xfrm>
            <a:off x="539552" y="1700808"/>
            <a:ext cx="792088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Benkova hiša v Črnem kalu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Glemski grad v Glemu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Zvonik v Hrvojih</a:t>
            </a:r>
          </a:p>
        </p:txBody>
      </p:sp>
    </p:spTree>
  </p:cSld>
  <p:clrMapOvr>
    <a:masterClrMapping/>
  </p:clrMapOvr>
  <p:transition spd="slow" advTm="1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65FFD-6E20-48C7-B97F-45370BA4F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6778625" cy="13716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Prometne povezave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861C94B-FE6E-4D27-8D71-5270F2AFE707}"/>
              </a:ext>
            </a:extLst>
          </p:cNvPr>
          <p:cNvSpPr txBox="1"/>
          <p:nvPr/>
        </p:nvSpPr>
        <p:spPr>
          <a:xfrm>
            <a:off x="539552" y="1700808"/>
            <a:ext cx="7920880" cy="25545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l-SI" sz="3200" dirty="0">
                <a:latin typeface="+mn-lt"/>
                <a:cs typeface="+mn-cs"/>
              </a:rPr>
              <a:t>V Koper se lahko pripeljemo z: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vlakom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avtobusom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letalom ali helikopterjem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</a:rPr>
              <a:t>ladjo</a:t>
            </a:r>
          </a:p>
        </p:txBody>
      </p:sp>
    </p:spTree>
  </p:cSld>
  <p:clrMapOvr>
    <a:masterClrMapping/>
  </p:clrMapOvr>
  <p:transition spd="slow" advTm="1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512C57-5C82-4014-981B-420F1AC722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dirty="0"/>
              <a:t>viri</a:t>
            </a:r>
          </a:p>
        </p:txBody>
      </p:sp>
      <p:sp>
        <p:nvSpPr>
          <p:cNvPr id="3" name="TextBox 2">
            <a:hlinkClick r:id="rId2" tooltip="PowerPoint Predstavitev"/>
            <a:extLst>
              <a:ext uri="{FF2B5EF4-FFF2-40B4-BE49-F238E27FC236}">
                <a16:creationId xmlns:a16="http://schemas.microsoft.com/office/drawing/2014/main" id="{3422030B-E3EF-4B22-A224-2248844C08CD}"/>
              </a:ext>
            </a:extLst>
          </p:cNvPr>
          <p:cNvSpPr txBox="1"/>
          <p:nvPr/>
        </p:nvSpPr>
        <p:spPr>
          <a:xfrm>
            <a:off x="539552" y="1700808"/>
            <a:ext cx="7920880" cy="2554545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  <a:sp3d prstMaterial="softEdge">
            <a:bevelT w="127000" prst="artDeco"/>
          </a:sp3d>
        </p:spPr>
        <p:txBody>
          <a:bodyPr>
            <a:spAutoFit/>
          </a:bodyPr>
          <a:lstStyle/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  <a:hlinkClick r:id="rId2"/>
              </a:rPr>
              <a:t>Google slike</a:t>
            </a: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  <a:hlinkClick r:id="rId2"/>
              </a:rPr>
              <a:t>PowerPoint Predstavitev (dijaski.net)</a:t>
            </a:r>
            <a:endParaRPr lang="sl-SI" sz="32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  <a:hlinkClick r:id="rId3"/>
              </a:rPr>
              <a:t>Wikipedia</a:t>
            </a:r>
            <a:endParaRPr lang="sl-SI" sz="32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  <a:hlinkClick r:id="rId4"/>
              </a:rPr>
              <a:t>Statistični urad</a:t>
            </a:r>
            <a:endParaRPr lang="sl-SI" sz="3200" dirty="0">
              <a:latin typeface="+mn-lt"/>
              <a:cs typeface="+mn-c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l-SI" sz="3200" dirty="0">
                <a:latin typeface="+mn-lt"/>
                <a:cs typeface="+mn-cs"/>
                <a:hlinkClick r:id="rId5"/>
              </a:rPr>
              <a:t>koper.si</a:t>
            </a:r>
            <a:endParaRPr lang="sl-SI" sz="3200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slow" advTm="10000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0</TotalTime>
  <Words>114</Words>
  <Application>Microsoft Office PowerPoint</Application>
  <PresentationFormat>On-screen Show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Arial Black</vt:lpstr>
      <vt:lpstr>Comic Sans MS</vt:lpstr>
      <vt:lpstr>Essential</vt:lpstr>
      <vt:lpstr>KOPER</vt:lpstr>
      <vt:lpstr>Lega</vt:lpstr>
      <vt:lpstr>sestava</vt:lpstr>
      <vt:lpstr>Prebivalci</vt:lpstr>
      <vt:lpstr>gospodarsto</vt:lpstr>
      <vt:lpstr>Javne zgradbe</vt:lpstr>
      <vt:lpstr>znamenitosti</vt:lpstr>
      <vt:lpstr>Prometne povezave</vt:lpstr>
      <vt:lpstr>viri</vt:lpstr>
      <vt:lpstr>Hvala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2019-05-31T08:40:12Z</dcterms:created>
  <dcterms:modified xsi:type="dcterms:W3CDTF">2019-05-31T08:40:12Z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