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154" d="100"/>
          <a:sy n="154" d="100"/>
        </p:scale>
        <p:origin x="162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6CB6B78-1B5A-4A25-9686-01ADA66C22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D43B1C1-EBAF-4ADA-815A-210F7D66E8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2E86391-2E6F-4C04-81B2-060E61E43F5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1FFB120-A68F-4EC5-8221-6E0A92EDF0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D07EB28-69FE-4DCB-AC8E-8DCC36D891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61BD44E-6EB8-4B4A-8A13-D90FC01FB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FC187B-492E-43BD-8EEC-2136FCB106F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A2BDC8-EFD3-4E1C-A5C5-03323C027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E1B51-E41E-4A2E-9013-09AF393C2497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EFF210F-7409-4B11-BF1E-1897B68B4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C2B0264-1E26-408D-B591-65B1B62AD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A275A-0240-42B3-977E-ECA70A82C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5FD1A-D38A-4AD2-96D8-7AC7DE500B6F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71FE154E-F1AC-460F-B3EA-A82E93EAB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8DA3A0F-91DB-47FC-BEE0-1EC4BC2E0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50D783-9238-4B4F-B220-5CB441580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7DFD8-203D-4B24-BD2E-87CDC1F166F9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CBDF0CA4-9690-42BF-8DC6-285CF50A1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91F35EF-60B8-4956-A274-7C48F8074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51FB00-5B05-46C8-9785-95B55C759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D2698-DE33-48E8-A86F-27E9F514DB79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B97C24D4-AEF3-483E-AB87-B3AF1B9CC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E6E57F2-6CD5-4597-9B1A-ABB51389F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71542D-12FA-49CF-8827-9F2C38FB0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80D8-0367-4F60-84FB-4D1A189FC8D7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F0031E59-4954-47BC-9B34-558A4FE1D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3AE8F98-DB98-48E7-B28E-C81F8A92C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581C5E-BAC3-44A3-8C22-FB05BC59F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19A26-6D7A-4F92-A8A7-3B847E2EED24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9D416B67-5862-4F0E-9983-34210F3BA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5D9361F-58E3-4E84-BA5E-8912132DE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38D835-F0F7-4BD0-89DD-7F21CC057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DCD04-EF6D-48DF-AC76-A9EE22A24A12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E8939C37-41D0-4E23-98F1-C8A113436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EC6023C-EC2C-474F-90F5-1F48DDB11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743417-D010-4742-9AE7-2808485F9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D2552-214B-44A0-8D57-A7ACB6FC85E9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C9DF2D7-81F5-4BFB-9FF2-B879C8E15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331AEAE-2CA0-4BFB-84BA-7379BD217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77C616-4905-4B6E-96BD-7636EC93F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0DB7C-D406-41C4-917A-3BB854C18D8E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8660D376-7C9C-4355-A735-0B6A1FCE2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071DDD0-8903-4D5E-9678-B861E5B3D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2BA106-38F8-49CF-B382-92831371C7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24C9A-5A1D-4A21-A9D7-BDF436A35887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569A9476-0482-4D78-AF96-039CF6C0B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929C09E-C314-4446-BD24-6C3203E60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04575B-DDDE-48FE-963F-C5EF3A01D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85424-9C85-421B-A833-46B3E608C616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8DDF372F-7C5D-413D-8BEE-B36D692F4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0A52C15C-96FC-48F6-AF3D-6A52EA413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6FFA28-3D71-42DB-8474-D6D301D81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9A9DC-0C84-45FE-B6F8-F9FC20BEED2B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FB0B422-8532-4760-B90D-9E1EE9B22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CC0B0D9-F1F8-4369-8B5D-DF4DAD4C8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>
            <a:extLst>
              <a:ext uri="{FF2B5EF4-FFF2-40B4-BE49-F238E27FC236}">
                <a16:creationId xmlns:a16="http://schemas.microsoft.com/office/drawing/2014/main" id="{693DA30B-CCC3-4935-ABAF-08D99128D5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68611" name="Freeform 3">
              <a:extLst>
                <a:ext uri="{FF2B5EF4-FFF2-40B4-BE49-F238E27FC236}">
                  <a16:creationId xmlns:a16="http://schemas.microsoft.com/office/drawing/2014/main" id="{7D2269A5-C4B6-461F-A1D6-3DEAE8FF87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8612" name="Freeform 4">
              <a:extLst>
                <a:ext uri="{FF2B5EF4-FFF2-40B4-BE49-F238E27FC236}">
                  <a16:creationId xmlns:a16="http://schemas.microsoft.com/office/drawing/2014/main" id="{FA2B190A-06A4-4470-9D98-AA92AFD87E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68613" name="Rectangle 5">
            <a:extLst>
              <a:ext uri="{FF2B5EF4-FFF2-40B4-BE49-F238E27FC236}">
                <a16:creationId xmlns:a16="http://schemas.microsoft.com/office/drawing/2014/main" id="{B8E4CBEA-335C-4B47-A323-6690EEA018C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1B71D0B3-17C2-4487-93AA-2D37282DFB0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6DF843E9-A150-4860-9C9C-45B0182E5B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8616" name="Rectangle 8">
            <a:extLst>
              <a:ext uri="{FF2B5EF4-FFF2-40B4-BE49-F238E27FC236}">
                <a16:creationId xmlns:a16="http://schemas.microsoft.com/office/drawing/2014/main" id="{0F81AC48-4CCF-4E70-BFBF-3D7642FDB8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CCB681-FF5C-4F7C-8C2D-9E46F7F43E8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8617" name="Rectangle 9">
            <a:extLst>
              <a:ext uri="{FF2B5EF4-FFF2-40B4-BE49-F238E27FC236}">
                <a16:creationId xmlns:a16="http://schemas.microsoft.com/office/drawing/2014/main" id="{DA9BB96B-340F-4FF4-9C51-C5F872214C2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253F-0A09-4965-AE68-845C6778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35E24-D4BB-4776-A80A-7A27AD028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48A88-6125-4364-85B6-420EC509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5AE1C-4292-4A6D-8880-3B99DE8A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7D8AF-A08D-469F-8D78-D0BF51F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B40A-CEC8-4036-8E7A-C28D1E5A88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774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B1670-605F-4C5F-A343-9AA420FC8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CCD77-CB69-4CF5-BB75-5BAEA1765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36F70-8288-41EB-B004-8A3D25BE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1EBE4-7314-4D7E-BA2E-2139C9B6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662FA-7453-44E8-9A8F-90BEC8C6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618CD-FA17-4B61-B7D0-1C3F391E66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746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5D72-6B77-47B8-8C59-C6668FDE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CD11B-7B80-4378-B41B-82B31653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75299-817A-4FAA-9FF2-A2E8FAD2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0BB6B-2D05-457B-8054-E5CB2F01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00696-FAF5-4E5A-A1AD-167B35EB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8ED71-72B7-45B5-8D73-939BBFAA6B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629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5B7F-F4D5-4E54-852D-2809CF00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33467-A0F3-42E8-B9F5-F7CD02A8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AFAD8-F5E7-41BD-829B-8AE14737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D05C-4730-4222-A7C6-FC43F4CA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2DF89-2855-41FE-AC19-FE6A63FC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5D283-8898-49DF-96CC-D29D0A52B9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822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3D61-6EF8-431C-9D11-B081A8D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3F675-1B86-4EB0-BD90-12C8A8730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A7C49-FA21-4B87-A722-A1A7B21BE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95412-2208-4635-85A3-153D3EAA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B0FDE-32E3-44DB-B667-FFE1AC60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DDF5F-6A35-4C40-9EA1-AB9654A3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8CA7F-E1F1-45C1-8BE4-4737398875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867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FD9A-EAD1-4482-94F6-70934977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9E655-9B54-4202-AC48-AF73ACB0F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7D885-9566-499F-A834-DE21A2ABE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E0F55-99FE-4B81-B73A-89DC2DBC6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3BB75-760E-4D74-BD3E-262CA63E3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5BE86-0A7A-4A3D-BC41-B27802F7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0C893-D545-4F38-B0AD-7C9DE7D6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12DE5-B2AF-402D-B59A-1EFB75DD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0922E-E02F-472D-B9E2-161AE915B7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666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DA41-784F-45B8-ABC1-A4A15BB4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9E87B-3D8A-44CA-BA07-FE696C4A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2F282-67D5-460B-BB6D-C46AF80E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17A0D-DBB4-4A5C-AB12-474DD1C7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28D5C-2B53-46F9-B69E-1A6A93A25B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526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4676C-D573-4360-972B-81C0C297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60343-E00E-4847-ADE9-3A8D1EDD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5A39-2503-49A6-9BA4-B5BC0ED0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D6C99-156C-4ED5-828C-E1BAAB34A7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141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4D96-6A7E-4B9E-9EBD-3158A054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9DE28-4943-4527-B1CC-0709E319C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8B37C-E650-41C1-B4A6-BFF1811FF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AC5D3-FE91-4F8C-8922-56CD9926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D3BA7-6D85-4EC7-9E00-B1703FD7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F5D91-2046-4892-A542-28A063C8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5A6AA-8D90-4D21-8DAB-F13A9EA498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797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A692-D93D-4351-9237-1C11BB01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D3728-827E-498C-A302-93C05BE49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58011-430C-4EF4-AA93-80E0E3DC9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F56E0-8D25-4628-ACA1-9963B08D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EC0C4-278D-47CE-B49E-DA4812B0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64B49-A46A-4068-AD3A-D99932ED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8BEA9-83CC-47AA-A711-F89F04C4E2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966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>
            <a:extLst>
              <a:ext uri="{FF2B5EF4-FFF2-40B4-BE49-F238E27FC236}">
                <a16:creationId xmlns:a16="http://schemas.microsoft.com/office/drawing/2014/main" id="{0B505D47-E238-4A85-9A88-BCA4DBAC7A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7587" name="Freeform 3">
              <a:extLst>
                <a:ext uri="{FF2B5EF4-FFF2-40B4-BE49-F238E27FC236}">
                  <a16:creationId xmlns:a16="http://schemas.microsoft.com/office/drawing/2014/main" id="{0822B70A-DC73-47D1-B310-81BDC650B0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7588" name="Freeform 4">
              <a:extLst>
                <a:ext uri="{FF2B5EF4-FFF2-40B4-BE49-F238E27FC236}">
                  <a16:creationId xmlns:a16="http://schemas.microsoft.com/office/drawing/2014/main" id="{43394236-C341-4023-97E7-934CB6E87B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67589" name="Rectangle 5">
            <a:extLst>
              <a:ext uri="{FF2B5EF4-FFF2-40B4-BE49-F238E27FC236}">
                <a16:creationId xmlns:a16="http://schemas.microsoft.com/office/drawing/2014/main" id="{B22C17DF-6A1E-40F3-AE2D-404EAB6EB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10E915DF-C7B8-442D-93CE-1C4656F27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85D31207-F586-44B0-AEC8-CE33F82D2D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B88FAA7E-6412-4992-806A-3259954CAE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54DD3B0B-DC17-41C7-9EEE-BFAA4EDBF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39AB95F-0206-4CF8-851E-6317A3A11B8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ovo.net/djohn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ol.net/svet/aktualno/2008/02/kosovo_v_skoraj_sto_letih_izpod_turkov_do_neodvisnosti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FD95956-5246-4C4D-98FC-5BD3C1341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5575" cy="1152525"/>
          </a:xfrm>
        </p:spPr>
        <p:txBody>
          <a:bodyPr/>
          <a:lstStyle/>
          <a:p>
            <a:r>
              <a:rPr lang="sl-SI" altLang="sl-SI" sz="6000"/>
              <a:t>Problem Kosova</a:t>
            </a:r>
            <a:br>
              <a:rPr lang="sl-SI" altLang="sl-SI" sz="4800"/>
            </a:br>
            <a:endParaRPr lang="sl-SI" altLang="sl-SI" sz="4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5A9D315-F498-4260-A78C-39B023A8E5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40425" y="6092825"/>
            <a:ext cx="2768600" cy="554038"/>
          </a:xfrm>
        </p:spPr>
        <p:txBody>
          <a:bodyPr/>
          <a:lstStyle/>
          <a:p>
            <a:endParaRPr lang="sl-SI" altLang="sl-SI" sz="2800" dirty="0"/>
          </a:p>
          <a:p>
            <a:endParaRPr lang="sl-SI" altLang="sl-SI" sz="2800" dirty="0"/>
          </a:p>
        </p:txBody>
      </p:sp>
      <p:pic>
        <p:nvPicPr>
          <p:cNvPr id="2052" name="Picture 4" descr="633387730002259218_koso3">
            <a:extLst>
              <a:ext uri="{FF2B5EF4-FFF2-40B4-BE49-F238E27FC236}">
                <a16:creationId xmlns:a16="http://schemas.microsoft.com/office/drawing/2014/main" id="{BAD26993-CEB2-483E-B32B-1C77204A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553200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4C9417A7-AE48-484D-AFCC-5EE50664A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E9275E7B-20AD-4A56-B497-4EC32D0AF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b="1"/>
              <a:t>2001</a:t>
            </a:r>
            <a:r>
              <a:rPr lang="sl-SI" altLang="sl-SI"/>
              <a:t> </a:t>
            </a:r>
            <a:r>
              <a:rPr lang="sl-SI" altLang="sl-SI" sz="2000"/>
              <a:t>– UNMIK uvede prehodne oblasti na Kosovu in prve svobodne volitve kosovskega parlamenta. Kosovo dobi vlado in predsednika. Začne se vzpostavljati multietnična kosovska policija.</a:t>
            </a:r>
            <a:br>
              <a:rPr lang="sl-SI" altLang="sl-SI" sz="2000"/>
            </a:b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b="1"/>
              <a:t>marec 2004</a:t>
            </a:r>
            <a:r>
              <a:rPr lang="sl-SI" altLang="sl-SI" sz="2000"/>
              <a:t> - Izbruhnejo hudi etnični nemiri. Zaneti jih manjši incident, v katerem umreta albanska otroka. </a:t>
            </a:r>
          </a:p>
          <a:p>
            <a:pPr>
              <a:lnSpc>
                <a:spcPct val="80000"/>
              </a:lnSpc>
            </a:pPr>
            <a:endParaRPr lang="sl-SI" altLang="sl-SI" b="1"/>
          </a:p>
          <a:p>
            <a:pPr>
              <a:lnSpc>
                <a:spcPct val="80000"/>
              </a:lnSpc>
            </a:pPr>
            <a:r>
              <a:rPr lang="sl-SI" altLang="sl-SI" b="1"/>
              <a:t>2007</a:t>
            </a:r>
            <a:r>
              <a:rPr lang="sl-SI" altLang="sl-SI"/>
              <a:t> </a:t>
            </a:r>
            <a:r>
              <a:rPr lang="sl-SI" altLang="sl-SI" sz="2000"/>
              <a:t>- Posebni pogajalec ZN za Kosovo Martti Ahtisaari predstavi predlog rešitve vprašanja statusa Kosova, in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3600" b="1"/>
              <a:t>januar-februar 2008</a:t>
            </a:r>
            <a:r>
              <a:rPr lang="sl-SI" altLang="sl-SI" sz="3600"/>
              <a:t> -</a:t>
            </a:r>
            <a:r>
              <a:rPr lang="sl-SI" altLang="sl-SI" sz="2000"/>
              <a:t> razglasitev neodvisnosti. </a:t>
            </a:r>
          </a:p>
        </p:txBody>
      </p:sp>
      <p:pic>
        <p:nvPicPr>
          <p:cNvPr id="93189" name="Picture 5" descr="kosovo_17march">
            <a:extLst>
              <a:ext uri="{FF2B5EF4-FFF2-40B4-BE49-F238E27FC236}">
                <a16:creationId xmlns:a16="http://schemas.microsoft.com/office/drawing/2014/main" id="{63C2AB17-F608-4941-9E6E-AE625F86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3375"/>
            <a:ext cx="58674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14329_martti_ahtisaari_at_the_world_economic_forum">
            <a:extLst>
              <a:ext uri="{FF2B5EF4-FFF2-40B4-BE49-F238E27FC236}">
                <a16:creationId xmlns:a16="http://schemas.microsoft.com/office/drawing/2014/main" id="{7CF5049B-554C-4A6A-A305-57DE63A2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35150"/>
            <a:ext cx="626427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3CDB19E-878E-4E7A-9834-EB815C05B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Problem Kosova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F610661-42A8-468D-823A-0A1F51A65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demografska eksplozija Albancev na območju Kosova </a:t>
            </a:r>
          </a:p>
          <a:p>
            <a:r>
              <a:rPr lang="sl-SI" altLang="sl-SI"/>
              <a:t>stalni poskusi srbske nadvlade</a:t>
            </a:r>
          </a:p>
          <a:p>
            <a:r>
              <a:rPr lang="sl-SI" altLang="sl-SI"/>
              <a:t>v nasilje med etničnima skupinama (maščevanje)</a:t>
            </a:r>
          </a:p>
          <a:p>
            <a:r>
              <a:rPr lang="sl-SI" altLang="sl-SI"/>
              <a:t>teroristični napadi Albancev</a:t>
            </a:r>
          </a:p>
          <a:p>
            <a:r>
              <a:rPr lang="sl-SI" altLang="sl-SI"/>
              <a:t>revščina</a:t>
            </a:r>
          </a:p>
          <a:p>
            <a:r>
              <a:rPr lang="sl-SI" altLang="sl-SI"/>
              <a:t>izredno slaba ekonomska politika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D929F85-59D6-4795-B9C3-414B20258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E471AD9-8E69-44EC-8D53-34AA3DC5A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 u="sng">
                <a:hlinkClick r:id="rId3"/>
              </a:rPr>
              <a:t>http://www.kosovo.net/djohn.html</a:t>
            </a:r>
            <a:endParaRPr lang="sl-SI" altLang="sl-SI" b="1" u="sng"/>
          </a:p>
          <a:p>
            <a:pPr>
              <a:buFont typeface="Wingdings" panose="05000000000000000000" pitchFamily="2" charset="2"/>
              <a:buNone/>
            </a:pPr>
            <a:endParaRPr lang="sl-SI" altLang="sl-SI" b="1" u="sng">
              <a:hlinkClick r:id="rId4"/>
            </a:endParaRPr>
          </a:p>
          <a:p>
            <a:r>
              <a:rPr lang="sl-SI" altLang="sl-SI" b="1" u="sng">
                <a:hlinkClick r:id="rId4"/>
              </a:rPr>
              <a:t>http://www.siol.net/svet/aktualno/2008/02/kosovo_v_skoraj_sto_letih_izpod_turkov_do_neodvisnosti.aspx</a:t>
            </a:r>
            <a:endParaRPr lang="sl-SI" altLang="sl-SI" b="1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A5E4794-D55A-4C66-9D14-C2287AAC5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Splošno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90FD0E9-B256-4A82-A552-DEDBD126B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Mala država na zahodnem Balkanu, obdana z gorami Srbije, Albanije in Črne Gore. </a:t>
            </a:r>
          </a:p>
          <a:p>
            <a:r>
              <a:rPr lang="sl-SI" altLang="sl-SI"/>
              <a:t>Površina: 10 887 km²</a:t>
            </a:r>
          </a:p>
          <a:p>
            <a:r>
              <a:rPr lang="sl-SI" altLang="sl-SI"/>
              <a:t>2,33 milijona prebivalcev</a:t>
            </a:r>
          </a:p>
          <a:p>
            <a:r>
              <a:rPr lang="sl-SI" altLang="sl-SI"/>
              <a:t>glavno mesto: Priština. </a:t>
            </a:r>
          </a:p>
          <a:p>
            <a:r>
              <a:rPr lang="sl-SI" altLang="sl-SI"/>
              <a:t>Neodvisnost Kosova od Srbije je bila razglašena 17. februarja 2008, </a:t>
            </a:r>
          </a:p>
        </p:txBody>
      </p:sp>
      <p:pic>
        <p:nvPicPr>
          <p:cNvPr id="70661" name="Picture 5" descr="Pristina_City_2004">
            <a:extLst>
              <a:ext uri="{FF2B5EF4-FFF2-40B4-BE49-F238E27FC236}">
                <a16:creationId xmlns:a16="http://schemas.microsoft.com/office/drawing/2014/main" id="{936CA18D-CEC0-40D7-98C1-35E17192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08050"/>
            <a:ext cx="540067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Kosovo">
            <a:extLst>
              <a:ext uri="{FF2B5EF4-FFF2-40B4-BE49-F238E27FC236}">
                <a16:creationId xmlns:a16="http://schemas.microsoft.com/office/drawing/2014/main" id="{6A90B027-D29A-41BA-9A26-9E5BADCF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7488"/>
            <a:ext cx="5726112" cy="66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690F810-CE91-4237-B9C2-9673EAA44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Gospodarstvo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53978C9-74AF-4577-ACCF-E8220D6D6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BDP znaša 1.100 € letno na prebivalca (Slovenija ima npr. 13.991,97 €)</a:t>
            </a:r>
          </a:p>
          <a:p>
            <a:r>
              <a:rPr lang="sl-SI" altLang="sl-SI" sz="2800"/>
              <a:t>37 % prebivalstva živi v revščini, </a:t>
            </a:r>
          </a:p>
          <a:p>
            <a:r>
              <a:rPr lang="sl-SI" altLang="sl-SI" sz="2800"/>
              <a:t>47 % (tretjina prebivalstva  je mlajša od 14 let), torej okrog 300 tisoč ljudi, je nezaposlenih. </a:t>
            </a:r>
          </a:p>
          <a:p>
            <a:r>
              <a:rPr lang="sl-SI" altLang="sl-SI" sz="2800"/>
              <a:t>Ocenjujejo, da okrog 375 tisoč kosovskih Albancev iz ZDA, Nemčije ter Švice pošlje letno domov 450 milijonov evrov, kar predstavlja polovico državnega proračuna.</a:t>
            </a:r>
          </a:p>
        </p:txBody>
      </p:sp>
      <p:pic>
        <p:nvPicPr>
          <p:cNvPr id="72708" name="Picture 4" descr="Slika1">
            <a:extLst>
              <a:ext uri="{FF2B5EF4-FFF2-40B4-BE49-F238E27FC236}">
                <a16:creationId xmlns:a16="http://schemas.microsoft.com/office/drawing/2014/main" id="{A8FF4FEB-D530-4F25-A819-4DCE2B40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33375"/>
            <a:ext cx="8235950" cy="4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BESAphoto1">
            <a:extLst>
              <a:ext uri="{FF2B5EF4-FFF2-40B4-BE49-F238E27FC236}">
                <a16:creationId xmlns:a16="http://schemas.microsoft.com/office/drawing/2014/main" id="{F876F82B-2566-42CE-B4A9-D58862C0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162300"/>
            <a:ext cx="55435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chart2">
            <a:extLst>
              <a:ext uri="{FF2B5EF4-FFF2-40B4-BE49-F238E27FC236}">
                <a16:creationId xmlns:a16="http://schemas.microsoft.com/office/drawing/2014/main" id="{20333CB1-FAC7-4FE7-8DEE-0452E7AC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0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E2ECA7D-CCE7-4BCD-A748-80C5087D9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 Možne rešitve za gospodarstvo</a:t>
            </a:r>
            <a:br>
              <a:rPr lang="sl-SI" altLang="sl-SI" sz="4000"/>
            </a:br>
            <a:endParaRPr lang="sl-SI" altLang="sl-SI" sz="400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D02CBFC-41C3-4380-BDF4-DC6F48BDD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izrabljanje energetskega sektorja.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r>
              <a:rPr lang="sl-SI" altLang="sl-SI"/>
              <a:t>potencial je tudi v kmetijstvu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r>
              <a:rPr lang="sl-SI" altLang="sl-SI"/>
              <a:t>vlaganje v razvoj turizma.</a:t>
            </a:r>
          </a:p>
          <a:p>
            <a:endParaRPr lang="sl-SI" altLang="sl-SI"/>
          </a:p>
        </p:txBody>
      </p:sp>
      <p:pic>
        <p:nvPicPr>
          <p:cNvPr id="74756" name="Picture 4" descr="rugova21050702tourisem">
            <a:extLst>
              <a:ext uri="{FF2B5EF4-FFF2-40B4-BE49-F238E27FC236}">
                <a16:creationId xmlns:a16="http://schemas.microsoft.com/office/drawing/2014/main" id="{213B79B6-4490-459F-98C4-74A8B2D9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05038"/>
            <a:ext cx="3184525" cy="42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kosovo2tourisem">
            <a:extLst>
              <a:ext uri="{FF2B5EF4-FFF2-40B4-BE49-F238E27FC236}">
                <a16:creationId xmlns:a16="http://schemas.microsoft.com/office/drawing/2014/main" id="{4FA1BB8A-C1A5-4891-8C3F-61160CE1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7200900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A50A233-A336-4C20-B75E-BFDE3A724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Zgodovinski pregled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76FB9A6-871E-4F86-A919-9310F2AD0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/>
              <a:t>1389</a:t>
            </a:r>
            <a:r>
              <a:rPr lang="sl-SI" altLang="sl-SI" sz="2400"/>
              <a:t> </a:t>
            </a:r>
            <a:r>
              <a:rPr lang="sl-SI" altLang="sl-SI" sz="2000"/>
              <a:t>- Poraz Srbov v "kosovski bitki" proti Turkom pri Gazimestanu v bližini Prištine, po katerem Srbija in današnje območje Kosova prideta pod vladavino Otomanskega cesarstva.</a:t>
            </a:r>
            <a:endParaRPr lang="sl-SI" altLang="sl-SI" sz="2000" b="1"/>
          </a:p>
          <a:p>
            <a:pPr>
              <a:lnSpc>
                <a:spcPct val="80000"/>
              </a:lnSpc>
            </a:pPr>
            <a:endParaRPr lang="sl-SI" altLang="sl-SI" sz="2000" b="1"/>
          </a:p>
          <a:p>
            <a:pPr>
              <a:lnSpc>
                <a:spcPct val="80000"/>
              </a:lnSpc>
            </a:pPr>
            <a:r>
              <a:rPr lang="sl-SI" altLang="sl-SI" sz="2400" b="1"/>
              <a:t>1912</a:t>
            </a:r>
            <a:r>
              <a:rPr lang="sl-SI" altLang="sl-SI" sz="2000"/>
              <a:t> - Po balkanskih vojnah Kosovo postane del Kraljevine Srbije. Del otomanske province Kosovo (Metohija) pripade Črni gori.</a:t>
            </a:r>
            <a:br>
              <a:rPr lang="sl-SI" altLang="sl-SI" sz="2000"/>
            </a:b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400" b="1"/>
              <a:t>1915-1916</a:t>
            </a:r>
            <a:r>
              <a:rPr lang="sl-SI" altLang="sl-SI" sz="2000"/>
              <a:t> - Kosovo med 1. svetovno vojno okupirata Avstro-Ogrska in Bolgarija.</a:t>
            </a:r>
          </a:p>
          <a:p>
            <a:pPr>
              <a:lnSpc>
                <a:spcPct val="80000"/>
              </a:lnSpc>
            </a:pPr>
            <a:endParaRPr lang="sl-SI" altLang="sl-SI" sz="2000" b="1"/>
          </a:p>
          <a:p>
            <a:pPr>
              <a:lnSpc>
                <a:spcPct val="80000"/>
              </a:lnSpc>
            </a:pPr>
            <a:r>
              <a:rPr lang="sl-SI" altLang="sl-SI" sz="2400" b="1"/>
              <a:t>1918</a:t>
            </a:r>
            <a:r>
              <a:rPr lang="sl-SI" altLang="sl-SI" sz="2400"/>
              <a:t> -</a:t>
            </a:r>
            <a:r>
              <a:rPr lang="sl-SI" altLang="sl-SI" sz="2000"/>
              <a:t> Po koncu 1. svetovne vojne postane Kosovo del Kraljevine Srbov, Hrvatov in Slovencev (SHS).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/>
          </a:p>
        </p:txBody>
      </p:sp>
      <p:pic>
        <p:nvPicPr>
          <p:cNvPr id="82949" name="Picture 5" descr="300px-Battle_on_Kosovo1389">
            <a:extLst>
              <a:ext uri="{FF2B5EF4-FFF2-40B4-BE49-F238E27FC236}">
                <a16:creationId xmlns:a16="http://schemas.microsoft.com/office/drawing/2014/main" id="{72811D26-AF89-439C-BB21-01234DE2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16113"/>
            <a:ext cx="4175125" cy="2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3F6A715-0DCA-427A-B27C-EA95B374E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0770F63-FB59-414A-924E-BE65BEB74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400" b="1"/>
              <a:t>1929</a:t>
            </a:r>
            <a:r>
              <a:rPr lang="sl-SI" altLang="sl-SI" sz="2000"/>
              <a:t> - poročila o nasilju nad albanskim prebivalstvom -&gt;  od leta 1918 naj bi bilo ubitih preko 12.000 Albancev. Prične se oborožen upor in boj za priključitev albanskega prebivalstva k Albaniji.</a:t>
            </a:r>
            <a:br>
              <a:rPr lang="sl-SI" altLang="sl-SI" sz="2000"/>
            </a:b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400" b="1"/>
              <a:t>1941</a:t>
            </a:r>
            <a:r>
              <a:rPr lang="sl-SI" altLang="sl-SI" sz="2400"/>
              <a:t> </a:t>
            </a:r>
            <a:r>
              <a:rPr lang="sl-SI" altLang="sl-SI" sz="2000"/>
              <a:t>- Z okupacijo Jugoslavije med 2. svetovno vojno Kosovo postane del fašistične Albanije, ki jo nadzira Italija, manjša dela pa si pripojita Nemčija in Bolgarija. </a:t>
            </a:r>
          </a:p>
          <a:p>
            <a:pPr>
              <a:lnSpc>
                <a:spcPct val="80000"/>
              </a:lnSpc>
            </a:pPr>
            <a:endParaRPr lang="sl-SI" altLang="sl-SI" sz="2400" b="1"/>
          </a:p>
          <a:p>
            <a:pPr>
              <a:lnSpc>
                <a:spcPct val="80000"/>
              </a:lnSpc>
            </a:pPr>
            <a:r>
              <a:rPr lang="sl-SI" altLang="sl-SI" sz="2400" b="1"/>
              <a:t>1944</a:t>
            </a:r>
            <a:r>
              <a:rPr lang="sl-SI" altLang="sl-SI" sz="2000" b="1"/>
              <a:t> </a:t>
            </a:r>
            <a:r>
              <a:rPr lang="sl-SI" altLang="sl-SI" sz="2000"/>
              <a:t>- Osvoboditev Kosova in priključitev k Federativni ljudski republiki Jugoslaviji v okviru republike Srbije.</a:t>
            </a: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endParaRPr lang="sl-SI" altLang="sl-SI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2B88B31-6C5E-4A3C-960B-29D661ACC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F8764EF-0AB5-4A28-B392-4E6764355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/>
              <a:t>1974 </a:t>
            </a:r>
            <a:r>
              <a:rPr lang="sl-SI" altLang="sl-SI" sz="2400"/>
              <a:t>-</a:t>
            </a:r>
            <a:r>
              <a:rPr lang="sl-SI" altLang="sl-SI" sz="2000"/>
              <a:t> Z novo jugoslovansko ustavo postane Kosovo avtonomna pokrajina v okviru Srbije z obsežno avtonomijo in samoupravo, lastnim predsednikom in premierom ter sedežem v predsedstvu federacije. S 75 odstotkov se delež Albancev povzpne na 90 odstotkov; populacija Srbov se zmanjša na 8 odstotkov.</a:t>
            </a:r>
            <a:br>
              <a:rPr lang="sl-SI" altLang="sl-SI" sz="2000"/>
            </a:b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800" b="1"/>
              <a:t>1981</a:t>
            </a:r>
            <a:r>
              <a:rPr lang="sl-SI" altLang="sl-SI" sz="2800"/>
              <a:t> </a:t>
            </a:r>
            <a:r>
              <a:rPr lang="sl-SI" altLang="sl-SI" sz="2000"/>
              <a:t>- Protesti albanskih študentov prerasejo v nasilne izgrede; oblasti jih sicer hitro zatrejo, vendar se začnejo pojavljati vse ostrejše etnične napetosti.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/>
          </a:p>
          <a:p>
            <a:pPr>
              <a:lnSpc>
                <a:spcPct val="80000"/>
              </a:lnSpc>
            </a:pPr>
            <a:r>
              <a:rPr lang="sl-SI" altLang="sl-SI" sz="2800" b="1"/>
              <a:t>1989 </a:t>
            </a:r>
            <a:r>
              <a:rPr lang="sl-SI" altLang="sl-SI" sz="2800"/>
              <a:t>-</a:t>
            </a:r>
            <a:r>
              <a:rPr lang="sl-SI" altLang="sl-SI" sz="2000"/>
              <a:t> Srbija s svojo ustavo odvzame Kosovu status avtonomne pokrajine. Začne se organizirano separatistično gibanje kosovskih Albancev, ki obsega predvsem civilno nepokorščino, da bi dosegli neodvisnost Kosova. </a:t>
            </a:r>
            <a:br>
              <a:rPr lang="sl-SI" altLang="sl-SI" sz="2000"/>
            </a:br>
            <a:endParaRPr lang="sl-SI" altLang="sl-SI" sz="2000"/>
          </a:p>
        </p:txBody>
      </p:sp>
      <p:pic>
        <p:nvPicPr>
          <p:cNvPr id="87044" name="Picture 4" descr="Milosevic_MirjanaMarkovic_230797_AFP">
            <a:extLst>
              <a:ext uri="{FF2B5EF4-FFF2-40B4-BE49-F238E27FC236}">
                <a16:creationId xmlns:a16="http://schemas.microsoft.com/office/drawing/2014/main" id="{5B4B063A-B1AD-4E31-8E7A-C41C1A78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848600" cy="43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4A6C18C-F630-4AAF-B167-A803FE70B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A3F98A6-6CA4-4F3F-85A6-BA37C4E64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/>
              <a:t>1990</a:t>
            </a:r>
            <a:r>
              <a:rPr lang="sl-SI" altLang="sl-SI" sz="2400"/>
              <a:t> </a:t>
            </a:r>
            <a:r>
              <a:rPr lang="sl-SI" altLang="sl-SI" sz="1600"/>
              <a:t>- Samooklicani kosovski parlament razglasi neodvisnost Kosova, ki jo prizna samo Albanija. Parlament isto leto tajno sprejme tudi ustavo Republike Kosovo.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600" b="1"/>
          </a:p>
          <a:p>
            <a:pPr>
              <a:lnSpc>
                <a:spcPct val="80000"/>
              </a:lnSpc>
            </a:pPr>
            <a:r>
              <a:rPr lang="sl-SI" altLang="sl-SI" sz="2400" b="1"/>
              <a:t>1992</a:t>
            </a:r>
            <a:r>
              <a:rPr lang="sl-SI" altLang="sl-SI" sz="1600"/>
              <a:t> - Kosovski parlament organizira neuradni referendum o neodvisnosti. Referenduma se udeleži 80 odstotkov volilnih upravičencev, od tega jih 98 odstotkov podpre neodvisnost Kosova, vendar mednarodna skupnost tega ne prizna.</a:t>
            </a:r>
            <a:br>
              <a:rPr lang="sl-SI" altLang="sl-SI" sz="1600"/>
            </a:br>
            <a:endParaRPr lang="sl-SI" altLang="sl-SI" sz="1600"/>
          </a:p>
          <a:p>
            <a:pPr>
              <a:lnSpc>
                <a:spcPct val="80000"/>
              </a:lnSpc>
            </a:pPr>
            <a:r>
              <a:rPr lang="sl-SI" altLang="sl-SI" sz="2400" b="1"/>
              <a:t>1991-1995</a:t>
            </a:r>
            <a:r>
              <a:rPr lang="sl-SI" altLang="sl-SI" sz="2400"/>
              <a:t> -</a:t>
            </a:r>
            <a:r>
              <a:rPr lang="sl-SI" altLang="sl-SI" sz="1600"/>
              <a:t> Srbija naj bi na Kosovo namestila večje število beguncev z vojnih območij v BiH in na Hrvaškem. </a:t>
            </a:r>
          </a:p>
          <a:p>
            <a:pPr>
              <a:lnSpc>
                <a:spcPct val="80000"/>
              </a:lnSpc>
            </a:pPr>
            <a:endParaRPr lang="sl-SI" altLang="sl-SI" sz="2400" b="1"/>
          </a:p>
          <a:p>
            <a:pPr>
              <a:lnSpc>
                <a:spcPct val="80000"/>
              </a:lnSpc>
            </a:pPr>
            <a:r>
              <a:rPr lang="sl-SI" altLang="sl-SI" sz="2400" b="1"/>
              <a:t>1995</a:t>
            </a:r>
            <a:r>
              <a:rPr lang="sl-SI" altLang="sl-SI" sz="2400"/>
              <a:t> </a:t>
            </a:r>
            <a:r>
              <a:rPr lang="sl-SI" altLang="sl-SI" sz="1600"/>
              <a:t>- Po koncu vojne v BiH se začne organizirati Osvobodilna vojska Kosova (OVK), ki začne boj proti srbskim policistom in civilistom na Kosovu. </a:t>
            </a:r>
            <a:br>
              <a:rPr lang="sl-SI" altLang="sl-SI" sz="1600"/>
            </a:br>
            <a:endParaRPr lang="sl-SI" altLang="sl-SI" sz="1600"/>
          </a:p>
          <a:p>
            <a:pPr>
              <a:lnSpc>
                <a:spcPct val="80000"/>
              </a:lnSpc>
            </a:pPr>
            <a:r>
              <a:rPr lang="sl-SI" altLang="sl-SI" sz="2400" b="1"/>
              <a:t>1998</a:t>
            </a:r>
            <a:r>
              <a:rPr lang="sl-SI" altLang="sl-SI" sz="2400"/>
              <a:t> -</a:t>
            </a:r>
            <a:r>
              <a:rPr lang="sl-SI" altLang="sl-SI" sz="1600"/>
              <a:t> Srbske oblasti zaradi pritiska Zahoda obljubijo prekinitev ognja in delen umik vojske, kar nadzirajo tudi mednarodni opazovalci. </a:t>
            </a:r>
          </a:p>
        </p:txBody>
      </p:sp>
      <p:pic>
        <p:nvPicPr>
          <p:cNvPr id="89092" name="Picture 4" descr="kosovo">
            <a:extLst>
              <a:ext uri="{FF2B5EF4-FFF2-40B4-BE49-F238E27FC236}">
                <a16:creationId xmlns:a16="http://schemas.microsoft.com/office/drawing/2014/main" id="{8868F623-02F4-4D80-8FAB-2A319B73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6408737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D29E8F2-CDD1-40C2-9D57-7CF568CE0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66347D4-D716-4F4B-9626-D0FC73701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/>
              <a:t>16.1.1999</a:t>
            </a:r>
            <a:r>
              <a:rPr lang="sl-SI" altLang="sl-SI" sz="2400"/>
              <a:t> - V vasi Račak odkrijejo trupla 45 albanskih civilistov, ki naj bi jih likvidirali Srbi </a:t>
            </a:r>
            <a:r>
              <a:rPr lang="sl-SI" altLang="sl-SI" sz="2400">
                <a:sym typeface="Wingdings" panose="05000000000000000000" pitchFamily="2" charset="2"/>
              </a:rPr>
              <a:t></a:t>
            </a:r>
            <a:r>
              <a:rPr lang="sl-SI" altLang="sl-SI" sz="2400"/>
              <a:t> povod za sklic mirovne konference v Rambouilletu med Beogradom in Prištino.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b="1"/>
              <a:t>24.3.1999</a:t>
            </a:r>
            <a:r>
              <a:rPr lang="sl-SI" altLang="sl-SI" sz="2400"/>
              <a:t> - Zveza Nato sproži letalske napade na Zvezno Republiko Jugoslavijo.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>
              <a:lnSpc>
                <a:spcPct val="80000"/>
              </a:lnSpc>
            </a:pPr>
            <a:r>
              <a:rPr lang="sl-SI" altLang="sl-SI" sz="2400" b="1"/>
              <a:t>10.6.1999</a:t>
            </a:r>
            <a:r>
              <a:rPr lang="sl-SI" altLang="sl-SI" sz="2400"/>
              <a:t> - Varnostni svet ZN sprejme resolucijo, s katero se končajo napadi Nata, uvede civilna misija ZN na Kosovu (UNMIK) in mirovne sile Kfor, Srbija pa se umakne s Kosova. Zatem pa Albanci napadejo Srbe na Kosovu, zaradi česar jih večina, po neenotnih ocenah od 65.000 do 250.000, pobegne v Srbijo. </a:t>
            </a:r>
          </a:p>
        </p:txBody>
      </p:sp>
      <p:pic>
        <p:nvPicPr>
          <p:cNvPr id="91140" name="Picture 4" descr="nato-bombs-convoy">
            <a:extLst>
              <a:ext uri="{FF2B5EF4-FFF2-40B4-BE49-F238E27FC236}">
                <a16:creationId xmlns:a16="http://schemas.microsoft.com/office/drawing/2014/main" id="{69C36767-2529-4DBD-9C8B-8CA961EEF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675438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13">
            <a:extLst>
              <a:ext uri="{FF2B5EF4-FFF2-40B4-BE49-F238E27FC236}">
                <a16:creationId xmlns:a16="http://schemas.microsoft.com/office/drawing/2014/main" id="{E05FD318-9590-481E-82BD-091ED4F7B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7620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ža">
  <a:themeElements>
    <a:clrScheme name="Rež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Rež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ež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ž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0</TotalTime>
  <Words>501</Words>
  <Application>Microsoft Office PowerPoint</Application>
  <PresentationFormat>On-screen Show (4:3)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Reža</vt:lpstr>
      <vt:lpstr>Problem Kosova </vt:lpstr>
      <vt:lpstr>Splošno</vt:lpstr>
      <vt:lpstr>Gospodarstvo</vt:lpstr>
      <vt:lpstr> Možne rešitve za gospodarstvo </vt:lpstr>
      <vt:lpstr>Zgodovinski pregled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Kosova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2019-05-31T08:40:13Z</dcterms:created>
  <dcterms:modified xsi:type="dcterms:W3CDTF">2019-05-31T08:40:13Z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