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68" r:id="rId1"/>
  </p:sldMasterIdLst>
  <p:sldIdLst>
    <p:sldId id="256" r:id="rId2"/>
    <p:sldId id="257" r:id="rId3"/>
    <p:sldId id="259" r:id="rId4"/>
    <p:sldId id="260" r:id="rId5"/>
    <p:sldId id="258" r:id="rId6"/>
    <p:sldId id="262" r:id="rId7"/>
    <p:sldId id="261" r:id="rId8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12">
            <a:extLst>
              <a:ext uri="{FF2B5EF4-FFF2-40B4-BE49-F238E27FC236}">
                <a16:creationId xmlns:a16="http://schemas.microsoft.com/office/drawing/2014/main" id="{A290161E-D0B1-4D9D-8C91-C7CEC856B8BF}"/>
              </a:ext>
            </a:extLst>
          </p:cNvPr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Elipsa 13">
            <a:extLst>
              <a:ext uri="{FF2B5EF4-FFF2-40B4-BE49-F238E27FC236}">
                <a16:creationId xmlns:a16="http://schemas.microsoft.com/office/drawing/2014/main" id="{06B83A1A-8B4A-43CD-ABB3-DEFB7529DD70}"/>
              </a:ext>
            </a:extLst>
          </p:cNvPr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Naslov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22" name="Podnaslov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6" name="Ograda datuma 6">
            <a:extLst>
              <a:ext uri="{FF2B5EF4-FFF2-40B4-BE49-F238E27FC236}">
                <a16:creationId xmlns:a16="http://schemas.microsoft.com/office/drawing/2014/main" id="{ECCC6B0C-B171-434A-8305-31F8F5591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39796-80B0-4A14-8DB5-D14F2E90C33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7" name="Ograda noge 19">
            <a:extLst>
              <a:ext uri="{FF2B5EF4-FFF2-40B4-BE49-F238E27FC236}">
                <a16:creationId xmlns:a16="http://schemas.microsoft.com/office/drawing/2014/main" id="{E37D846D-23F8-443F-93C1-F6F11CE4E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Ograda številke diapozitiva 9">
            <a:extLst>
              <a:ext uri="{FF2B5EF4-FFF2-40B4-BE49-F238E27FC236}">
                <a16:creationId xmlns:a16="http://schemas.microsoft.com/office/drawing/2014/main" id="{8858BA0A-C45F-4BCF-AACC-AB529EE43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6ED348-424D-4245-AD11-C1E4CB82356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83163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8646AA44-1CEA-4354-9C33-DADF7E481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92326-EF88-46DA-ADAB-05A611C7834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3055254E-8952-4038-982F-232DCB55E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8154DA6D-DA4C-43F2-9556-F99C30A6F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3FCD67-4072-43A1-B7D0-40407A1ABA4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47148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4F3CE5D4-5089-4B8F-AB3B-8ADABAF8C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1950A-5D7B-4D3D-936C-0CD17048377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480F766B-325C-431F-8D70-E1127729D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FF9EE617-F4C4-400C-A7B6-2A2573C2E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E2B58C-2B64-4FB0-9071-B8F59F22543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18680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9CB67EAF-3D71-492E-889F-871A210C0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5298A-A2FF-45D6-89F7-3EE74AD4FFD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832AFC65-7777-401A-89FE-3A8102C6F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F5E54085-D7D8-4255-BA1A-9FA71C539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EA712-4CC5-4420-9AD8-845650A65A4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2063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12">
            <a:extLst>
              <a:ext uri="{FF2B5EF4-FFF2-40B4-BE49-F238E27FC236}">
                <a16:creationId xmlns:a16="http://schemas.microsoft.com/office/drawing/2014/main" id="{FFAD6971-B018-4F29-98D2-67A732385EEE}"/>
              </a:ext>
            </a:extLst>
          </p:cNvPr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otnik 13">
            <a:extLst>
              <a:ext uri="{FF2B5EF4-FFF2-40B4-BE49-F238E27FC236}">
                <a16:creationId xmlns:a16="http://schemas.microsoft.com/office/drawing/2014/main" id="{CB08FCE3-5C9B-4F6D-9897-A80CED2541E0}"/>
              </a:ext>
            </a:extLst>
          </p:cNvPr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Elipsa 15">
            <a:extLst>
              <a:ext uri="{FF2B5EF4-FFF2-40B4-BE49-F238E27FC236}">
                <a16:creationId xmlns:a16="http://schemas.microsoft.com/office/drawing/2014/main" id="{0B67F9BD-EF01-4920-B215-D3D64FAF4965}"/>
              </a:ext>
            </a:extLst>
          </p:cNvPr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Elipsa 16">
            <a:extLst>
              <a:ext uri="{FF2B5EF4-FFF2-40B4-BE49-F238E27FC236}">
                <a16:creationId xmlns:a16="http://schemas.microsoft.com/office/drawing/2014/main" id="{7A5847BD-EA23-4B92-AD91-673F3FB5ECF6}"/>
              </a:ext>
            </a:extLst>
          </p:cNvPr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8" name="Ograda datuma 3">
            <a:extLst>
              <a:ext uri="{FF2B5EF4-FFF2-40B4-BE49-F238E27FC236}">
                <a16:creationId xmlns:a16="http://schemas.microsoft.com/office/drawing/2014/main" id="{7D879834-DDA3-4DCE-8E9E-44AEE71CE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AF7FE-E79F-485C-803F-80EFE4A81C9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9" name="Ograda noge 4">
            <a:extLst>
              <a:ext uri="{FF2B5EF4-FFF2-40B4-BE49-F238E27FC236}">
                <a16:creationId xmlns:a16="http://schemas.microsoft.com/office/drawing/2014/main" id="{7978C2AF-98CB-4E36-9F2B-B2D102FF7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Ograda številke diapozitiva 5">
            <a:extLst>
              <a:ext uri="{FF2B5EF4-FFF2-40B4-BE49-F238E27FC236}">
                <a16:creationId xmlns:a16="http://schemas.microsoft.com/office/drawing/2014/main" id="{C03714ED-500A-4576-944F-91589AED5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E9CB59-BD46-4522-96F1-0BBCEB284EA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72249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23">
            <a:extLst>
              <a:ext uri="{FF2B5EF4-FFF2-40B4-BE49-F238E27FC236}">
                <a16:creationId xmlns:a16="http://schemas.microsoft.com/office/drawing/2014/main" id="{716F6F05-1A0D-44EA-8A8A-5106EE6FE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F91C0-E1AE-4ACD-9FBD-2DFEA8A05E6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9">
            <a:extLst>
              <a:ext uri="{FF2B5EF4-FFF2-40B4-BE49-F238E27FC236}">
                <a16:creationId xmlns:a16="http://schemas.microsoft.com/office/drawing/2014/main" id="{17B9624D-1AD3-428F-8384-BB8E829A9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1">
            <a:extLst>
              <a:ext uri="{FF2B5EF4-FFF2-40B4-BE49-F238E27FC236}">
                <a16:creationId xmlns:a16="http://schemas.microsoft.com/office/drawing/2014/main" id="{7F4049B1-1B9A-474F-A643-F865C6ABC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A50EF-512D-4DAA-95EA-09C7C917C92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08374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6">
            <a:extLst>
              <a:ext uri="{FF2B5EF4-FFF2-40B4-BE49-F238E27FC236}">
                <a16:creationId xmlns:a16="http://schemas.microsoft.com/office/drawing/2014/main" id="{A3D3AA33-DCC0-4E3B-BB15-FCC2214BA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46E68-1E41-4820-B327-0202F88597E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Ograda noge 7">
            <a:extLst>
              <a:ext uri="{FF2B5EF4-FFF2-40B4-BE49-F238E27FC236}">
                <a16:creationId xmlns:a16="http://schemas.microsoft.com/office/drawing/2014/main" id="{9AE391A7-7CC1-4E06-BEA5-8374FB39C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8">
            <a:extLst>
              <a:ext uri="{FF2B5EF4-FFF2-40B4-BE49-F238E27FC236}">
                <a16:creationId xmlns:a16="http://schemas.microsoft.com/office/drawing/2014/main" id="{DFDACCD2-59D9-4FB3-A870-F25D5B192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54372-FFB5-437B-B72E-D3FC850F927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33336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23">
            <a:extLst>
              <a:ext uri="{FF2B5EF4-FFF2-40B4-BE49-F238E27FC236}">
                <a16:creationId xmlns:a16="http://schemas.microsoft.com/office/drawing/2014/main" id="{8937F8BA-941A-4EDF-8B60-71EE8F5CB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87406-0D9E-41A2-9545-BCB791EDFA0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noge 9">
            <a:extLst>
              <a:ext uri="{FF2B5EF4-FFF2-40B4-BE49-F238E27FC236}">
                <a16:creationId xmlns:a16="http://schemas.microsoft.com/office/drawing/2014/main" id="{681CE81D-0DFE-4F8E-B6F7-BC8610FE2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21">
            <a:extLst>
              <a:ext uri="{FF2B5EF4-FFF2-40B4-BE49-F238E27FC236}">
                <a16:creationId xmlns:a16="http://schemas.microsoft.com/office/drawing/2014/main" id="{D7BCFBA6-62F3-4A80-9B84-4BD38147B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CB18-D451-4F7A-B315-C852AAE068A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97180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2">
            <a:extLst>
              <a:ext uri="{FF2B5EF4-FFF2-40B4-BE49-F238E27FC236}">
                <a16:creationId xmlns:a16="http://schemas.microsoft.com/office/drawing/2014/main" id="{F45B7E99-75FE-44D4-A928-8C4A25CC6A0F}"/>
              </a:ext>
            </a:extLst>
          </p:cNvPr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ravokotnik 13">
            <a:extLst>
              <a:ext uri="{FF2B5EF4-FFF2-40B4-BE49-F238E27FC236}">
                <a16:creationId xmlns:a16="http://schemas.microsoft.com/office/drawing/2014/main" id="{5FC33B31-D561-4833-8D84-DFD79DCAA3F4}"/>
              </a:ext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Ograda datuma 1">
            <a:extLst>
              <a:ext uri="{FF2B5EF4-FFF2-40B4-BE49-F238E27FC236}">
                <a16:creationId xmlns:a16="http://schemas.microsoft.com/office/drawing/2014/main" id="{2C045E0D-B520-49D4-9335-80BF8F6DC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7E6AE-11A4-4548-A9A5-7A58B8D44D7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ED6EFC9C-3D92-452E-B54E-ABBECD0FD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3">
            <a:extLst>
              <a:ext uri="{FF2B5EF4-FFF2-40B4-BE49-F238E27FC236}">
                <a16:creationId xmlns:a16="http://schemas.microsoft.com/office/drawing/2014/main" id="{20BAE023-F9E3-41E7-ADFD-20B74F22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75822-F007-4BCA-8508-53539D6C572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57946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450F5867-598F-40E0-B150-CA6F62B7B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4AE30-AC3F-4EC6-A32F-24483155446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905E9926-C8A2-4A03-9B73-4779AB0F5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C96E2484-1501-4DE4-840D-9E6C02CFA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F5F17-C5BA-46B5-B2C1-AD21EC4A733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79140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12">
            <a:extLst>
              <a:ext uri="{FF2B5EF4-FFF2-40B4-BE49-F238E27FC236}">
                <a16:creationId xmlns:a16="http://schemas.microsoft.com/office/drawing/2014/main" id="{DB203CB4-EF36-4A8D-BE1D-4DD88D4DED58}"/>
              </a:ext>
            </a:extLst>
          </p:cNvPr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Diagram poteka: postopek 13">
            <a:extLst>
              <a:ext uri="{FF2B5EF4-FFF2-40B4-BE49-F238E27FC236}">
                <a16:creationId xmlns:a16="http://schemas.microsoft.com/office/drawing/2014/main" id="{4E86A784-79BE-48B0-BD59-8B5A65E8F35E}"/>
              </a:ext>
            </a:extLst>
          </p:cNvPr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Diagram poteka: postopek 15">
            <a:extLst>
              <a:ext uri="{FF2B5EF4-FFF2-40B4-BE49-F238E27FC236}">
                <a16:creationId xmlns:a16="http://schemas.microsoft.com/office/drawing/2014/main" id="{2D0EB9E7-1A03-4DBB-B814-D97488764F6B}"/>
              </a:ext>
            </a:extLst>
          </p:cNvPr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8" name="Ograda datuma 4">
            <a:extLst>
              <a:ext uri="{FF2B5EF4-FFF2-40B4-BE49-F238E27FC236}">
                <a16:creationId xmlns:a16="http://schemas.microsoft.com/office/drawing/2014/main" id="{35817847-2657-49D0-8BAA-773EB64DC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D0716-3619-449D-A042-FA5421CD5EF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9" name="Ograda noge 5">
            <a:extLst>
              <a:ext uri="{FF2B5EF4-FFF2-40B4-BE49-F238E27FC236}">
                <a16:creationId xmlns:a16="http://schemas.microsoft.com/office/drawing/2014/main" id="{ED3824AD-9FDD-49B3-B894-E89AB26C3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Ograda številke diapozitiva 6">
            <a:extLst>
              <a:ext uri="{FF2B5EF4-FFF2-40B4-BE49-F238E27FC236}">
                <a16:creationId xmlns:a16="http://schemas.microsoft.com/office/drawing/2014/main" id="{5D962FFF-4235-40D8-8B42-0E45C23BF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2CBED-034E-4C1E-A018-6C5CE35DC84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27202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>
            <a:extLst>
              <a:ext uri="{FF2B5EF4-FFF2-40B4-BE49-F238E27FC236}">
                <a16:creationId xmlns:a16="http://schemas.microsoft.com/office/drawing/2014/main" id="{585D8E75-6584-4D09-8F84-816827CEB06B}"/>
              </a:ext>
            </a:extLst>
          </p:cNvPr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97EEA434-ED78-4114-B3F8-A1A745B735AF}"/>
              </a:ext>
            </a:extLst>
          </p:cNvPr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Krof 10">
            <a:extLst>
              <a:ext uri="{FF2B5EF4-FFF2-40B4-BE49-F238E27FC236}">
                <a16:creationId xmlns:a16="http://schemas.microsoft.com/office/drawing/2014/main" id="{6336DECB-0424-4BB9-A846-E7FA5F49AA05}"/>
              </a:ext>
            </a:extLst>
          </p:cNvPr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id="{C0F81A65-F573-4B18-9600-9819719C8F27}"/>
              </a:ext>
            </a:extLst>
          </p:cNvPr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grada naslova 4">
            <a:extLst>
              <a:ext uri="{FF2B5EF4-FFF2-40B4-BE49-F238E27FC236}">
                <a16:creationId xmlns:a16="http://schemas.microsoft.com/office/drawing/2014/main" id="{D613DC7F-DECE-443A-9F5D-1753CA849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033" name="Ograda besedila 8">
            <a:extLst>
              <a:ext uri="{FF2B5EF4-FFF2-40B4-BE49-F238E27FC236}">
                <a16:creationId xmlns:a16="http://schemas.microsoft.com/office/drawing/2014/main" id="{D8D55421-D0B4-4203-AC40-FEC79A3F57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24" name="Ograda datuma 23">
            <a:extLst>
              <a:ext uri="{FF2B5EF4-FFF2-40B4-BE49-F238E27FC236}">
                <a16:creationId xmlns:a16="http://schemas.microsoft.com/office/drawing/2014/main" id="{B4AC8949-2A48-435F-9FE2-045DF57149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6BA01AC-1DEC-4B64-901F-B781FF1BC43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0" name="Ograda noge 9">
            <a:extLst>
              <a:ext uri="{FF2B5EF4-FFF2-40B4-BE49-F238E27FC236}">
                <a16:creationId xmlns:a16="http://schemas.microsoft.com/office/drawing/2014/main" id="{C941FE88-FB46-4CAD-B839-A639C5E6C6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22" name="Ograda številke diapozitiva 21">
            <a:extLst>
              <a:ext uri="{FF2B5EF4-FFF2-40B4-BE49-F238E27FC236}">
                <a16:creationId xmlns:a16="http://schemas.microsoft.com/office/drawing/2014/main" id="{3437BFBA-94BB-47AA-987C-FDAA4D2848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B5A788"/>
                </a:solidFill>
                <a:latin typeface="Gill Sans MT" panose="020B0502020104020203" pitchFamily="34" charset="-18"/>
              </a:defRPr>
            </a:lvl1pPr>
          </a:lstStyle>
          <a:p>
            <a:fld id="{886C4186-5014-49B3-A54B-A6AA529EB537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5" name="Pravokotnik 14">
            <a:extLst>
              <a:ext uri="{FF2B5EF4-FFF2-40B4-BE49-F238E27FC236}">
                <a16:creationId xmlns:a16="http://schemas.microsoft.com/office/drawing/2014/main" id="{6FEB3350-5308-479C-A18F-9C19B2F3B689}"/>
              </a:ext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6" r:id="rId2"/>
    <p:sldLayoutId id="2147483792" r:id="rId3"/>
    <p:sldLayoutId id="2147483787" r:id="rId4"/>
    <p:sldLayoutId id="2147483793" r:id="rId5"/>
    <p:sldLayoutId id="2147483788" r:id="rId6"/>
    <p:sldLayoutId id="2147483794" r:id="rId7"/>
    <p:sldLayoutId id="2147483795" r:id="rId8"/>
    <p:sldLayoutId id="2147483796" r:id="rId9"/>
    <p:sldLayoutId id="2147483789" r:id="rId10"/>
    <p:sldLayoutId id="214748379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-18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-18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-18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-18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9EBA12-19A6-4EC4-A867-15FD6168E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0" y="642938"/>
            <a:ext cx="7497763" cy="207168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6000" b="1" dirty="0">
                <a:solidFill>
                  <a:schemeClr val="tx2">
                    <a:satMod val="130000"/>
                  </a:schemeClr>
                </a:solidFill>
              </a:rPr>
              <a:t>TURIZEM V KRAŠKIH        JAMAH         </a:t>
            </a:r>
          </a:p>
        </p:txBody>
      </p:sp>
      <p:pic>
        <p:nvPicPr>
          <p:cNvPr id="8195" name="Ograda vsebine 4" descr="54_most-guida_princ_grande.jpg">
            <a:extLst>
              <a:ext uri="{FF2B5EF4-FFF2-40B4-BE49-F238E27FC236}">
                <a16:creationId xmlns:a16="http://schemas.microsoft.com/office/drawing/2014/main" id="{9A6E3B85-DFE4-48E5-97C3-9350FCFF3D7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29313" y="1285875"/>
            <a:ext cx="2857500" cy="4643438"/>
          </a:xfrm>
        </p:spPr>
      </p:pic>
      <p:pic>
        <p:nvPicPr>
          <p:cNvPr id="8196" name="Ograda vsebine 6" descr="25.jpg">
            <a:extLst>
              <a:ext uri="{FF2B5EF4-FFF2-40B4-BE49-F238E27FC236}">
                <a16:creationId xmlns:a16="http://schemas.microsoft.com/office/drawing/2014/main" id="{E024D320-B2C3-4C9C-B760-5227E2B1C1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7313" y="3643313"/>
            <a:ext cx="4000500" cy="2578100"/>
          </a:xfrm>
        </p:spPr>
      </p:pic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3D8ED6-4890-4357-A8B8-F5665C25A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Jamski turizem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700F3D90-C808-4AD5-86B2-C954242451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35100" y="1524000"/>
            <a:ext cx="3657600" cy="4664075"/>
          </a:xfrm>
        </p:spPr>
        <p:txBody>
          <a:bodyPr>
            <a:normAutofit fontScale="775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/>
              <a:t>Jamski turizem je ena najstarejših oblik turizma v širšem, ne zgolj sodobnem pomenu besede. Postojnska jama z okoli pol milijona obiskovalcev letno je med prvimi turističnimi znamenitostmi v Sloveniji. Vsak poseg v kraške jame in kraške površinske oblike lahko pomembno vpliva na naravne procese v njih oziroma v njih uniči pomembne zapise geološke zgodovine.</a:t>
            </a:r>
          </a:p>
        </p:txBody>
      </p:sp>
      <p:pic>
        <p:nvPicPr>
          <p:cNvPr id="9220" name="Ograda vsebine 7" descr="image.jpg">
            <a:extLst>
              <a:ext uri="{FF2B5EF4-FFF2-40B4-BE49-F238E27FC236}">
                <a16:creationId xmlns:a16="http://schemas.microsoft.com/office/drawing/2014/main" id="{7483F090-E07F-411A-9FA9-B71860B64A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6375" y="1071563"/>
            <a:ext cx="3351213" cy="4273550"/>
          </a:xfrm>
        </p:spPr>
      </p:pic>
    </p:spTree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31E86516-91EB-4D36-8C20-0F88A7FD1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Problematika Kraških jam zaradi </a:t>
            </a:r>
            <a:r>
              <a:rPr lang="sl-SI" dirty="0" err="1">
                <a:solidFill>
                  <a:schemeClr val="tx2">
                    <a:satMod val="130000"/>
                  </a:schemeClr>
                </a:solidFill>
              </a:rPr>
              <a:t>turizama</a:t>
            </a:r>
            <a:endParaRPr lang="sl-SI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F3724015-B4E0-47D2-B549-3B651E1C17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35100" y="1524000"/>
            <a:ext cx="3657600" cy="4664075"/>
          </a:xfrm>
        </p:spPr>
        <p:txBody>
          <a:bodyPr>
            <a:normAutofit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Problematika v Kraških jamah je predvsem onesnaževanje in rušenje naravnih ravnovesji. Z onesnaževanjem iztrebljamo avtohtone rastline živali (Avrikelj </a:t>
            </a:r>
            <a:r>
              <a:rPr lang="sl-SI" i="1" dirty="0"/>
              <a:t>na sliki</a:t>
            </a:r>
            <a:r>
              <a:rPr lang="sl-SI" dirty="0"/>
              <a:t>).</a:t>
            </a:r>
          </a:p>
        </p:txBody>
      </p:sp>
      <p:pic>
        <p:nvPicPr>
          <p:cNvPr id="10244" name="Ograda vsebine 6" descr="obmocje_narava_2.jpg">
            <a:extLst>
              <a:ext uri="{FF2B5EF4-FFF2-40B4-BE49-F238E27FC236}">
                <a16:creationId xmlns:a16="http://schemas.microsoft.com/office/drawing/2014/main" id="{E3CE09F6-2A6F-44E0-B074-DA6ACB01AF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7750" y="2214563"/>
            <a:ext cx="3724275" cy="3071812"/>
          </a:xfrm>
        </p:spPr>
      </p:pic>
    </p:spTree>
  </p:cSld>
  <p:clrMapOvr>
    <a:masterClrMapping/>
  </p:clrMapOvr>
  <p:transition spd="slow">
    <p:pull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3DC7E2-2ECB-45F8-823D-8A01B53DB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Zgodovina jamskega turizma</a:t>
            </a:r>
          </a:p>
        </p:txBody>
      </p:sp>
      <p:sp>
        <p:nvSpPr>
          <p:cNvPr id="4" name="Ograda vsebine 3">
            <a:extLst>
              <a:ext uri="{FF2B5EF4-FFF2-40B4-BE49-F238E27FC236}">
                <a16:creationId xmlns:a16="http://schemas.microsoft.com/office/drawing/2014/main" id="{D5528B04-92D5-433A-BBDE-4DCC6948E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35100" y="1524000"/>
            <a:ext cx="3657600" cy="4664075"/>
          </a:xfrm>
        </p:spPr>
        <p:txBody>
          <a:bodyPr>
            <a:normAutofit fontScale="700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Za začetke jamskega turizma lahko štejemo romanja v jame s kapelico ali drugo sveto mesto v jami. Taki sta Sveta jama pri Socerbu in Landarska jama. Najstarejša turistična jama je </a:t>
            </a:r>
            <a:r>
              <a:rPr lang="sl-SI" dirty="0" err="1"/>
              <a:t>Vilenica</a:t>
            </a:r>
            <a:r>
              <a:rPr lang="sl-SI" dirty="0"/>
              <a:t>, za katero je znano, da so že leta 1633 ljudje plačevali za obisk. Sodobni organizirani jamski turizem se začne v prvih letih 19. stoletja. Nekatere jame so odprte še danes, druge so doživele vzpone in padce, nekatere pa so kot turistični objekti degradirane propadle.</a:t>
            </a:r>
          </a:p>
        </p:txBody>
      </p:sp>
      <p:pic>
        <p:nvPicPr>
          <p:cNvPr id="11268" name="Ograda vsebine 5" descr="imageCASST27Y.jpg">
            <a:extLst>
              <a:ext uri="{FF2B5EF4-FFF2-40B4-BE49-F238E27FC236}">
                <a16:creationId xmlns:a16="http://schemas.microsoft.com/office/drawing/2014/main" id="{CAC45DB3-750B-4B69-8624-7AEBEB9C85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2063" y="1714500"/>
            <a:ext cx="3867150" cy="3929063"/>
          </a:xfrm>
        </p:spPr>
      </p:pic>
    </p:spTree>
  </p:cSld>
  <p:clrMapOvr>
    <a:masterClrMapping/>
  </p:clrMapOvr>
  <p:transition spd="slow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678CE5C8-B416-4E8C-AE4D-084FD7FF0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Vpliv turizma na rast vegetacije v jamah</a:t>
            </a:r>
          </a:p>
        </p:txBody>
      </p:sp>
      <p:sp>
        <p:nvSpPr>
          <p:cNvPr id="5" name="Ograda vsebine 4">
            <a:extLst>
              <a:ext uri="{FF2B5EF4-FFF2-40B4-BE49-F238E27FC236}">
                <a16:creationId xmlns:a16="http://schemas.microsoft.com/office/drawing/2014/main" id="{241EF6C3-5EEB-456E-AF76-16138253DB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35100" y="1524000"/>
            <a:ext cx="3657600" cy="4664075"/>
          </a:xfrm>
        </p:spPr>
        <p:txBody>
          <a:bodyPr>
            <a:normAutofit fontScale="775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Kraške jame niso izolirani sistemi. Pomemben dejavnik vnosa energetsko bogatih snovi v jame so turisti. Najbolj nazoren primer človekovega posega v jamo predstavlja vegetacija okrog umetnih virov svetlobe. Idealnega načina kontrole rasti vegetacije v jamah ne poznamo. Zaenkrat je najprimernejša kombinacija neagresivnih fizikalnih in kemijskih metod</a:t>
            </a:r>
          </a:p>
        </p:txBody>
      </p:sp>
      <p:pic>
        <p:nvPicPr>
          <p:cNvPr id="12292" name="Ograda vsebine 6" descr="imageCA4IDJHG.jpg">
            <a:extLst>
              <a:ext uri="{FF2B5EF4-FFF2-40B4-BE49-F238E27FC236}">
                <a16:creationId xmlns:a16="http://schemas.microsoft.com/office/drawing/2014/main" id="{3105B55E-EDDB-4C44-8C41-4F5061FD84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9250" y="1571625"/>
            <a:ext cx="3200400" cy="4316413"/>
          </a:xfrm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>
            <a:extLst>
              <a:ext uri="{FF2B5EF4-FFF2-40B4-BE49-F238E27FC236}">
                <a16:creationId xmlns:a16="http://schemas.microsoft.com/office/drawing/2014/main" id="{DCBE8031-BA9C-446C-B3C7-7906329D1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3315" name="Ograda vsebine 4" descr="9687_jama_show.jpg">
            <a:extLst>
              <a:ext uri="{FF2B5EF4-FFF2-40B4-BE49-F238E27FC236}">
                <a16:creationId xmlns:a16="http://schemas.microsoft.com/office/drawing/2014/main" id="{89170B9E-1BCD-435E-86BE-1501D20C608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4500" y="0"/>
            <a:ext cx="4572000" cy="4878388"/>
          </a:xfrm>
        </p:spPr>
      </p:pic>
      <p:pic>
        <p:nvPicPr>
          <p:cNvPr id="13316" name="Ograda vsebine 5" descr="lens2348309_1239573733SlikaPodzemnaReka.jpg">
            <a:extLst>
              <a:ext uri="{FF2B5EF4-FFF2-40B4-BE49-F238E27FC236}">
                <a16:creationId xmlns:a16="http://schemas.microsoft.com/office/drawing/2014/main" id="{45FCA234-F243-483D-AB80-9571498F42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0"/>
            <a:ext cx="3429000" cy="3824288"/>
          </a:xfrm>
        </p:spPr>
      </p:pic>
      <p:pic>
        <p:nvPicPr>
          <p:cNvPr id="13317" name="Picture 2" descr="http://zanimiv.net/blog/gumpi/files/2009/01/20071103_50.jpg">
            <a:extLst>
              <a:ext uri="{FF2B5EF4-FFF2-40B4-BE49-F238E27FC236}">
                <a16:creationId xmlns:a16="http://schemas.microsoft.com/office/drawing/2014/main" id="{DC72F7F4-79CA-4B5B-BD09-0D128009D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3762375"/>
            <a:ext cx="50006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4" descr="http://www.gore-ljudje.net/objave/BORKUM/0904Dnevnik/CloveskaRibica.jpg">
            <a:extLst>
              <a:ext uri="{FF2B5EF4-FFF2-40B4-BE49-F238E27FC236}">
                <a16:creationId xmlns:a16="http://schemas.microsoft.com/office/drawing/2014/main" id="{978C5042-02F8-4F97-946F-6F95DD29E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8650"/>
            <a:ext cx="414337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6" descr="http://www.ngn.si/~autentic/images/stories/fotoitn/Dimnice.jpg">
            <a:extLst>
              <a:ext uri="{FF2B5EF4-FFF2-40B4-BE49-F238E27FC236}">
                <a16:creationId xmlns:a16="http://schemas.microsoft.com/office/drawing/2014/main" id="{B60D7A64-ADFC-4E2D-97B7-EE3A3A2ED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65438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newsflash/>
    <p:sndAc>
      <p:stSnd>
        <p:snd r:embed="rId2" name="camera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74E09F-12B0-4E81-91BF-D92AB3A4C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KONEC !!!</a:t>
            </a:r>
          </a:p>
        </p:txBody>
      </p:sp>
      <p:sp>
        <p:nvSpPr>
          <p:cNvPr id="14339" name="Ograda vsebine 2">
            <a:extLst>
              <a:ext uri="{FF2B5EF4-FFF2-40B4-BE49-F238E27FC236}">
                <a16:creationId xmlns:a16="http://schemas.microsoft.com/office/drawing/2014/main" id="{5CC227C3-FB76-4B49-BE27-16DB50F017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35100" y="1524000"/>
            <a:ext cx="3657600" cy="4664075"/>
          </a:xfrm>
        </p:spPr>
        <p:txBody>
          <a:bodyPr/>
          <a:lstStyle/>
          <a:p>
            <a:r>
              <a:rPr lang="sl-SI" altLang="sl-SI" b="1"/>
              <a:t>SLOVARČEK</a:t>
            </a:r>
          </a:p>
          <a:p>
            <a:endParaRPr lang="sl-SI" altLang="sl-SI" b="1"/>
          </a:p>
          <a:p>
            <a:r>
              <a:rPr lang="sl-SI" altLang="sl-SI" b="1"/>
              <a:t>vegetácija</a:t>
            </a:r>
            <a:r>
              <a:rPr lang="sl-SI" altLang="sl-SI"/>
              <a:t>  -e ž (á) bot. </a:t>
            </a:r>
            <a:r>
              <a:rPr lang="sl-SI" altLang="sl-SI" b="1"/>
              <a:t>1.</a:t>
            </a:r>
            <a:r>
              <a:rPr lang="sl-SI" altLang="sl-SI"/>
              <a:t> </a:t>
            </a:r>
            <a:r>
              <a:rPr lang="sl-SI" altLang="sl-SI" i="1"/>
              <a:t>rast in razvoj rastlin</a:t>
            </a:r>
            <a:endParaRPr lang="sl-SI" altLang="sl-SI"/>
          </a:p>
        </p:txBody>
      </p:sp>
      <p:pic>
        <p:nvPicPr>
          <p:cNvPr id="14340" name="Ograda vsebine 4" descr="obmocje_narava_1.jpg">
            <a:extLst>
              <a:ext uri="{FF2B5EF4-FFF2-40B4-BE49-F238E27FC236}">
                <a16:creationId xmlns:a16="http://schemas.microsoft.com/office/drawing/2014/main" id="{0C6C6BCD-5FA7-4E85-ADAF-4622E261EC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6850" y="1714500"/>
            <a:ext cx="3657600" cy="3322638"/>
          </a:xfrm>
        </p:spPr>
      </p:pic>
    </p:spTree>
  </p:cSld>
  <p:clrMapOvr>
    <a:masterClrMapping/>
  </p:clrMapOvr>
  <p:transition spd="slow">
    <p:circle/>
    <p:sndAc>
      <p:stSnd>
        <p:snd r:embed="rId2" name="applause.wav"/>
      </p:stSnd>
    </p:sndAc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j">
  <a:themeElements>
    <a:clrScheme name="Solsticij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j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j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241</Words>
  <Application>Microsoft Office PowerPoint</Application>
  <PresentationFormat>On-screen Show (4:3)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Gill Sans MT</vt:lpstr>
      <vt:lpstr>Verdana</vt:lpstr>
      <vt:lpstr>Wingdings 2</vt:lpstr>
      <vt:lpstr>Solsticij</vt:lpstr>
      <vt:lpstr>TURIZEM V KRAŠKIH        JAMAH         </vt:lpstr>
      <vt:lpstr>Jamski turizem</vt:lpstr>
      <vt:lpstr>Problematika Kraških jam zaradi turizama</vt:lpstr>
      <vt:lpstr>Zgodovina jamskega turizma</vt:lpstr>
      <vt:lpstr>Vpliv turizma na rast vegetacije v jamah</vt:lpstr>
      <vt:lpstr>PowerPoint Presentation</vt:lpstr>
      <vt:lpstr>KONEC 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2019-05-31T08:40:14Z</dcterms:created>
  <dcterms:modified xsi:type="dcterms:W3CDTF">2019-05-31T08:40:14Z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