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9" autoAdjust="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435F-CA58-41E4-8DD6-6A80E2865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2FCD5-25BC-46F4-8B66-833F4F0EA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7B872-41FF-4E1D-9FA2-F6E1A9CC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2F8D3-F36D-4932-97EF-B200637B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3CAE2-AC91-406B-A5D5-77DEADB0A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51782-E75E-4264-AFC9-AE2E3D1D63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958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C38C-8468-4DF3-A2BB-728875F2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61766-DE81-4BDD-9837-FEF3C71DC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A313-7E30-4B43-9DEB-34B68167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88B1-4C9F-4261-97EF-01AB88B5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FCBA2-798E-4D5B-81D4-EB178BF8B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F934D-3694-4707-A157-00B2527480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116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9D8A4-A11F-45D5-9D87-B6D336F1B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4E27B-C75E-4B73-9371-0EA82B53F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6AFF-748B-4C82-9668-5930BE41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01B06-EAE5-43BE-A31A-53E007FF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5B554-52EF-49E5-A0BB-9661D620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F194E-8ECA-43F9-9F93-986C38DD8C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334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D4B1-293B-44D7-ADA4-B42C57F42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4975-D247-4968-BAFB-51E8420B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B7A6-70F1-42AA-BF23-C848060B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E1DEE-3821-4E8C-9B0E-8DD0AA0C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6A15D-B7E4-46B5-BCC4-54DFD141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0F181-2DC4-484E-83B6-73FB4D7931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651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F476-33FD-4BD9-B231-6E8C4E5F4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E62ED-85A7-4482-9AA5-BF6B9BA90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1C323-DB70-4C3E-9AB8-B3F70A95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E82C1-E5A0-4F6F-AD9B-6D6B7C6F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264-4613-4E09-A1CB-5AA8E2AC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416D-73E4-4AA5-909F-A7C6836035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107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A651-45DC-429E-8ABC-17107D87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954FD-109E-4652-A9B9-8EDB3DD4E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7320F-3730-460E-87DD-7A5056F95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9A804-0B06-4BC7-BCBD-E8F574F08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6CB11-C117-4BBF-8CF6-4B5BA976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BEA7B-CEED-44A8-8074-016BD243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795C4-80DF-43C4-880B-08E1DD3AC0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718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4CB6-D8A2-494D-BFFA-D5994B13F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EA286-E13A-4668-91EE-EE6FE48CA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11150-1B11-4766-A113-3002B73C0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1C9D1-3D25-4018-86A1-3C8D922D3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71E9C7-FBAF-4426-B4B7-02C8F8B25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70406-86CB-4476-97B7-B9B86CC1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AD0DA5-63E3-4461-844F-95197975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599599-B626-4F1B-9B43-4F79586E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2DB15-C23F-4E77-B09E-D4CD87B341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432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EC8D-3858-41B2-842F-675CDD753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0E4D0-BF87-4E5D-9F0D-85422A57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B130E-AEC1-49D0-A020-712497B7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5B396-29BA-4CB7-B3D8-1E94A32A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6736F-C5BF-4ADE-A9DD-9B49A3139E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209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C3098-BAC3-45F9-9614-AF659EE24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79412-F455-42DA-A1BA-B8FAE5F16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4D356-EF53-40B4-BC14-2B1EFF4D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6FB7-AF98-41A8-9815-B8AE6C9EB8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006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7D9A-07CA-43A2-9C74-78E4E6AAF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A0E1-66D7-4574-BD17-F4E613FA8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B074D-4EAF-4A1E-B6AD-9274EF56F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F41F-8993-4678-9537-346921B3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B60B2-8596-4329-A561-E81ADB43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058EE-7013-4194-9F39-F31EE2D7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09519-74CE-48C4-BF1A-0B2C048727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414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FF91-04DB-4DD2-93FF-CDBC02CC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7D228-4FB7-4E2B-A66E-BC7BC9D4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3CDEA-F5DF-41F6-A0DE-201EC1E56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E2435-9E1A-4350-B636-580AEDE3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6FCC5-90F4-4514-BC77-FAE3A430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D5A96-9248-4DF7-9885-5D4FD26A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C7C87-2ECF-4B1B-A9BB-D864B9E172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94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D600"/>
            </a:gs>
            <a:gs pos="100000">
              <a:srgbClr val="00D6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1D02A1-19F0-468C-96C4-7D2F42DE8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7F4451-87C3-433D-91E3-FB611DBB1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AAA30C-060A-41E0-BBDE-DAE6EC80E4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8E9EEA-30A6-4C0F-99EA-D780F27AEB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57E520-2A8B-4E21-B532-85237A9F1C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92E7DCFC-96C4-4360-B0FA-F37968D7E09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3BE905B-04E1-4424-8E66-1768457AF8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1470025"/>
          </a:xfrm>
        </p:spPr>
        <p:txBody>
          <a:bodyPr anchor="ctr"/>
          <a:lstStyle/>
          <a:p>
            <a:r>
              <a:rPr lang="sl-SI" altLang="sl-SI" sz="4400">
                <a:solidFill>
                  <a:srgbClr val="FF0000"/>
                </a:solidFill>
              </a:rPr>
              <a:t>PODZEMNI KRAŠKI POJAVI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80FB06-7364-4630-86CB-7246018892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3806825"/>
            <a:ext cx="6400800" cy="3051175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endParaRPr lang="sl-SI" altLang="sl-SI" dirty="0"/>
          </a:p>
          <a:p>
            <a:pPr algn="l">
              <a:buFont typeface="Wingdings" panose="05000000000000000000" pitchFamily="2" charset="2"/>
              <a:buChar char="Ø"/>
            </a:pPr>
            <a:endParaRPr lang="sl-SI" altLang="sl-SI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sl-SI" altLang="sl-SI" dirty="0"/>
              <a:t>Predmet: Geografija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sl-SI" altLang="sl-SI" dirty="0"/>
              <a:t>Šola: OŠ Gor. Radgona</a:t>
            </a:r>
          </a:p>
          <a:p>
            <a:pPr algn="l"/>
            <a:endParaRPr lang="sl-SI" alt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8BF6631-827C-4D0D-8EA2-CA4F93BCF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POJAVI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C40ADDC-6D32-4033-93C6-EA39FF5E0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sl-SI" altLang="sl-SI"/>
              <a:t>Brezno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sl-SI" altLang="sl-SI"/>
              <a:t>Stalaktiti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sl-SI" altLang="sl-SI"/>
              <a:t>Stalagmiti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sl-SI" altLang="sl-SI"/>
              <a:t>Steber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sl-SI" altLang="sl-SI"/>
              <a:t>Suha jama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sl-SI" altLang="sl-SI"/>
              <a:t>Vodna jama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6B4FF85-D2C7-4A7B-9642-3389D1796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OPIS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14BA5EE-4D32-43B0-A5BA-ABCAEC447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0006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2400" b="1"/>
              <a:t>Bistvo kraškega površja, so </a:t>
            </a:r>
            <a:r>
              <a:rPr lang="sl-SI" altLang="sl-SI" sz="2400" b="1" u="sng">
                <a:solidFill>
                  <a:schemeClr val="bg2"/>
                </a:solidFill>
              </a:rPr>
              <a:t>kraški pojavi</a:t>
            </a:r>
            <a:r>
              <a:rPr lang="sl-SI" altLang="sl-SI" sz="2400" b="1"/>
              <a:t>, ki nastajajo s  kemičnim raztapljanjem apnenca. Za kras je značilno podzemeljsko  pretakanje vode. Tekoče vode ne tečejo več po površju, ampak skozi razpoke v prepustnih kamninah, (apnencu, v manjši meri tudi dolomitu) ki ponikajo v globino. </a:t>
            </a:r>
          </a:p>
          <a:p>
            <a:pPr>
              <a:buFontTx/>
              <a:buNone/>
            </a:pPr>
            <a:r>
              <a:rPr lang="sl-SI" altLang="sl-SI" sz="2400" b="1"/>
              <a:t>	Kraške pojave delimo na </a:t>
            </a:r>
            <a:r>
              <a:rPr lang="sl-SI" altLang="sl-SI" sz="2400" b="1" u="sng">
                <a:solidFill>
                  <a:schemeClr val="bg2"/>
                </a:solidFill>
              </a:rPr>
              <a:t>površinske</a:t>
            </a:r>
            <a:r>
              <a:rPr lang="sl-SI" altLang="sl-SI" sz="2400" b="1" u="sng"/>
              <a:t> </a:t>
            </a:r>
            <a:r>
              <a:rPr lang="sl-SI" altLang="sl-SI" sz="2400" b="1"/>
              <a:t>in </a:t>
            </a:r>
            <a:r>
              <a:rPr lang="sl-SI" altLang="sl-SI" sz="2400" b="1" u="sng">
                <a:solidFill>
                  <a:schemeClr val="bg2"/>
                </a:solidFill>
              </a:rPr>
              <a:t>podzemeljske</a:t>
            </a:r>
            <a:r>
              <a:rPr lang="sl-SI" altLang="sl-SI" sz="2400" b="1"/>
              <a:t>. Nastajajo zaradi delovanja padavinske vode (dež), ki se v zraku in predvsem  v tleh navzame ogljikovega dioksida in z njim tvori blažjo ogljikovo kislino. Ta raztaplja apnenec (in njim sorodne kamnine), njihove raztopljene minerale pa potem odlagajo v kraškem podzemlju (kraške jame) kjer tvorijo kapnike (stalaktiti, stalagmiti in stebri).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FCA5FE-FEE1-4008-B45A-F3A2FF791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FF0000"/>
                </a:solidFill>
              </a:rPr>
              <a:t>Brezno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A7EA420-07BB-44E5-84C6-A3075B8D9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820150" cy="54721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sicer niso v celoti podzemna oblika , vendar jih lahko k le-tem vseeno prištevamo . Pravijo jim tudi " jame brez dna " . Brezno je navpična ali strma , bolj globoka kot široka votlina , ki ji ne vidimo dna . Poznamo 3 vrste brezen - </a:t>
            </a:r>
            <a:r>
              <a:rPr lang="sl-SI" altLang="sl-SI" u="sng">
                <a:solidFill>
                  <a:schemeClr val="bg2"/>
                </a:solidFill>
              </a:rPr>
              <a:t>podorno , tektonsko </a:t>
            </a:r>
            <a:r>
              <a:rPr lang="sl-SI" altLang="sl-SI" u="sng"/>
              <a:t>in </a:t>
            </a:r>
            <a:r>
              <a:rPr lang="sl-SI" altLang="sl-SI" u="sng">
                <a:solidFill>
                  <a:schemeClr val="bg2"/>
                </a:solidFill>
              </a:rPr>
              <a:t>udorno brezno </a:t>
            </a:r>
            <a:r>
              <a:rPr lang="sl-SI" altLang="sl-SI"/>
              <a:t>. V brezno teče površinski vodotok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95A42C-9406-4C26-80C3-28CF1061F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2962275" cy="868363"/>
          </a:xfrm>
        </p:spPr>
        <p:txBody>
          <a:bodyPr/>
          <a:lstStyle/>
          <a:p>
            <a:r>
              <a:rPr lang="sl-SI" altLang="sl-SI" sz="2000"/>
              <a:t>Mož ki pleza po breznu</a:t>
            </a:r>
          </a:p>
        </p:txBody>
      </p:sp>
      <p:pic>
        <p:nvPicPr>
          <p:cNvPr id="6148" name="Picture 4" descr="fotka_02">
            <a:extLst>
              <a:ext uri="{FF2B5EF4-FFF2-40B4-BE49-F238E27FC236}">
                <a16:creationId xmlns:a16="http://schemas.microsoft.com/office/drawing/2014/main" id="{2EE5D827-8921-47C2-AF5F-3B7822826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3149600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78842571-5864-417B-95D4-10540D8C860B}"/>
              </a:ext>
            </a:extLst>
          </p:cNvPr>
          <p:cNvSpPr>
            <a:spLocks noChangeArrowheads="1"/>
          </p:cNvSpPr>
          <p:nvPr/>
        </p:nvSpPr>
        <p:spPr bwMode="auto">
          <a:xfrm rot="10789252" flipV="1">
            <a:off x="0" y="5734050"/>
            <a:ext cx="4268788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l-SI" altLang="sl-SI" sz="1200" u="none"/>
              <a:t>(http://www.ljudmila.org/jkz/assets/images/fotka_02.jpg)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7C91D01-CD19-4258-AACB-75CE02248C3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08700" y="5805488"/>
            <a:ext cx="30353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sl-SI" altLang="sl-SI" u="non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0E9B9F1-CCFB-4B19-891C-EFF2564BB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013325"/>
            <a:ext cx="594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1200"/>
              <a:t>(http://dzrjl.speleo.net/dzrjl.old/history/slike/05-02-brezno_martina_krpana.jpg)</a:t>
            </a:r>
          </a:p>
        </p:txBody>
      </p:sp>
      <p:pic>
        <p:nvPicPr>
          <p:cNvPr id="6152" name="Picture 8" descr="05-02-brezno_martina_krpana">
            <a:extLst>
              <a:ext uri="{FF2B5EF4-FFF2-40B4-BE49-F238E27FC236}">
                <a16:creationId xmlns:a16="http://schemas.microsoft.com/office/drawing/2014/main" id="{FFFCDA8F-1584-480D-9795-C97830E20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92150"/>
            <a:ext cx="290195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CFD89A7-1C77-4BBD-8DE8-A489214CB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Stalaktiti, stalagmiti in stebri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D142AA8-45C5-4C9F-89E6-A8F7298F8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Vsi poznamo najznačilnejše kraške podzemne pojave , </a:t>
            </a:r>
            <a:r>
              <a:rPr lang="sl-SI" altLang="sl-SI" sz="2800" u="sng">
                <a:solidFill>
                  <a:schemeClr val="bg2"/>
                </a:solidFill>
              </a:rPr>
              <a:t>stalaktite </a:t>
            </a:r>
            <a:r>
              <a:rPr lang="sl-SI" altLang="sl-SI" sz="2800"/>
              <a:t>in </a:t>
            </a:r>
            <a:r>
              <a:rPr lang="sl-SI" altLang="sl-SI" sz="2800" u="sng">
                <a:solidFill>
                  <a:schemeClr val="bg2"/>
                </a:solidFill>
              </a:rPr>
              <a:t>stalagmite</a:t>
            </a:r>
            <a:r>
              <a:rPr lang="sl-SI" altLang="sl-SI" sz="2800" u="sng"/>
              <a:t> </a:t>
            </a:r>
            <a:r>
              <a:rPr lang="sl-SI" altLang="sl-SI" sz="2800"/>
              <a:t>, torej </a:t>
            </a:r>
            <a:r>
              <a:rPr lang="sl-SI" altLang="sl-SI" sz="2800" u="sng">
                <a:solidFill>
                  <a:schemeClr val="bg2"/>
                </a:solidFill>
              </a:rPr>
              <a:t>kapnike </a:t>
            </a:r>
            <a:r>
              <a:rPr lang="sl-SI" altLang="sl-SI" sz="2800"/>
              <a:t>. Oboji nastajajo z izločanjem </a:t>
            </a:r>
            <a:r>
              <a:rPr lang="sl-SI" altLang="sl-SI" sz="2800" u="sng"/>
              <a:t>sige</a:t>
            </a:r>
            <a:r>
              <a:rPr lang="sl-SI" altLang="sl-SI" sz="2800"/>
              <a:t> . Stalaktiti rastejo s stropa proti tlom , stalagmiti pa s tal proti stropu . Včasih se stalaktit in stalagmit združita , nastalemu pojavu pravimo </a:t>
            </a:r>
            <a:r>
              <a:rPr lang="sl-SI" altLang="sl-SI" sz="2800" u="sng">
                <a:solidFill>
                  <a:schemeClr val="bg2"/>
                </a:solidFill>
              </a:rPr>
              <a:t>steber </a:t>
            </a:r>
            <a:r>
              <a:rPr lang="sl-SI" altLang="sl-SI" sz="2800"/>
              <a:t>.</a:t>
            </a:r>
            <a:r>
              <a:rPr lang="sl-SI" altLang="sl-SI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319F43-2189-416A-B650-7E4589CDC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Vodna jama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73983BF-6667-4D61-941C-F439B101E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33845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l-SI" altLang="sl-SI" sz="2800"/>
              <a:t>so pravi podzemski vodotoki - po njih teče voda, zato opazimo v njih posebne oblike. Voda dere skozi votlino z veliko silo na stene in s pomočjo mahenične erozije izdela jami okroglo obliko. Toda najpogosteje se količina vode zelo razlikuje in običajno jo je le toliko, da pokrije samo spodnji del jame in tako z mehanično deluje samo v njenem dnu in na spodnjem delu sten, zato ostaja strop nespremenjen.</a:t>
            </a:r>
          </a:p>
        </p:txBody>
      </p:sp>
      <p:pic>
        <p:nvPicPr>
          <p:cNvPr id="9220" name="Picture 4" descr="aaaaa">
            <a:extLst>
              <a:ext uri="{FF2B5EF4-FFF2-40B4-BE49-F238E27FC236}">
                <a16:creationId xmlns:a16="http://schemas.microsoft.com/office/drawing/2014/main" id="{20820332-08B4-4ADB-AF46-FFD57467B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149725"/>
            <a:ext cx="26638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>
            <a:extLst>
              <a:ext uri="{FF2B5EF4-FFF2-40B4-BE49-F238E27FC236}">
                <a16:creationId xmlns:a16="http://schemas.microsoft.com/office/drawing/2014/main" id="{2FA0A680-A1B9-4E85-97AC-B419289B3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491288"/>
            <a:ext cx="497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http://www.ramsar.si/images/krizna_jama_1.jpg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6119BAB-27F5-4B49-93C7-BB8F23AA9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Suha jama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C58F40F-7726-4723-8C1A-09A6F0FC4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sz="2400"/>
              <a:t>nimajo ravnega dna in jih ni izdolble podzemna vodna struga ampak voda deževnica  ter snežnice, ki je pronicala v notranjost in na manj odpornih ploskvah razširila razpoke v votline (Potočka zijalka). Sem spadajo še jame, ki so bile vodne, vendar se je voda iz njih preselila v nižje lege. V jamah se temperatura bistveno ne spreminja.</a:t>
            </a:r>
          </a:p>
        </p:txBody>
      </p:sp>
      <p:pic>
        <p:nvPicPr>
          <p:cNvPr id="10244" name="Picture 4" descr="dipo">
            <a:extLst>
              <a:ext uri="{FF2B5EF4-FFF2-40B4-BE49-F238E27FC236}">
                <a16:creationId xmlns:a16="http://schemas.microsoft.com/office/drawing/2014/main" id="{8B114E0F-ADDF-4215-99FE-62D154164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716338"/>
            <a:ext cx="3600450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id="{C07F404A-539F-461A-8D81-C5ADBAD9B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165850"/>
            <a:ext cx="708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http://www.divaca.si/mma_bin.php?id=2006022415182874&amp;src=min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8E53795-129B-4342-854A-41ACD6342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04002A4-6FF6-45BD-8EEE-D8B0603CC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/>
              <a:t>Viri od slik so pripisani od spodaj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/>
              <a:t>J. Senegačnik, B. Drobnjak, M. Otič, Živim v Sloveniji, Ljubljana, Modrijan, 2000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/>
              <a:t>http://sl.wikipedia.org/wiki/Kra%C5%A1ki_pojavi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/>
              <a:t>http://sl.wikipedia.org/wiki/Kategorija:Kra%C5%A1ki_pojavi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/>
              <a:t>http://www.dijaski.net/?stran=geo&amp;sub=ref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/>
              <a:t>http://solajenora.krneki.org/?vie=kat&amp;id=9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Privzeti načrt</vt:lpstr>
      <vt:lpstr>PODZEMNI KRAŠKI POJAVI</vt:lpstr>
      <vt:lpstr>POJAVI</vt:lpstr>
      <vt:lpstr>OPIS</vt:lpstr>
      <vt:lpstr>Brezno</vt:lpstr>
      <vt:lpstr>Mož ki pleza po breznu</vt:lpstr>
      <vt:lpstr>Stalaktiti, stalagmiti in stebri</vt:lpstr>
      <vt:lpstr>Vodna jama </vt:lpstr>
      <vt:lpstr>Suha jama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2019-05-31T08:40:14Z</dcterms:created>
  <dcterms:modified xsi:type="dcterms:W3CDTF">2019-05-31T08:40:14Z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