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7" r:id="rId1"/>
  </p:sldMasterIdLst>
  <p:notesMasterIdLst>
    <p:notesMasterId r:id="rId41"/>
  </p:notesMasterIdLst>
  <p:sldIdLst>
    <p:sldId id="256" r:id="rId2"/>
    <p:sldId id="257" r:id="rId3"/>
    <p:sldId id="293" r:id="rId4"/>
    <p:sldId id="259" r:id="rId5"/>
    <p:sldId id="294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6" autoAdjust="0"/>
    <p:restoredTop sz="94660"/>
  </p:normalViewPr>
  <p:slideViewPr>
    <p:cSldViewPr>
      <p:cViewPr varScale="1">
        <p:scale>
          <a:sx n="150" d="100"/>
          <a:sy n="150" d="100"/>
        </p:scale>
        <p:origin x="178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4FC64B9-6B27-4951-AF2C-19DD9192CC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sl-SI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FE058D3-410D-4EDA-ABD5-278A366A4A3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sl-SI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4EFA7F6-AB1A-43F8-8FC2-75A0B82C6C7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81EFDA9-E333-40E0-90BF-25C0CC80B4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32C875B-D18E-437C-B381-4069B8FB8C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sl-SI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A3216A17-8154-4301-9C10-F67B1135D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E2FE006-73D8-4A50-B3A0-9C4BB03C364D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C82836-3A02-4E1E-B76B-5F5BF460AC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2BA0AB-180B-4292-A241-1504BC027666}" type="slidenum">
              <a:rPr lang="en-US" altLang="sl-SI"/>
              <a:pPr/>
              <a:t>1</a:t>
            </a:fld>
            <a:endParaRPr lang="en-US" altLang="sl-SI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974113A-DA48-46DD-9E73-BA343592C1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7F06C96-A667-4F83-8C71-F633C58BB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1FA66D-B065-4082-BC4B-82B8F46EF6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EA19E0-B6E3-4219-93FE-41C60EF63083}" type="slidenum">
              <a:rPr lang="en-US" altLang="sl-SI"/>
              <a:pPr/>
              <a:t>10</a:t>
            </a:fld>
            <a:endParaRPr lang="en-US" altLang="sl-SI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9252414F-E5DD-44AD-90B5-6A89F47C8B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4398697-EAAD-47DF-8929-67349D0AB7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B540B1-35B1-4A67-9033-FA1262E87B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164C7E-FE7A-4576-9DC4-00A7DE437634}" type="slidenum">
              <a:rPr lang="en-US" altLang="sl-SI"/>
              <a:pPr/>
              <a:t>11</a:t>
            </a:fld>
            <a:endParaRPr lang="en-US" altLang="sl-SI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C69E8622-C3A3-40D4-A448-E866B2F09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F0971C4-81B1-43F7-8A7C-F4CCCB481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277D70-3935-4687-98BF-C2B065691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07DA0-0522-40A5-9F6A-8DDD7C633177}" type="slidenum">
              <a:rPr lang="en-US" altLang="sl-SI"/>
              <a:pPr/>
              <a:t>12</a:t>
            </a:fld>
            <a:endParaRPr lang="en-US" altLang="sl-SI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D0BF483F-0D2E-4494-8D3E-C8C3D8B1B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ADD58BCD-8021-481B-A6B5-5AC34AE08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C700ABF-FFC3-418C-ADF2-34F372CFEC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10B71-0739-4892-B822-1674AB239161}" type="slidenum">
              <a:rPr lang="en-US" altLang="sl-SI"/>
              <a:pPr/>
              <a:t>13</a:t>
            </a:fld>
            <a:endParaRPr lang="en-US" altLang="sl-SI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3229A7D6-D5DF-4646-926F-DA74214A8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D5B2DE9-C03A-4D84-BF59-A819E28CA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16C57ED-57D5-460E-AB85-46A6451856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C38B7-7A91-4529-ABE2-CD6E3E27EE18}" type="slidenum">
              <a:rPr lang="en-US" altLang="sl-SI"/>
              <a:pPr/>
              <a:t>14</a:t>
            </a:fld>
            <a:endParaRPr lang="en-US" altLang="sl-SI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625F621-1F1F-4FB8-A168-5E34944EED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5816123-3D33-4499-BFBA-C4BE2A05F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AD6DEB3-E7C5-4BA4-A54A-CE275092E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0DCA1-BE9C-4772-B342-2A5D82982F4D}" type="slidenum">
              <a:rPr lang="en-US" altLang="sl-SI"/>
              <a:pPr/>
              <a:t>15</a:t>
            </a:fld>
            <a:endParaRPr lang="en-US" altLang="sl-SI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92AC0977-8BC4-4A27-AC9C-BD156EE9AB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76D296E-1607-4A0D-A529-A0695158F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6CABABD-356D-42E6-81E2-111BF7E3E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19F38-EF95-4CA0-B959-826CEC86B170}" type="slidenum">
              <a:rPr lang="en-US" altLang="sl-SI"/>
              <a:pPr/>
              <a:t>16</a:t>
            </a:fld>
            <a:endParaRPr lang="en-US" altLang="sl-SI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780E1756-9DE2-42D0-BBC6-7434FB0315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24FFA69-407C-4E15-82EC-378128F3B7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A4A830-1417-474B-A99B-61BF5358A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F7124C-2E54-4544-AA0F-28F7EF1D986E}" type="slidenum">
              <a:rPr lang="en-US" altLang="sl-SI"/>
              <a:pPr/>
              <a:t>17</a:t>
            </a:fld>
            <a:endParaRPr lang="en-US" altLang="sl-SI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C8173222-2AFD-4F79-A1C3-BD45C18DC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24B585A-AF5E-4895-9BF5-35A8A8F76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5F1C7B-7331-432F-BF69-7AB41D755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5464D-04CA-40A5-932C-CAC685743305}" type="slidenum">
              <a:rPr lang="en-US" altLang="sl-SI"/>
              <a:pPr/>
              <a:t>18</a:t>
            </a:fld>
            <a:endParaRPr lang="en-US" altLang="sl-SI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8EA491DC-BA3B-46C6-A776-070F4F7D6B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A2F991A-8E2F-4930-813D-462612227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AE31978-5EA4-4854-AD01-BF256805AB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3D45B-D8BC-4D5E-AF1E-D48869A7A17C}" type="slidenum">
              <a:rPr lang="en-US" altLang="sl-SI"/>
              <a:pPr/>
              <a:t>19</a:t>
            </a:fld>
            <a:endParaRPr lang="en-US" altLang="sl-SI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BF35800B-32CC-481F-AADA-0C7A3AD73D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08E4F27-4E9C-49DA-B0EE-5126F8FB9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7BC6E6-696F-480D-A984-66ECED86F5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D1EDF-9B7F-4BDE-9032-44B57DC7C0FA}" type="slidenum">
              <a:rPr lang="en-US" altLang="sl-SI"/>
              <a:pPr/>
              <a:t>2</a:t>
            </a:fld>
            <a:endParaRPr lang="en-US" altLang="sl-SI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C21F8048-076E-4790-97CB-6D2464B94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7F71C0E-7D23-4888-B735-0AB4F8DF3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58D1636-A044-4EC3-AE13-7F6710EDB3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4923F-9EEF-4763-A5F1-C81FDBCC7D8B}" type="slidenum">
              <a:rPr lang="en-US" altLang="sl-SI"/>
              <a:pPr/>
              <a:t>20</a:t>
            </a:fld>
            <a:endParaRPr lang="en-US" altLang="sl-SI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32C4DAD9-92F2-456A-A55B-A8A1A17D1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6F2608CC-1375-449E-AE40-A17FB282C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5A62947-4E7B-4C72-9697-2267AF5526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024E69-0EAB-4090-85AC-B1456702F753}" type="slidenum">
              <a:rPr lang="en-US" altLang="sl-SI"/>
              <a:pPr/>
              <a:t>21</a:t>
            </a:fld>
            <a:endParaRPr lang="en-US" altLang="sl-SI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5F82A60A-03A9-4DD4-B3B8-CCE08CEDC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9DA36FD-03F5-453D-BC2F-9C093F542C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2A80FB-C251-4F76-BC62-9B5DC00D77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72051-25D5-4613-B9D8-BD0DB152D498}" type="slidenum">
              <a:rPr lang="en-US" altLang="sl-SI"/>
              <a:pPr/>
              <a:t>22</a:t>
            </a:fld>
            <a:endParaRPr lang="en-US" altLang="sl-SI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9DD84C72-93E4-461E-AD5B-60F9060B1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3579198E-6ED6-4266-8A92-93D17203D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4A4A630-0B43-4241-874C-A82C0E44B6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B3713D-8A2D-4E12-B8F7-26FAE6C810D7}" type="slidenum">
              <a:rPr lang="en-US" altLang="sl-SI"/>
              <a:pPr/>
              <a:t>23</a:t>
            </a:fld>
            <a:endParaRPr lang="en-US" altLang="sl-SI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8BA118E9-2B5A-4B7A-B7BB-2741433575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77BD6B0-9C61-49ED-A7FC-6E2423690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BA35F9-20BD-4649-BCF8-96A24EDE7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369DA6-E283-4FBD-9475-9BF60558A93E}" type="slidenum">
              <a:rPr lang="en-US" altLang="sl-SI"/>
              <a:pPr/>
              <a:t>24</a:t>
            </a:fld>
            <a:endParaRPr lang="en-US" altLang="sl-SI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BAEB6C04-CF03-41C5-BC02-F88038A8A9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A73A8512-A82D-4C58-9B78-0817BCB60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3C787A-98DC-418C-AA25-94046A45F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C107F-B463-4070-8775-72EFC5878CED}" type="slidenum">
              <a:rPr lang="en-US" altLang="sl-SI"/>
              <a:pPr/>
              <a:t>25</a:t>
            </a:fld>
            <a:endParaRPr lang="en-US" altLang="sl-SI"/>
          </a:p>
        </p:txBody>
      </p:sp>
      <p:sp>
        <p:nvSpPr>
          <p:cNvPr id="93186" name="Rectangle 2">
            <a:extLst>
              <a:ext uri="{FF2B5EF4-FFF2-40B4-BE49-F238E27FC236}">
                <a16:creationId xmlns:a16="http://schemas.microsoft.com/office/drawing/2014/main" id="{A55E9E4D-D0E2-4492-954D-CF033F59BF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1E7EE62B-23A3-4588-8642-ED0C22664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A911B9-2319-4855-85A5-16A0699C3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8AB839-82E2-4058-8194-602A018F4153}" type="slidenum">
              <a:rPr lang="en-US" altLang="sl-SI"/>
              <a:pPr/>
              <a:t>26</a:t>
            </a:fld>
            <a:endParaRPr lang="en-US" altLang="sl-SI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150A882C-0655-42A5-B211-17A3EA6CA1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A1664081-8938-4093-A2A8-754994B1A6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1314FE-4E1D-4A36-AC90-8CFB2A3373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DB471-5F92-4E6D-B7A5-CA2E68AB8C4A}" type="slidenum">
              <a:rPr lang="en-US" altLang="sl-SI"/>
              <a:pPr/>
              <a:t>27</a:t>
            </a:fld>
            <a:endParaRPr lang="en-US" altLang="sl-SI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37DBE86C-8716-4586-9674-085A6FACC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80E21101-F3C9-4C8C-817A-CA1847287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D3540D-7EB3-46BA-921D-AA3C6EFF7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A8272-E825-4B91-9F35-082C36B6BE6C}" type="slidenum">
              <a:rPr lang="en-US" altLang="sl-SI"/>
              <a:pPr/>
              <a:t>28</a:t>
            </a:fld>
            <a:endParaRPr lang="en-US" altLang="sl-SI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7FABAAC8-81A3-4D3C-9A95-D9331D839B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61866E94-A7AA-479C-A25C-1F60DC15BA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0FCC071-939F-4DED-A242-FC1CCB3AC8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9AE0E-2B54-4534-80ED-9B44E13B7F2B}" type="slidenum">
              <a:rPr lang="en-US" altLang="sl-SI"/>
              <a:pPr/>
              <a:t>29</a:t>
            </a:fld>
            <a:endParaRPr lang="en-US" altLang="sl-SI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3A2114A5-2D80-42B5-9EF6-ED051ADB4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4C5FC9E-635F-420C-BD55-09A82A8B5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9CC78F-93A5-4FB3-826C-1D9FB91FE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E369E-61CC-4083-BC4F-8E4FE5630960}" type="slidenum">
              <a:rPr lang="en-US" altLang="sl-SI"/>
              <a:pPr/>
              <a:t>3</a:t>
            </a:fld>
            <a:endParaRPr lang="en-US" altLang="sl-SI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7DB248D1-7317-4BEE-81F5-048773139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52904B9A-A735-4D25-B52D-64730C8B32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1CB318-C571-4879-80D4-CE8102CB61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971F35-C1BF-43FE-9CE5-0637CB9711B0}" type="slidenum">
              <a:rPr lang="en-US" altLang="sl-SI"/>
              <a:pPr/>
              <a:t>30</a:t>
            </a:fld>
            <a:endParaRPr lang="en-US" altLang="sl-SI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2122FF90-59A5-4610-B382-75B86D3525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3D71C3B3-2C33-433C-8050-01CB4B98B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B2611C-705A-4099-8314-88F3502DC2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D8680-E8A8-435D-A6F2-7A49F88F034C}" type="slidenum">
              <a:rPr lang="en-US" altLang="sl-SI"/>
              <a:pPr/>
              <a:t>31</a:t>
            </a:fld>
            <a:endParaRPr lang="en-US" altLang="sl-SI"/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81EC7D62-0FA0-4A76-8866-C283A87B38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224BF4A9-56BF-43C3-B27F-BD09D11E2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DE98A6-C760-42EA-A278-06467CA32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184C3F-A5BF-40CF-80BC-0C6BB7EAA54A}" type="slidenum">
              <a:rPr lang="en-US" altLang="sl-SI"/>
              <a:pPr/>
              <a:t>32</a:t>
            </a:fld>
            <a:endParaRPr lang="en-US" altLang="sl-SI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7E3AC654-9348-48A2-9858-76E8714A77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A1786670-8F75-4A0E-8A90-61F02273E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2F5955-4948-4B27-81B9-986C84F5D2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5B5A5-E4D0-4885-8167-B4EADA46EDD1}" type="slidenum">
              <a:rPr lang="en-US" altLang="sl-SI"/>
              <a:pPr/>
              <a:t>33</a:t>
            </a:fld>
            <a:endParaRPr lang="en-US" altLang="sl-SI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B98D0632-0343-4F58-9D18-1AB0A8BE6D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F8EE1525-03B6-46AD-B9B7-5694B0382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7E7A0F-B77E-4233-BA85-507A2CD7C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BEF65F-2FAD-4771-93FA-105AF1EAA4CF}" type="slidenum">
              <a:rPr lang="en-US" altLang="sl-SI"/>
              <a:pPr/>
              <a:t>34</a:t>
            </a:fld>
            <a:endParaRPr lang="en-US" altLang="sl-SI"/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5CEEF3DC-5D4A-4117-A66A-6DA399D0D8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95C2E7B3-F55C-4947-B018-2D7B72D82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E6C7971-C111-4AED-B7F0-21AD0F3D05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A7C7C-0F79-4EE0-97DF-74C43DE688E9}" type="slidenum">
              <a:rPr lang="en-US" altLang="sl-SI"/>
              <a:pPr/>
              <a:t>35</a:t>
            </a:fld>
            <a:endParaRPr lang="en-US" altLang="sl-SI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6204A662-E1A1-403D-B11C-916114A0F8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BCBEC749-7326-47E9-B679-B7B166F52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DE81418-4305-47DE-88B4-6E43437DCD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F0997-EE5F-4466-81AF-DFB329E2094A}" type="slidenum">
              <a:rPr lang="en-US" altLang="sl-SI"/>
              <a:pPr/>
              <a:t>36</a:t>
            </a:fld>
            <a:endParaRPr lang="en-US" altLang="sl-SI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C0CE8EF3-7FEB-4ABB-A7C0-3985942C7D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7B04ADA6-E814-404F-95C7-520599130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DD4C86-DFA6-46BF-860D-4A7CCE6FCF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8580D-40F6-4321-A8F5-00C2F67FF6CC}" type="slidenum">
              <a:rPr lang="en-US" altLang="sl-SI"/>
              <a:pPr/>
              <a:t>37</a:t>
            </a:fld>
            <a:endParaRPr lang="en-US" altLang="sl-SI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2ECAE002-F99E-45DE-AF50-F2341F6685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F8BC11E-C031-4235-95E0-34750FFFE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1D89BF-C830-46C7-9792-8C06355468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27A49C-705B-4F60-9F40-257F74550F4D}" type="slidenum">
              <a:rPr lang="en-US" altLang="sl-SI"/>
              <a:pPr/>
              <a:t>38</a:t>
            </a:fld>
            <a:endParaRPr lang="en-US" altLang="sl-SI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BF7D62A6-0EF8-4265-86E8-F4C466734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6AF11D2C-5987-42F6-BF51-D39AD0A76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2B618C-1BCE-4CDD-9ABC-F94081C53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D41CE-13FC-478A-81F8-FAD941D4F5D2}" type="slidenum">
              <a:rPr lang="en-US" altLang="sl-SI"/>
              <a:pPr/>
              <a:t>39</a:t>
            </a:fld>
            <a:endParaRPr lang="en-US" altLang="sl-SI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D0DA4AF5-D914-4C91-BCD6-99F9890546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1E4A952C-D86D-4178-8E96-7C2172DA85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C8D9AF-D531-4EE2-AF74-87F735725F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51740-8C63-4253-9CA0-492DFB098301}" type="slidenum">
              <a:rPr lang="en-US" altLang="sl-SI"/>
              <a:pPr/>
              <a:t>4</a:t>
            </a:fld>
            <a:endParaRPr lang="en-US" altLang="sl-SI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F7A4BC6E-0EB9-4537-99E1-73FA091C5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EC19631-72F3-469A-972B-BA7BB0687E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20C163-F81B-4840-AD50-507753EBD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A0186-38A2-41DB-836B-C85AD6A164C9}" type="slidenum">
              <a:rPr lang="en-US" altLang="sl-SI"/>
              <a:pPr/>
              <a:t>5</a:t>
            </a:fld>
            <a:endParaRPr lang="en-US" altLang="sl-SI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9D3C2843-AE1E-4228-A04B-A261EFF679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A3383C8-668D-4E07-82BB-04293D7604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B6E76E-17A5-4A10-83F2-B451A0DB66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1F56C-2DC2-4FE9-BCE5-9C12D2BA4787}" type="slidenum">
              <a:rPr lang="en-US" altLang="sl-SI"/>
              <a:pPr/>
              <a:t>6</a:t>
            </a:fld>
            <a:endParaRPr lang="en-US" altLang="sl-SI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B951BC27-5464-489E-9355-3E813E8AA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85B7E2B-288C-4A87-9EBE-336E2742BE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8A10C2-FFFD-4F10-9781-B8CEB3A0C4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2B96C-9A5B-4E74-BBAE-F381B2BC2DF2}" type="slidenum">
              <a:rPr lang="en-US" altLang="sl-SI"/>
              <a:pPr/>
              <a:t>7</a:t>
            </a:fld>
            <a:endParaRPr lang="en-US" altLang="sl-SI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4AC7B3FB-9A3F-4126-A592-E3835F46DB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E8590DAB-85CE-4D04-B7CA-F821C4B508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61B350-AFBB-45B5-9F41-21B3E2E722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0B11A9-6CD1-4E81-B9EB-22F37C29003B}" type="slidenum">
              <a:rPr lang="en-US" altLang="sl-SI"/>
              <a:pPr/>
              <a:t>8</a:t>
            </a:fld>
            <a:endParaRPr lang="en-US" altLang="sl-SI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87F0F888-1A51-4B4A-AB5B-092C11900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59D37AE8-AB96-42C6-A2B2-891E3C059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D5AAE2-D964-4A62-B0F7-94E8E0CF67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2A747-46FB-430A-B0C8-376B3874EE44}" type="slidenum">
              <a:rPr lang="en-US" altLang="sl-SI"/>
              <a:pPr/>
              <a:t>9</a:t>
            </a:fld>
            <a:endParaRPr lang="en-US" altLang="sl-SI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7D23774D-D271-4E16-AB72-C1D2D6C16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B7CAB5DD-C85C-4E78-8B6A-B35A3FD6C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>
            <a:extLst>
              <a:ext uri="{FF2B5EF4-FFF2-40B4-BE49-F238E27FC236}">
                <a16:creationId xmlns:a16="http://schemas.microsoft.com/office/drawing/2014/main" id="{AAB9BEAB-A48A-4EEC-B720-EAEECD96D1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8675" name="Group 3">
              <a:extLst>
                <a:ext uri="{FF2B5EF4-FFF2-40B4-BE49-F238E27FC236}">
                  <a16:creationId xmlns:a16="http://schemas.microsoft.com/office/drawing/2014/main" id="{C53AE87A-234D-4A89-B070-8300632B662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8676" name="Freeform 4">
                <a:extLst>
                  <a:ext uri="{FF2B5EF4-FFF2-40B4-BE49-F238E27FC236}">
                    <a16:creationId xmlns:a16="http://schemas.microsoft.com/office/drawing/2014/main" id="{51095D1C-A1EE-4EC8-B6F8-1295B92508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8677" name="Freeform 5">
                <a:extLst>
                  <a:ext uri="{FF2B5EF4-FFF2-40B4-BE49-F238E27FC236}">
                    <a16:creationId xmlns:a16="http://schemas.microsoft.com/office/drawing/2014/main" id="{5A0A4E64-3D3A-4C0B-8575-DDE5CF1B22A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8678" name="Freeform 6">
                <a:extLst>
                  <a:ext uri="{FF2B5EF4-FFF2-40B4-BE49-F238E27FC236}">
                    <a16:creationId xmlns:a16="http://schemas.microsoft.com/office/drawing/2014/main" id="{565355BB-EF92-452C-8552-2B993D6C30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8679" name="Freeform 7">
                <a:extLst>
                  <a:ext uri="{FF2B5EF4-FFF2-40B4-BE49-F238E27FC236}">
                    <a16:creationId xmlns:a16="http://schemas.microsoft.com/office/drawing/2014/main" id="{0EB549AF-77F7-4B75-B555-F1989DFB4B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8680" name="Freeform 8">
                <a:extLst>
                  <a:ext uri="{FF2B5EF4-FFF2-40B4-BE49-F238E27FC236}">
                    <a16:creationId xmlns:a16="http://schemas.microsoft.com/office/drawing/2014/main" id="{9E3FB600-4871-49AD-8A06-36180A2CA3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8681" name="Freeform 9">
              <a:extLst>
                <a:ext uri="{FF2B5EF4-FFF2-40B4-BE49-F238E27FC236}">
                  <a16:creationId xmlns:a16="http://schemas.microsoft.com/office/drawing/2014/main" id="{D9F8AFD9-4217-4D9B-B65F-C936E249B5D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682" name="Freeform 10">
              <a:extLst>
                <a:ext uri="{FF2B5EF4-FFF2-40B4-BE49-F238E27FC236}">
                  <a16:creationId xmlns:a16="http://schemas.microsoft.com/office/drawing/2014/main" id="{FF5E3AC3-2CD1-4828-8AA4-4676D19C27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A6881900-E102-4CDE-AA49-4FE6C765039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sl-SI" noProof="0"/>
              <a:t>Kliknite, če želite urediti slog naslova matrice</a:t>
            </a:r>
          </a:p>
        </p:txBody>
      </p:sp>
      <p:sp>
        <p:nvSpPr>
          <p:cNvPr id="28684" name="Rectangle 12">
            <a:extLst>
              <a:ext uri="{FF2B5EF4-FFF2-40B4-BE49-F238E27FC236}">
                <a16:creationId xmlns:a16="http://schemas.microsoft.com/office/drawing/2014/main" id="{47621F92-96C7-42AA-8DB1-F492CB35ACE2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sl-SI" noProof="0"/>
              <a:t>Kliknite, če želite urediti slog podnaslova matrice</a:t>
            </a:r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70BD3666-7A09-470E-A9DD-5692D8BDD1B0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28686" name="Rectangle 14">
            <a:extLst>
              <a:ext uri="{FF2B5EF4-FFF2-40B4-BE49-F238E27FC236}">
                <a16:creationId xmlns:a16="http://schemas.microsoft.com/office/drawing/2014/main" id="{CFDFAE53-5CF0-459B-93CF-A72F1D8A64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28687" name="Rectangle 15">
            <a:extLst>
              <a:ext uri="{FF2B5EF4-FFF2-40B4-BE49-F238E27FC236}">
                <a16:creationId xmlns:a16="http://schemas.microsoft.com/office/drawing/2014/main" id="{C43064CD-8944-4484-B7A4-FB2D468C36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5C8D8BA-A2BA-494D-9395-4F382D846710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49CD-90D6-4E4B-83FB-EE86E90D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A8D9EC-827E-40B3-B806-B974DAFC8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BDC58-4E33-4487-8214-3D83A747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A888C-5A1C-4044-9A84-83A4EE45B6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EC9571-9D5F-47B2-9CDB-822CF5003163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44EF8-8B6D-49E5-9EDB-81C4A75F1F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50451075"/>
      </p:ext>
    </p:extLst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CFAB0-7D56-41A0-AB18-0F617EE35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A0646-1AE1-4DB5-B722-D5BA693A9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A3979-D83C-44D6-A37B-E80B96697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76DE1-4FFB-4FB0-9A28-84255D77B3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9EBA26-DF8D-4E3C-804D-69DADD5FE304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4E827-E77D-4315-9110-84A8AE9AEE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20357990"/>
      </p:ext>
    </p:extLst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E8EB-9656-4916-A6CC-1D372EA0D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BB4D9-E8CC-45F4-A28D-0A00C4827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375F2-1CBC-42ED-B526-C69C1BA4C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EE1464-1202-4C36-B737-ADF5DE986E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CC76A1-CD2B-4A7F-BDDE-04FAAA21B510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CA35A-7AAC-4F73-BEDE-8534429E95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9888333"/>
      </p:ext>
    </p:extLst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77B0-9E61-453A-9ECF-FE200AB0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7467D-4BFB-4BD0-A5E8-B9A549290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010DF-1529-4717-9BDE-D24BE27BD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9C46F-F47E-447B-8280-4778905DC2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EEA57B-2E35-4DDA-8BA5-76FF9FCA1B2B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3C40E3-0602-435D-8ABC-71D5FC50CD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185892879"/>
      </p:ext>
    </p:extLst>
  </p:cSld>
  <p:clrMapOvr>
    <a:masterClrMapping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4437-4AA7-4613-9852-D6EB0A2F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6A85E-228F-4789-9D3F-B8E734E78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1EB1C-8E95-4ED9-9512-1F71A9E95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B5A4D-B485-4783-BF49-DAC673D4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99032-F418-4D22-A813-DD2233EDEF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6FB1B-4E04-471D-9730-22F9ED4B5385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8479A8C-7053-42DC-88EC-0537E55957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64876141"/>
      </p:ext>
    </p:extLst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02938-51F4-4EF8-8D1F-B3052843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6189E-775A-45AC-BA2E-EE0303A4A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E16ED-FCAA-4F7B-B42A-E0BAA9FEB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E9D42-204F-4069-AD2E-8489D35B4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EC01D7-FA90-425D-80DA-61341ED912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94065-21D8-431F-B390-27B63FC5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710812-F14B-4974-935C-3E11FBBB8C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5E9F56-2348-4996-B3FA-F2C3D9C4C163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D82D77B-E6CC-4069-8281-38E1BF5103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969730508"/>
      </p:ext>
    </p:extLst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8F1C-0A64-4FA7-98DF-3A31E5F3E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C3793-0A18-43CE-BC06-7CA74018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9F0A6-CDCF-43B2-996A-1941D01FB9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81F4D1-203D-4B5D-8AB5-B34CA41CB4BE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5AD75-8083-4FFF-ABDF-75F9D57B4F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356532182"/>
      </p:ext>
    </p:extLst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D09A2-2FEC-4886-A13A-649D2423E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E13974-D7FE-45B1-87D8-D474F24336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BFC261-CDAD-48B5-BCB5-6AD8A993A3A3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56F7B7-1290-497F-91C7-B8656A726E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83192968"/>
      </p:ext>
    </p:extLst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958C-EE01-4B57-BFE3-669EF9E7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3F2CB-4B71-412C-A2C9-F12A9F5BF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55465-A5CE-4D27-B731-C12908185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37290-2AA7-4FE0-BCCF-B93D77393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CDF37-AFD0-4FAD-8471-12BFA0B291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17A62-F483-415D-97F3-FFDD5C090447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F5978DC-D92D-4AE1-8500-CF7F7BB9C2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05715963"/>
      </p:ext>
    </p:extLst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FE7C5-AD75-4436-A85F-0EBF591CA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9B938-8855-422F-BF7D-7C7815BA9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07935-3760-43B3-ADC2-0A075732E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F372E-5046-4643-9CA4-98D20A110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EB86C-E582-49FB-A6EE-3ADCDDBEF9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3B0B72-DE20-4DC6-939C-98C4CD9A0781}" type="slidenum">
              <a:rPr lang="en-US" altLang="sl-SI"/>
              <a:pPr/>
              <a:t>‹#›</a:t>
            </a:fld>
            <a:endParaRPr lang="en-US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D49464-7AAD-4B5C-860C-499DAC602E6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58001742"/>
      </p:ext>
    </p:extLst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FF6D05D-39AE-4BBC-8DDC-27F5D97E8D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sl-SI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1017F0B-FD13-4FFE-9E10-1871E6D51D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43656F0-9379-48DF-B2A7-555AD153C77F}" type="slidenum">
              <a:rPr lang="en-US" altLang="sl-SI"/>
              <a:pPr/>
              <a:t>‹#›</a:t>
            </a:fld>
            <a:endParaRPr lang="en-US" altLang="sl-SI"/>
          </a:p>
        </p:txBody>
      </p:sp>
      <p:grpSp>
        <p:nvGrpSpPr>
          <p:cNvPr id="27652" name="Group 4">
            <a:extLst>
              <a:ext uri="{FF2B5EF4-FFF2-40B4-BE49-F238E27FC236}">
                <a16:creationId xmlns:a16="http://schemas.microsoft.com/office/drawing/2014/main" id="{0A17700E-6B74-44A0-9C62-A745882254D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7653" name="Group 5">
              <a:extLst>
                <a:ext uri="{FF2B5EF4-FFF2-40B4-BE49-F238E27FC236}">
                  <a16:creationId xmlns:a16="http://schemas.microsoft.com/office/drawing/2014/main" id="{AD4AB89A-B760-4C22-8A10-27E6535FF1D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>
                <a:extLst>
                  <a:ext uri="{FF2B5EF4-FFF2-40B4-BE49-F238E27FC236}">
                    <a16:creationId xmlns:a16="http://schemas.microsoft.com/office/drawing/2014/main" id="{CDF834FB-BD46-4261-9322-325E56A2FF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7655" name="Freeform 7">
                <a:extLst>
                  <a:ext uri="{FF2B5EF4-FFF2-40B4-BE49-F238E27FC236}">
                    <a16:creationId xmlns:a16="http://schemas.microsoft.com/office/drawing/2014/main" id="{871925CC-B3A7-40D3-A9A1-AFF666FB88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7656" name="Freeform 8">
                <a:extLst>
                  <a:ext uri="{FF2B5EF4-FFF2-40B4-BE49-F238E27FC236}">
                    <a16:creationId xmlns:a16="http://schemas.microsoft.com/office/drawing/2014/main" id="{008B3258-AC62-490C-9A3F-E55E6297F0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7657" name="Freeform 9">
                <a:extLst>
                  <a:ext uri="{FF2B5EF4-FFF2-40B4-BE49-F238E27FC236}">
                    <a16:creationId xmlns:a16="http://schemas.microsoft.com/office/drawing/2014/main" id="{6A4F2661-F195-4C42-B097-E0BD8BF24A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7658" name="Freeform 10">
                <a:extLst>
                  <a:ext uri="{FF2B5EF4-FFF2-40B4-BE49-F238E27FC236}">
                    <a16:creationId xmlns:a16="http://schemas.microsoft.com/office/drawing/2014/main" id="{49E21F66-6CAE-43EB-B690-C5DF1C18D5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7659" name="Freeform 11">
              <a:extLst>
                <a:ext uri="{FF2B5EF4-FFF2-40B4-BE49-F238E27FC236}">
                  <a16:creationId xmlns:a16="http://schemas.microsoft.com/office/drawing/2014/main" id="{41036709-FD12-421D-8E34-E3FFDE1E22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7660" name="Freeform 12">
              <a:extLst>
                <a:ext uri="{FF2B5EF4-FFF2-40B4-BE49-F238E27FC236}">
                  <a16:creationId xmlns:a16="http://schemas.microsoft.com/office/drawing/2014/main" id="{AE21BBC9-E824-4A6D-9584-AFEB1D5456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7661" name="Rectangle 13">
            <a:extLst>
              <a:ext uri="{FF2B5EF4-FFF2-40B4-BE49-F238E27FC236}">
                <a16:creationId xmlns:a16="http://schemas.microsoft.com/office/drawing/2014/main" id="{F63A422B-FBBB-4DE0-BFE5-8C4762DBD28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 naslova matrice</a:t>
            </a:r>
          </a:p>
        </p:txBody>
      </p:sp>
      <p:sp>
        <p:nvSpPr>
          <p:cNvPr id="27662" name="Rectangle 14">
            <a:extLst>
              <a:ext uri="{FF2B5EF4-FFF2-40B4-BE49-F238E27FC236}">
                <a16:creationId xmlns:a16="http://schemas.microsoft.com/office/drawing/2014/main" id="{BEF857E9-9F5A-4C76-9EDF-2B19405980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sl-SI"/>
          </a:p>
        </p:txBody>
      </p:sp>
      <p:sp>
        <p:nvSpPr>
          <p:cNvPr id="27663" name="Rectangle 15">
            <a:extLst>
              <a:ext uri="{FF2B5EF4-FFF2-40B4-BE49-F238E27FC236}">
                <a16:creationId xmlns:a16="http://schemas.microsoft.com/office/drawing/2014/main" id="{D1D60359-1EB9-4DB7-A688-8435362F6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Kliknite, če želite urediti sloge besedila matrice</a:t>
            </a:r>
          </a:p>
          <a:p>
            <a:pPr lvl="1"/>
            <a:r>
              <a:rPr lang="en-US" altLang="sl-SI"/>
              <a:t>Druga raven</a:t>
            </a:r>
          </a:p>
          <a:p>
            <a:pPr lvl="2"/>
            <a:r>
              <a:rPr lang="en-US" altLang="sl-SI"/>
              <a:t>Tretja raven</a:t>
            </a:r>
          </a:p>
          <a:p>
            <a:pPr lvl="3"/>
            <a:r>
              <a:rPr lang="en-US" altLang="sl-SI"/>
              <a:t>Četrta raven</a:t>
            </a:r>
          </a:p>
          <a:p>
            <a:pPr lvl="4"/>
            <a:r>
              <a:rPr lang="en-US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slow">
    <p:randomBar/>
  </p:transition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s-gimsl.kr.edus.si/ro/geografija/kras2/nazaj.gif" TargetMode="External"/><Relationship Id="rId5" Type="http://schemas.openxmlformats.org/officeDocument/2006/relationships/image" Target="../media/image6.png"/><Relationship Id="rId4" Type="http://schemas.openxmlformats.org/officeDocument/2006/relationships/image" Target="http://www.s-gimsl.kr.edus.si/ro/geografija/kras2/jpg/ponor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-gimsl.kr.edus.si/ro/geografija/kras2/ROkras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s-gimsl.kr.edus.si/ro/geografija/kras2/jpg/izvir2.jpg" TargetMode="External"/><Relationship Id="rId5" Type="http://schemas.openxmlformats.org/officeDocument/2006/relationships/image" Target="../media/image4.jpeg"/><Relationship Id="rId4" Type="http://schemas.openxmlformats.org/officeDocument/2006/relationships/image" Target="http://www.s-gimsl.kr.edus.si/ro/geografija/kras2/jpg/kraski_izvi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4130DAF-38A2-4272-9CDF-5B670DCEDF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 sz="12000">
                <a:latin typeface="Script MT Bold" panose="03040602040607080904" pitchFamily="66" charset="0"/>
              </a:rPr>
              <a:t>Kraški relief</a:t>
            </a:r>
            <a:endParaRPr lang="en-US" altLang="sl-SI" sz="12000">
              <a:latin typeface="Script MT Bold" panose="03040602040607080904" pitchFamily="66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29DFC8D-B916-49F0-B6EA-D95F1566C4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0" y="4581525"/>
            <a:ext cx="4208463" cy="20399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 sz="2800" dirty="0"/>
          </a:p>
          <a:p>
            <a:pPr>
              <a:lnSpc>
                <a:spcPct val="90000"/>
              </a:lnSpc>
            </a:pPr>
            <a:r>
              <a:rPr lang="sl-SI" altLang="sl-SI" sz="2800" dirty="0" err="1"/>
              <a:t>Predmet:Geografija</a:t>
            </a:r>
            <a:endParaRPr lang="sl-SI" altLang="sl-SI" sz="2800" dirty="0"/>
          </a:p>
        </p:txBody>
      </p:sp>
    </p:spTree>
  </p:cSld>
  <p:clrMapOvr>
    <a:masterClrMapping/>
  </p:clrMapOvr>
  <p:transition spd="slow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737AA110-9D34-421F-A604-9EB94FB72B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ponikalnica</a:t>
            </a:r>
            <a:endParaRPr lang="en-US" altLang="sl-SI" sz="32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1644C0F-4FC0-4DD3-A175-3C1F64CF4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=reka s kraškim izvirom, ki ponavadi teče po neprepustni podlagi kraškega polja, na stiku z apnencem pa ponikne oz. izgine v tla. To mesto imenujemo požiralnik, ponikev ali pa jamski ponor, če voda izginja v jamo.</a:t>
            </a:r>
            <a:r>
              <a:rPr lang="en-US" altLang="sl-SI"/>
              <a:t> </a:t>
            </a:r>
          </a:p>
        </p:txBody>
      </p:sp>
    </p:spTree>
  </p:cSld>
  <p:clrMapOvr>
    <a:masterClrMapping/>
  </p:clrMapOvr>
  <p:transition spd="slow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06B2B44-1296-4516-89AF-BFD8E763EF8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367A6863-2FC5-4765-B3A6-10A2A5883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6869" name="Picture 5" descr="ponor.jpg (84929 bytes)">
            <a:extLst>
              <a:ext uri="{FF2B5EF4-FFF2-40B4-BE49-F238E27FC236}">
                <a16:creationId xmlns:a16="http://schemas.microsoft.com/office/drawing/2014/main" id="{AD1FE7E1-C72E-4113-9F0A-1A1643E88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5327650" cy="458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WB01337_.gif (904 bytes)">
            <a:extLst>
              <a:ext uri="{FF2B5EF4-FFF2-40B4-BE49-F238E27FC236}">
                <a16:creationId xmlns:a16="http://schemas.microsoft.com/office/drawing/2014/main" id="{E2759988-2391-46A4-8CFD-05B5BEA69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Rectangle 7">
            <a:extLst>
              <a:ext uri="{FF2B5EF4-FFF2-40B4-BE49-F238E27FC236}">
                <a16:creationId xmlns:a16="http://schemas.microsoft.com/office/drawing/2014/main" id="{8F604D0A-EB0E-470A-889F-04C34BE1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36873" name="Rectangle 9">
            <a:extLst>
              <a:ext uri="{FF2B5EF4-FFF2-40B4-BE49-F238E27FC236}">
                <a16:creationId xmlns:a16="http://schemas.microsoft.com/office/drawing/2014/main" id="{3CE81BB1-4D99-4833-AB8D-2CF09F070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8EEB0FF6-E467-4FDB-BA05-B5B56C481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20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       </a:t>
            </a:r>
            <a:endParaRPr lang="sl-SI" altLang="sl-SI">
              <a:latin typeface="Arial" panose="020B0604020202020204" pitchFamily="34" charset="0"/>
            </a:endParaRPr>
          </a:p>
        </p:txBody>
      </p:sp>
      <p:graphicFrame>
        <p:nvGraphicFramePr>
          <p:cNvPr id="36885" name="Group 21">
            <a:extLst>
              <a:ext uri="{FF2B5EF4-FFF2-40B4-BE49-F238E27FC236}">
                <a16:creationId xmlns:a16="http://schemas.microsoft.com/office/drawing/2014/main" id="{99A84031-18E0-463E-BC93-D1E699EBEAAC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51816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603121416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577082397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l-SI" alt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l-SI" alt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44939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561BCED-3187-4CC0-8D7B-DA3BEA29B0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Kraške oblike</a:t>
            </a:r>
            <a:endParaRPr lang="en-US" altLang="sl-SI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A651481-B642-4A93-B1E7-9B1B8899E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*žlebiči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*škraplje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*škavnice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*vrtače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*kotliči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*uvala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*koliševka ali udorna vrtača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*kraško polje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*kraško podolje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*suha dolina</a:t>
            </a:r>
            <a:endParaRPr lang="en-US" altLang="sl-SI" sz="2800"/>
          </a:p>
        </p:txBody>
      </p:sp>
    </p:spTree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0007A21-E1D8-40D8-8751-D267411001E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žlebiči</a:t>
            </a:r>
            <a:endParaRPr lang="en-US" altLang="sl-SI" sz="32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DDEDB5A-1FD2-4BDA-9499-FA5533006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=razjede pravilnih žlebastih oblik, ki potekajo v smeri največjega strmca stene. Izoblikuje jih odtekajoča padavinska voda. </a:t>
            </a:r>
            <a:endParaRPr lang="en-US" altLang="sl-SI"/>
          </a:p>
        </p:txBody>
      </p:sp>
      <p:pic>
        <p:nvPicPr>
          <p:cNvPr id="38916" name="Picture 4" descr="zlebici.jpg (54065 bytes)">
            <a:extLst>
              <a:ext uri="{FF2B5EF4-FFF2-40B4-BE49-F238E27FC236}">
                <a16:creationId xmlns:a16="http://schemas.microsoft.com/office/drawing/2014/main" id="{4B9AA661-D211-443C-B6C9-AE729669C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644900"/>
            <a:ext cx="37433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2821A44-C00F-4E9B-84D5-29F75D4E9C1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škraplje</a:t>
            </a:r>
            <a:endParaRPr lang="en-US" altLang="sl-SI" sz="32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C4862F9B-D100-4750-9444-73A7CD579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=od nekaj cm do nekaj m dolge kraške oblike, nastale zaradi korozije vzdolž razpok ob ploskvah manjše odpornosti kamnine. </a:t>
            </a:r>
            <a:endParaRPr lang="en-US" altLang="sl-SI"/>
          </a:p>
        </p:txBody>
      </p:sp>
      <p:pic>
        <p:nvPicPr>
          <p:cNvPr id="39940" name="Picture 4" descr="skraplje.jpg (98017 bytes)">
            <a:extLst>
              <a:ext uri="{FF2B5EF4-FFF2-40B4-BE49-F238E27FC236}">
                <a16:creationId xmlns:a16="http://schemas.microsoft.com/office/drawing/2014/main" id="{009FD7F9-2B4C-4D81-811B-4968D8F1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1663"/>
            <a:ext cx="3529012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954C2CC-3918-4391-9FD0-57F5C49D924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škavnice</a:t>
            </a:r>
            <a:endParaRPr lang="en-US" altLang="sl-SI" sz="3200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45B264E-FEA8-4CBA-B4B7-6578F983D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=okrogle ali podolgovate vdolbine v skali, velike nekaj dm. Imajo ravno dno, ki ga je oblikovala zastajajoča deževnica.</a:t>
            </a:r>
            <a:r>
              <a:rPr lang="en-US" altLang="sl-SI"/>
              <a:t> </a:t>
            </a:r>
          </a:p>
        </p:txBody>
      </p:sp>
      <p:pic>
        <p:nvPicPr>
          <p:cNvPr id="40964" name="Picture 4" descr="skavnica.jpg (51234 bytes)">
            <a:extLst>
              <a:ext uri="{FF2B5EF4-FFF2-40B4-BE49-F238E27FC236}">
                <a16:creationId xmlns:a16="http://schemas.microsoft.com/office/drawing/2014/main" id="{C67E4B0C-C801-4103-8502-D85DCE6D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36734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F567C57-C9B4-4200-9B52-3C604C8E39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vrtače</a:t>
            </a:r>
            <a:endParaRPr lang="en-US" altLang="sl-SI" sz="3200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F55313D-48E3-4A8D-ACA1-71E72461CE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=kotanje skledaste ali lijakaste oblike, s premerom do 50m in globoke do 10m. Debelejša plast prsti na dnu vrtače je primerna za njive. </a:t>
            </a:r>
            <a:endParaRPr lang="en-US" altLang="sl-SI"/>
          </a:p>
        </p:txBody>
      </p:sp>
      <p:pic>
        <p:nvPicPr>
          <p:cNvPr id="41988" name="Picture 4" descr="vrtaca.jpg (52973 bytes)">
            <a:extLst>
              <a:ext uri="{FF2B5EF4-FFF2-40B4-BE49-F238E27FC236}">
                <a16:creationId xmlns:a16="http://schemas.microsoft.com/office/drawing/2014/main" id="{D5C5D904-E058-4FBE-AB8E-A755BF8C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57563"/>
            <a:ext cx="48244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A76F4040-EEBB-4898-A043-2EEDFC238B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kotliči</a:t>
            </a:r>
            <a:endParaRPr lang="en-US" altLang="sl-SI" sz="320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6D451BD-07E7-4457-892A-6EA88490F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=vrtačam podobne kotanje v visokogorju, v katerih se nabira sneg. Ob taljenju se površje v kotanji hitreje znižuje   kot v okolici. </a:t>
            </a:r>
            <a:endParaRPr lang="en-US" altLang="sl-SI"/>
          </a:p>
        </p:txBody>
      </p:sp>
      <p:pic>
        <p:nvPicPr>
          <p:cNvPr id="43012" name="Picture 4" descr="kotlic.jpg (71621 bytes)">
            <a:extLst>
              <a:ext uri="{FF2B5EF4-FFF2-40B4-BE49-F238E27FC236}">
                <a16:creationId xmlns:a16="http://schemas.microsoft.com/office/drawing/2014/main" id="{47CE026A-67D3-4781-82A1-D86D78546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97200"/>
            <a:ext cx="35290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852D0FE-C326-4890-9190-F5008811F14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uvala</a:t>
            </a:r>
            <a:endParaRPr lang="en-US" altLang="sl-SI" sz="320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BB2C32A-8489-4843-B29E-2D8760274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=skledasta kotanja , večja od vrtače in manjša od kraškega polja , od katerega se razlikuje tudi po neravnem dnu, ki je lahko razčlenjeno z vrtačami. </a:t>
            </a:r>
            <a:endParaRPr lang="en-US" altLang="sl-SI"/>
          </a:p>
        </p:txBody>
      </p:sp>
      <p:pic>
        <p:nvPicPr>
          <p:cNvPr id="44036" name="Picture 4" descr="uvala.jpg (71167 bytes)">
            <a:extLst>
              <a:ext uri="{FF2B5EF4-FFF2-40B4-BE49-F238E27FC236}">
                <a16:creationId xmlns:a16="http://schemas.microsoft.com/office/drawing/2014/main" id="{DBDAE316-ED4B-453E-9F53-761B08F97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141663"/>
            <a:ext cx="489743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356727A1-9B1B-496B-AA26-6C883143BD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Koliševka ali udorna vrtača</a:t>
            </a:r>
            <a:endParaRPr lang="en-US" altLang="sl-SI" sz="320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1E7F749-7E66-4D34-A92C-31C48C11FC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=zaprta globel (globoka in široka do 200m), s prepadnimi pobočji, nastala z rušenjem jamskega stropa.</a:t>
            </a:r>
            <a:endParaRPr lang="en-US" altLang="sl-SI"/>
          </a:p>
        </p:txBody>
      </p:sp>
      <p:pic>
        <p:nvPicPr>
          <p:cNvPr id="45060" name="Picture 4" descr="kolisevka">
            <a:extLst>
              <a:ext uri="{FF2B5EF4-FFF2-40B4-BE49-F238E27FC236}">
                <a16:creationId xmlns:a16="http://schemas.microsoft.com/office/drawing/2014/main" id="{6CCBBB72-AC9E-4DF2-962C-974205F9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068638"/>
            <a:ext cx="3889375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CEC8971-1551-4BD6-A6E9-F07E0635A84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Kraško površje</a:t>
            </a:r>
            <a:endParaRPr lang="en-US" altLang="sl-SI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67041D8-2BEE-4172-9C38-A2C13CCAF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Na apnencu se razvije poseben tip reliefa-KRAŠKI RELIEF oz. KRAS.</a:t>
            </a:r>
          </a:p>
          <a:p>
            <a:r>
              <a:rPr lang="sl-SI" altLang="sl-SI"/>
              <a:t>Površje,kjer prevladujejo posebne reliefne oblike oz. kraški reliefni pojavi.</a:t>
            </a:r>
          </a:p>
          <a:p>
            <a:r>
              <a:rPr lang="sl-SI" altLang="sl-SI"/>
              <a:t>Kras nastaja na apnencu in njemu po kemični sestavi sorodnih prepustnih kamninah.</a:t>
            </a:r>
          </a:p>
          <a:p>
            <a:r>
              <a:rPr lang="sl-SI" altLang="sl-SI"/>
              <a:t>V Sloveniji je takega površja skoraj polovica.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8D1664AF-EAB8-4C70-9D99-D331BD44991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Kraško polje</a:t>
            </a:r>
            <a:endParaRPr lang="en-US" altLang="sl-SI" sz="3200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EF757C39-A7EC-4159-BD0D-F8F7C46F8A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=največja kotanja na krasu, z ravnim dnom,strmim, sklenjenim obodom. Po njem ponavadi teče reka ponikalnica s kraškim izvirom in odtokom.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Fenomen med kraškimi polji je Cerkniško polje s presihajočim jezerom. Polje ojezeri ob večjem in dolgotrajnem deževju, ko se nanj steka večja količina vode, kot jo lahko ponikne.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67F7094-F729-46D6-8AB9-D1116E073E3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7108" name="Picture 4" descr="polje1.jpg (65544 bytes)">
            <a:extLst>
              <a:ext uri="{FF2B5EF4-FFF2-40B4-BE49-F238E27FC236}">
                <a16:creationId xmlns:a16="http://schemas.microsoft.com/office/drawing/2014/main" id="{E58DDFC1-236D-4679-BBBB-A147F07D3B1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908050"/>
            <a:ext cx="7488237" cy="5256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C0941E3-0B27-4979-B2F0-4802B590E25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Kraško podolje</a:t>
            </a:r>
            <a:endParaRPr lang="en-US" altLang="sl-SI" sz="320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414B645-EF1F-46A7-8FAB-7F83A3AA1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=uravnan, nižji svet med večjimi kraškimi masivi. V najnižjih delih lahko nastanejo kraška polja.</a:t>
            </a:r>
            <a:endParaRPr lang="en-US" altLang="sl-SI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3A37AE26-C896-44BF-8FC7-E4C275D5D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3246438"/>
            <a:ext cx="241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sl-SI"/>
              <a:t> </a:t>
            </a:r>
          </a:p>
        </p:txBody>
      </p:sp>
    </p:spTree>
  </p:cSld>
  <p:clrMapOvr>
    <a:masterClrMapping/>
  </p:clrMapOvr>
  <p:transition spd="slow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AE6D873-D5C2-40AF-A633-8439BC74A2F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Suha dolina</a:t>
            </a:r>
            <a:endParaRPr lang="en-US" altLang="sl-SI" sz="3200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832932E1-734C-434D-9076-08B2F3722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=dolinasta oblika brez površinskega vodnega toka, ki ponavadi nastane po umiku vode v kraško notranjost. </a:t>
            </a:r>
            <a:endParaRPr lang="en-US" altLang="sl-SI"/>
          </a:p>
        </p:txBody>
      </p:sp>
      <p:pic>
        <p:nvPicPr>
          <p:cNvPr id="49156" name="Picture 4" descr="suha_dolina.jpg (115538 bytes)">
            <a:extLst>
              <a:ext uri="{FF2B5EF4-FFF2-40B4-BE49-F238E27FC236}">
                <a16:creationId xmlns:a16="http://schemas.microsoft.com/office/drawing/2014/main" id="{0710D479-7DB1-49B6-8D65-4000B386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852738"/>
            <a:ext cx="5113337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76570C4-ECD6-4312-9CEF-E0D738B1D22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Podzemeljske kraške oblike</a:t>
            </a:r>
            <a:endParaRPr lang="en-US" altLang="sl-SI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1F524529-034D-4BE5-805A-711B9E38AB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*brezno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*kraške jame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*kapniki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B410442-2415-430C-992D-233C713669E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brezno</a:t>
            </a:r>
            <a:endParaRPr lang="en-US" altLang="sl-SI" sz="320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A2917312-B473-47EC-ABB7-2CE69F743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=navpičen jašek v kraškem svetu, ki je praviloma bolj globok kot pa širok in se mu ne vidi dna. </a:t>
            </a:r>
            <a:endParaRPr lang="en-US" altLang="sl-SI"/>
          </a:p>
        </p:txBody>
      </p:sp>
      <p:pic>
        <p:nvPicPr>
          <p:cNvPr id="51204" name="Picture 4" descr="brezno.jpg (63120 bytes)">
            <a:extLst>
              <a:ext uri="{FF2B5EF4-FFF2-40B4-BE49-F238E27FC236}">
                <a16:creationId xmlns:a16="http://schemas.microsoft.com/office/drawing/2014/main" id="{741A1AE7-130A-4DF2-BCC2-9A60DFC1D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738"/>
            <a:ext cx="316865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0D61B702-F6FB-4E71-A892-C778B8262F1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Kraške jame</a:t>
            </a:r>
            <a:endParaRPr lang="en-US" altLang="sl-SI" sz="320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675499B4-6B85-435A-9B2E-589836747B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=nastanejo zaradi korozijske razširitve razpok v kamninah, največje pa so oblikovalee podzemeljske reke oz. ponikalnice. Lahko so suhe ali vodne (npr. Planinska jama), izvirne (Unica V Planinski jami) ali ponorne ( Rak v jami Karlovica). 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4871009-FB37-449F-94DD-2D3BF262973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3252" name="Picture 4" descr="jama1.jpg (129318 bytes)">
            <a:extLst>
              <a:ext uri="{FF2B5EF4-FFF2-40B4-BE49-F238E27FC236}">
                <a16:creationId xmlns:a16="http://schemas.microsoft.com/office/drawing/2014/main" id="{705196CC-E457-4791-8AD1-427D9407567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4752975" cy="4868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3" name="Picture 5" descr="jama2.jpg (70529 bytes)">
            <a:extLst>
              <a:ext uri="{FF2B5EF4-FFF2-40B4-BE49-F238E27FC236}">
                <a16:creationId xmlns:a16="http://schemas.microsoft.com/office/drawing/2014/main" id="{028EB5C2-FFB1-487A-8370-868D0662F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836613"/>
            <a:ext cx="35433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18D0087-93C2-400C-8BBE-D0476A725B0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kapniki</a:t>
            </a:r>
            <a:endParaRPr lang="en-US" altLang="sl-SI" sz="3200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CD7BF26-62DC-43F0-82F2-66DB7275D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/>
              <a:t>=so sigaste tvorbe, ki nastajajo v suhih kraških jamah.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/>
              <a:t>Z uhajanjem CO2 iz kapljajoče vode se izloča kalcit oz. siga(kamnina,ki jo vidimo kot nekakšno prevleko na jamskih stenah).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/>
              <a:t>Kapniške tvorbe so različnih oblik: stalagmiti ( na tleh), stalaktiti (s stropa), stebri (po združitvi stalaktitov in stalagmitov), zavese, cevčice itd.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F6310258-FC21-4AF4-AD01-2E0E5B5B104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55300" name="Picture 4" descr="jama.jpg (148992 bytes)">
            <a:extLst>
              <a:ext uri="{FF2B5EF4-FFF2-40B4-BE49-F238E27FC236}">
                <a16:creationId xmlns:a16="http://schemas.microsoft.com/office/drawing/2014/main" id="{AD407FB1-2B10-49D7-B982-1B338D14668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836613"/>
            <a:ext cx="5184775" cy="5391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CAA05E65-3FBD-43AD-A757-236C63E9DA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Kje leži?</a:t>
            </a:r>
            <a:endParaRPr lang="en-US" altLang="sl-SI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1D05511-0AB4-4A9D-BC1A-C90E92534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altLang="sl-SI"/>
              <a:t>Kras je pokrajina med Tržaškim zalivom in Vipavsko dolino.</a:t>
            </a:r>
            <a:r>
              <a:rPr lang="en-US" altLang="sl-SI"/>
              <a:t> </a:t>
            </a:r>
            <a:endParaRPr lang="sl-SI" altLang="sl-SI"/>
          </a:p>
          <a:p>
            <a:pPr>
              <a:lnSpc>
                <a:spcPct val="90000"/>
              </a:lnSpc>
            </a:pPr>
            <a:r>
              <a:rPr lang="sl-SI" altLang="sl-SI"/>
              <a:t>Je </a:t>
            </a:r>
            <a:r>
              <a:rPr lang="en-AU" altLang="sl-SI"/>
              <a:t>apneniška planota , ki se z ostrim robom dviguje nad Soško ravnino in se zvišuje proti JV , kjer je v Divaškem Krasu visoka že 400 -–500 m nad Brkini in Slavnikom se vriva planotasti kras v obliki široke suhe doline , ki jo imenujemo Podgrajsko podolje , in se nadaljuje ob JZ strani Slavniškega pogorja.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FC2AD67-4782-48A3-A950-8474C063DEC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Vrste krasa</a:t>
            </a:r>
            <a:endParaRPr lang="en-US" altLang="sl-SI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C0E9275-A11E-47FC-8C51-1455A164D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*popolni ali globoki kras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*visokogorski kras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*tropski ali stožčasti kras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*goli kras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*pokriti kras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E60187D-8061-44BE-8222-7CB9358057B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* Popolni ali globoki kras</a:t>
            </a:r>
            <a:endParaRPr lang="en-US" altLang="sl-SI" sz="360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2079A4D-3E70-4693-B1AF-B705CA260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zanj so značilne velike površinske in tudi podzemne kraške oblike, ki nastajajo v debelih skladih apnenca </a:t>
            </a:r>
          </a:p>
          <a:p>
            <a:r>
              <a:rPr lang="sl-SI" altLang="sl-SI"/>
              <a:t>primer: notranjski, primorski kras v Sloveniji</a:t>
            </a:r>
            <a:endParaRPr lang="en-US" altLang="sl-SI"/>
          </a:p>
        </p:txBody>
      </p:sp>
      <p:pic>
        <p:nvPicPr>
          <p:cNvPr id="57348" name="Picture 4" descr="popolni_kras.jpg (46551 bytes)">
            <a:extLst>
              <a:ext uri="{FF2B5EF4-FFF2-40B4-BE49-F238E27FC236}">
                <a16:creationId xmlns:a16="http://schemas.microsoft.com/office/drawing/2014/main" id="{5DCA16B1-9270-4BA6-8C73-7B0F5A99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933825"/>
            <a:ext cx="45370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F0F4BB8-57A4-4171-BD4A-C48E052B12F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* Visokogorski kras</a:t>
            </a:r>
            <a:endParaRPr lang="en-US" altLang="sl-SI" sz="3600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AB4A772-648F-4E1C-9F69-571635F0C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nastaja v visokogorju nad zgornjo gozdno mejo. Zanj so značilni kotliči, žlebiči, škraplje,škavnice, lašti ali skalne plošče in visoke kraške planote ali podi (npr. Kaninski), ki so razčlenjeni z naštetimi kraškimi oblikami.</a:t>
            </a:r>
            <a:endParaRPr lang="en-US" altLang="sl-SI"/>
          </a:p>
        </p:txBody>
      </p:sp>
      <p:pic>
        <p:nvPicPr>
          <p:cNvPr id="58372" name="Picture 4" descr="kaninski podi.jpg (58978 bytes)">
            <a:extLst>
              <a:ext uri="{FF2B5EF4-FFF2-40B4-BE49-F238E27FC236}">
                <a16:creationId xmlns:a16="http://schemas.microsoft.com/office/drawing/2014/main" id="{CF2935C3-2F7C-40E0-9BC7-BCD75819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644900"/>
            <a:ext cx="4319588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4FC366D-E6AA-4514-ABAC-7F1B8DF2F7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* Tropski ali stožčasti kras</a:t>
            </a:r>
            <a:endParaRPr lang="en-US" altLang="sl-SI" sz="36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0B1EDD1-30B4-4FC3-8BAD-0523DE8B7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nastaja v vlažnem, toplem tropskem podnebju (JV Azija, Srednja Amerika), s stožci in stolpi kot tipičnimi oblikami.</a:t>
            </a:r>
            <a:endParaRPr lang="en-US" altLang="sl-SI"/>
          </a:p>
        </p:txBody>
      </p:sp>
      <p:pic>
        <p:nvPicPr>
          <p:cNvPr id="59396" name="Picture 4" descr="tropski kras.jpg (83165 bytes)">
            <a:extLst>
              <a:ext uri="{FF2B5EF4-FFF2-40B4-BE49-F238E27FC236}">
                <a16:creationId xmlns:a16="http://schemas.microsoft.com/office/drawing/2014/main" id="{458295A6-9C75-4487-9DB1-70117C8AE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597693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F86B247-AA17-4CF3-B167-CF39A766BDF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* Goli kras</a:t>
            </a:r>
            <a:endParaRPr lang="en-US" altLang="sl-SI" sz="360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289AA82-A9EF-4B38-BA54-839D2D37A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skalno površje je brez preperelinskega sloja. </a:t>
            </a:r>
            <a:endParaRPr lang="en-US" altLang="sl-SI"/>
          </a:p>
        </p:txBody>
      </p:sp>
      <p:pic>
        <p:nvPicPr>
          <p:cNvPr id="60420" name="Picture 4" descr="goli_kras.jpg (104143 bytes)">
            <a:extLst>
              <a:ext uri="{FF2B5EF4-FFF2-40B4-BE49-F238E27FC236}">
                <a16:creationId xmlns:a16="http://schemas.microsoft.com/office/drawing/2014/main" id="{8B96FE63-CDC9-4357-8BFC-D97181FF9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51117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373E268-2329-40DE-BCC5-ED77C8A920A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* Pokriti kras</a:t>
            </a:r>
            <a:endParaRPr lang="en-US" altLang="sl-SI" sz="360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3AF6813-BC14-44FA-9CA6-450D8B821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skalno površje je pokrito s prstjo in različnim rastlinstvom.</a:t>
            </a:r>
            <a:r>
              <a:rPr lang="en-US" altLang="sl-SI"/>
              <a:t> </a:t>
            </a:r>
          </a:p>
        </p:txBody>
      </p:sp>
      <p:pic>
        <p:nvPicPr>
          <p:cNvPr id="61444" name="Picture 4" descr="pokriti_kras.jpg (184326 bytes)">
            <a:extLst>
              <a:ext uri="{FF2B5EF4-FFF2-40B4-BE49-F238E27FC236}">
                <a16:creationId xmlns:a16="http://schemas.microsoft.com/office/drawing/2014/main" id="{643CA7A6-17B4-4CD8-AF61-2863A435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275"/>
            <a:ext cx="54006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19930A4-2E95-4B76-9917-9F908BF2034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Kras z veliko in malo začetnico</a:t>
            </a:r>
            <a:endParaRPr lang="en-US" altLang="sl-SI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20F529F-0F4B-4CF1-8022-8595F87D3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kras-tip površja z navedenimi značilnostmi</a:t>
            </a:r>
          </a:p>
          <a:p>
            <a:r>
              <a:rPr lang="sl-SI" altLang="sl-SI"/>
              <a:t>Kras-slovenska pokrajina med Vipavsko dolino in Tržaškim zalivom.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EE3054B-80FC-4CBA-A656-5B15885C3C8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Pomen krasa za človeka</a:t>
            </a:r>
            <a:endParaRPr lang="en-US" altLang="sl-SI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6267ECE9-6761-4EF0-9127-3D889E4AF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Kraško površje nikoli ni bilo posebej ugodno za človekovo poselitev.</a:t>
            </a:r>
          </a:p>
          <a:p>
            <a:r>
              <a:rPr lang="sl-SI" altLang="sl-SI"/>
              <a:t>Možnosti za poljedelstvo so dokaj slabe.</a:t>
            </a:r>
          </a:p>
          <a:p>
            <a:r>
              <a:rPr lang="sl-SI" altLang="sl-SI"/>
              <a:t>Na okoliških visokih kraški planotah so naši najlepši gozdovi-tam se je razvilo gozdarstvo.</a:t>
            </a:r>
          </a:p>
          <a:p>
            <a:r>
              <a:rPr lang="sl-SI" altLang="sl-SI"/>
              <a:t>Planote privlačne za izletnike in planince.</a:t>
            </a:r>
          </a:p>
          <a:p>
            <a:r>
              <a:rPr lang="sl-SI" altLang="sl-SI"/>
              <a:t>Kraške jame in drugi pojavi po vsem svetu privlačijo na milijone turistov;)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802F6D4-DEFD-474E-B5DA-C2AC36C75F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viri</a:t>
            </a:r>
            <a:endParaRPr lang="en-US" altLang="sl-SI" sz="4000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E0F4B22-CC34-45DE-A54B-A8014544B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>
                <a:hlinkClick r:id="rId3"/>
              </a:rPr>
              <a:t>http://www.s-gimsl.kr.edus.si/ro/geografija/kras2/ROkras.html</a:t>
            </a:r>
            <a:endParaRPr lang="sl-SI" altLang="sl-SI"/>
          </a:p>
          <a:p>
            <a:pPr>
              <a:lnSpc>
                <a:spcPct val="90000"/>
              </a:lnSpc>
            </a:pPr>
            <a:r>
              <a:rPr lang="sl-SI" altLang="sl-SI" dirty="0" err="1"/>
              <a:t>Senegačnik,J.,Drobnjak,B.:Obča</a:t>
            </a:r>
            <a:r>
              <a:rPr lang="sl-SI" altLang="sl-SI" dirty="0"/>
              <a:t> geografija,Ljubljana:Modrijan,2006</a:t>
            </a:r>
          </a:p>
          <a:p>
            <a:pPr>
              <a:lnSpc>
                <a:spcPct val="90000"/>
              </a:lnSpc>
            </a:pPr>
            <a:r>
              <a:rPr lang="sl-SI" altLang="sl-SI" dirty="0" err="1"/>
              <a:t>Aljančič,M.:Kraški</a:t>
            </a:r>
            <a:r>
              <a:rPr lang="sl-SI" altLang="sl-SI" dirty="0"/>
              <a:t> </a:t>
            </a:r>
            <a:r>
              <a:rPr lang="sl-SI" altLang="sl-SI" dirty="0" err="1"/>
              <a:t>svet:sprehodi</a:t>
            </a:r>
            <a:r>
              <a:rPr lang="sl-SI" altLang="sl-SI" dirty="0"/>
              <a:t> v naravo. Ljubljana,1988</a:t>
            </a:r>
          </a:p>
          <a:p>
            <a:pPr>
              <a:lnSpc>
                <a:spcPct val="90000"/>
              </a:lnSpc>
            </a:pPr>
            <a:r>
              <a:rPr lang="sl-SI" altLang="sl-SI" dirty="0" err="1"/>
              <a:t>Skoberne,P.:Sto</a:t>
            </a:r>
            <a:r>
              <a:rPr lang="sl-SI" altLang="sl-SI" dirty="0"/>
              <a:t> naravnih znamenitosti Slovenije.Ljubljana,1988</a:t>
            </a:r>
            <a:endParaRPr lang="en-US" altLang="sl-SI" dirty="0"/>
          </a:p>
        </p:txBody>
      </p:sp>
    </p:spTree>
  </p:cSld>
  <p:clrMapOvr>
    <a:masterClrMapping/>
  </p:clrMapOvr>
  <p:transition spd="slow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>
            <a:extLst>
              <a:ext uri="{FF2B5EF4-FFF2-40B4-BE49-F238E27FC236}">
                <a16:creationId xmlns:a16="http://schemas.microsoft.com/office/drawing/2014/main" id="{58B9BC11-B80F-475B-8414-4A793B4FCBB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graphicFrame>
        <p:nvGraphicFramePr>
          <p:cNvPr id="65540" name="Object 4">
            <a:extLst>
              <a:ext uri="{FF2B5EF4-FFF2-40B4-BE49-F238E27FC236}">
                <a16:creationId xmlns:a16="http://schemas.microsoft.com/office/drawing/2014/main" id="{A1C938EA-0A11-42EA-B5D1-50FE2AC9A4F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916238" y="1628775"/>
          <a:ext cx="3179762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Clip" r:id="rId4" imgW="3848040" imgH="5478120" progId="MS_ClipArt_Gallery.2">
                  <p:embed/>
                </p:oleObj>
              </mc:Choice>
              <mc:Fallback>
                <p:oleObj name="Clip" r:id="rId4" imgW="3848040" imgH="547812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1628775"/>
                        <a:ext cx="3179762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chemeClr val="tx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AutoShape 9">
            <a:extLst>
              <a:ext uri="{FF2B5EF4-FFF2-40B4-BE49-F238E27FC236}">
                <a16:creationId xmlns:a16="http://schemas.microsoft.com/office/drawing/2014/main" id="{BFFE0800-F9A1-43FA-A9BA-C726E4550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773238"/>
            <a:ext cx="2362200" cy="1439862"/>
          </a:xfrm>
          <a:prstGeom prst="wedgeEllipseCallout">
            <a:avLst>
              <a:gd name="adj1" fmla="val 104639"/>
              <a:gd name="adj2" fmla="val -8875"/>
            </a:avLst>
          </a:prstGeom>
          <a:gradFill rotWithShape="0">
            <a:gsLst>
              <a:gs pos="0">
                <a:srgbClr val="333399">
                  <a:gamma/>
                  <a:shade val="0"/>
                  <a:invGamma/>
                </a:srgbClr>
              </a:gs>
              <a:gs pos="100000">
                <a:srgbClr val="333399"/>
              </a:gs>
            </a:gsLst>
            <a:lin ang="0" scaled="1"/>
          </a:gradFill>
          <a:ln w="28575">
            <a:solidFill>
              <a:srgbClr val="FF9933"/>
            </a:solidFill>
            <a:miter lim="800000"/>
            <a:headEnd/>
            <a:tailEnd/>
          </a:ln>
          <a:effectLst>
            <a:outerShdw dist="107763" dir="189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eaLnBrk="0" hangingPunct="0"/>
            <a:endParaRPr lang="sl-SI" altLang="sl-SI" sz="4000" b="1" i="1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3EB79E97-BDF0-4B1A-B77A-89E7B782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33600"/>
            <a:ext cx="1847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3200"/>
              <a:t>In to je to!</a:t>
            </a:r>
            <a:endParaRPr lang="en-US" altLang="sl-SI" sz="320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F130B27-F5F2-46A5-8B6E-39E10785802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1748" name="Picture 4" descr="kras-sl.jpg (184084 bytes)">
            <a:extLst>
              <a:ext uri="{FF2B5EF4-FFF2-40B4-BE49-F238E27FC236}">
                <a16:creationId xmlns:a16="http://schemas.microsoft.com/office/drawing/2014/main" id="{1DFFFB99-6419-453F-9430-B97ACDE1EB0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12875"/>
            <a:ext cx="6481762" cy="4686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5" descr="legenda.jpg (34619 bytes)">
            <a:extLst>
              <a:ext uri="{FF2B5EF4-FFF2-40B4-BE49-F238E27FC236}">
                <a16:creationId xmlns:a16="http://schemas.microsoft.com/office/drawing/2014/main" id="{0623C7DD-BA86-410C-94AC-0154B8456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412875"/>
            <a:ext cx="15827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5FAE0EC-8D78-4B63-BD01-1A8B4F12EA2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Sestava</a:t>
            </a:r>
            <a:endParaRPr lang="en-US" altLang="sl-SI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9DFC5789-CDB8-4492-BD70-D314A8B060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sl-SI"/>
              <a:t>Sestavljen je iz krednih , terciarnih in kvartarnih usedlin , morski spodnjekredni skladi pa so iz temnosivih , bituminoznih dolomitov in apnencev , ter dolomitnih breč z redkimi preseki školjk in s hišicami foraminifer.</a:t>
            </a:r>
            <a:r>
              <a:rPr lang="en-US" altLang="sl-SI"/>
              <a:t> </a:t>
            </a:r>
            <a:endParaRPr lang="sl-SI" altLang="sl-SI"/>
          </a:p>
          <a:p>
            <a:r>
              <a:rPr lang="en-AU" altLang="sl-SI"/>
              <a:t>V spodnjem delu teh plasti , ki spadajo v kredo , je pri Vremskem Britofu in Lipici ležišče črnega premoga.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BA15569-0B28-41DC-93DD-CBB8E1F3EC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* Korozija ali kemično preperevanje </a:t>
            </a:r>
            <a:endParaRPr lang="en-US" altLang="sl-SI" sz="32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564FB1D-6C4E-460D-B607-70423E6BF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=je proces raztapljanja apnenca,poteka z delovanjem padavinske vode,obogatene z ogljikovim dioksidom.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Intenzivnost raztapljanja apnenca je močno odvisna od čistosti in razpokanosti kamine ter od količine CO2.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BF3B6945-C44A-407A-9E62-46184A36382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 </a:t>
            </a:r>
            <a:r>
              <a:rPr lang="sl-SI" altLang="sl-SI"/>
              <a:t>Vodne razmere</a:t>
            </a:r>
            <a:endParaRPr lang="en-US" altLang="sl-SI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E8C9E83-22CD-4FF1-9225-21E6400EE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Padavinska voda se izgublja skozi razpoke v apnencu in odteka v globino</a:t>
            </a:r>
          </a:p>
          <a:p>
            <a:r>
              <a:rPr lang="sl-SI" altLang="sl-SI"/>
              <a:t>Na kraškem obrobju se spet pojavi na površju.</a:t>
            </a:r>
          </a:p>
          <a:p>
            <a:r>
              <a:rPr lang="sl-SI" altLang="sl-SI"/>
              <a:t>V kraško podzemlje poniknejo tudi ponikalnice,ki pritečejo iz nekraškega sveta.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18D578B-D2EF-4A9E-AF96-314FCECF785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/>
              <a:t> </a:t>
            </a:r>
            <a:r>
              <a:rPr lang="sl-SI" altLang="sl-SI"/>
              <a:t>Kraški izviri</a:t>
            </a:r>
            <a:endParaRPr lang="en-US" altLang="sl-SI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C3C053-B4E1-4895-9DA8-F97CD67D7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To so močni izviri vode na stiku apnenca z neprepustno podlago.</a:t>
            </a:r>
          </a:p>
          <a:p>
            <a:r>
              <a:rPr lang="sl-SI" altLang="sl-SI"/>
              <a:t>Voda izvira tudi v kraški jami.</a:t>
            </a:r>
          </a:p>
          <a:p>
            <a:r>
              <a:rPr lang="sl-SI" altLang="sl-SI"/>
              <a:t>Za kraške izvire imamo različna ljudska imena, npr.: kropa, obrh, itd.</a:t>
            </a:r>
          </a:p>
          <a:p>
            <a:r>
              <a:rPr lang="sl-SI" altLang="sl-SI"/>
              <a:t>So primerni viri pitne vode, a hkrati zelo občutljivi za onesnaževanje.</a:t>
            </a:r>
            <a:endParaRPr lang="en-US" altLang="sl-SI"/>
          </a:p>
        </p:txBody>
      </p:sp>
    </p:spTree>
  </p:cSld>
  <p:clrMapOvr>
    <a:masterClrMapping/>
  </p:clrMapOvr>
  <p:transition spd="slow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7D3932C-31BD-4181-A8A4-1F9EF16E77C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C744F7D-90DC-4D7B-9A03-CA98751D1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4821" name="Picture 5" descr="kraski_izvir.jpg (80322 bytes)">
            <a:extLst>
              <a:ext uri="{FF2B5EF4-FFF2-40B4-BE49-F238E27FC236}">
                <a16:creationId xmlns:a16="http://schemas.microsoft.com/office/drawing/2014/main" id="{A2232FC3-CB09-4268-BDE5-A368353B8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32258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izvir2.jpg (77083 bytes)">
            <a:extLst>
              <a:ext uri="{FF2B5EF4-FFF2-40B4-BE49-F238E27FC236}">
                <a16:creationId xmlns:a16="http://schemas.microsoft.com/office/drawing/2014/main" id="{338F0B67-D76C-4E4B-B7C7-77BDAC94D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25538"/>
            <a:ext cx="35274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>
            <a:extLst>
              <a:ext uri="{FF2B5EF4-FFF2-40B4-BE49-F238E27FC236}">
                <a16:creationId xmlns:a16="http://schemas.microsoft.com/office/drawing/2014/main" id="{0E7C990E-4A1E-4158-A14D-4613A72F1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0AE47FFB-EE17-48E3-B5C0-AC37A8384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34835" name="Group 19">
            <a:extLst>
              <a:ext uri="{FF2B5EF4-FFF2-40B4-BE49-F238E27FC236}">
                <a16:creationId xmlns:a16="http://schemas.microsoft.com/office/drawing/2014/main" id="{3C657B15-235A-4ED6-9D6B-BC020373E9A1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9144000" cy="51816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15711532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82807023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l-SI" alt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sl-SI" alt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634419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Bar/>
  </p:transition>
</p:sld>
</file>

<file path=ppt/theme/theme1.xml><?xml version="1.0" encoding="utf-8"?>
<a:theme xmlns:a="http://schemas.openxmlformats.org/drawingml/2006/main" name="Tok">
  <a:themeElements>
    <a:clrScheme name="To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To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o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1146</Words>
  <Application>Microsoft Office PowerPoint</Application>
  <PresentationFormat>On-screen Show (4:3)</PresentationFormat>
  <Paragraphs>146</Paragraphs>
  <Slides>39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Garamond</vt:lpstr>
      <vt:lpstr>Script MT Bold</vt:lpstr>
      <vt:lpstr>Times New Roman</vt:lpstr>
      <vt:lpstr>Wingdings</vt:lpstr>
      <vt:lpstr>Tok</vt:lpstr>
      <vt:lpstr>Clip</vt:lpstr>
      <vt:lpstr>Kraški relief</vt:lpstr>
      <vt:lpstr>Kraško površje</vt:lpstr>
      <vt:lpstr>Kje leži?</vt:lpstr>
      <vt:lpstr>PowerPoint Presentation</vt:lpstr>
      <vt:lpstr>Sestava</vt:lpstr>
      <vt:lpstr>* Korozija ali kemično preperevanje </vt:lpstr>
      <vt:lpstr> Vodne razmere</vt:lpstr>
      <vt:lpstr> Kraški izviri</vt:lpstr>
      <vt:lpstr>PowerPoint Presentation</vt:lpstr>
      <vt:lpstr>* ponikalnica</vt:lpstr>
      <vt:lpstr>PowerPoint Presentation</vt:lpstr>
      <vt:lpstr>Kraške oblike</vt:lpstr>
      <vt:lpstr>* žlebiči</vt:lpstr>
      <vt:lpstr>* škraplje</vt:lpstr>
      <vt:lpstr>* škavnice</vt:lpstr>
      <vt:lpstr>* vrtače</vt:lpstr>
      <vt:lpstr>* kotliči</vt:lpstr>
      <vt:lpstr>* uvala</vt:lpstr>
      <vt:lpstr>* Koliševka ali udorna vrtača</vt:lpstr>
      <vt:lpstr>* Kraško polje</vt:lpstr>
      <vt:lpstr>PowerPoint Presentation</vt:lpstr>
      <vt:lpstr>* Kraško podolje</vt:lpstr>
      <vt:lpstr>* Suha dolina</vt:lpstr>
      <vt:lpstr>Podzemeljske kraške oblike</vt:lpstr>
      <vt:lpstr>* brezno</vt:lpstr>
      <vt:lpstr>* Kraške jame</vt:lpstr>
      <vt:lpstr>PowerPoint Presentation</vt:lpstr>
      <vt:lpstr>* kapniki</vt:lpstr>
      <vt:lpstr>PowerPoint Presentation</vt:lpstr>
      <vt:lpstr>Vrste krasa</vt:lpstr>
      <vt:lpstr>* Popolni ali globoki kras</vt:lpstr>
      <vt:lpstr>* Visokogorski kras</vt:lpstr>
      <vt:lpstr>* Tropski ali stožčasti kras</vt:lpstr>
      <vt:lpstr>* Goli kras</vt:lpstr>
      <vt:lpstr>* Pokriti kras</vt:lpstr>
      <vt:lpstr>Kras z veliko in malo začetnico</vt:lpstr>
      <vt:lpstr>Pomen krasa za človeka</vt:lpstr>
      <vt:lpstr>viri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2019-05-31T08:40:15Z</dcterms:created>
  <dcterms:modified xsi:type="dcterms:W3CDTF">2019-05-31T08:40:15Z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