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8" autoAdjust="0"/>
  </p:normalViewPr>
  <p:slideViewPr>
    <p:cSldViewPr>
      <p:cViewPr varScale="1">
        <p:scale>
          <a:sx n="153" d="100"/>
          <a:sy n="153" d="100"/>
        </p:scale>
        <p:origin x="165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8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BE8E3C-0C1D-4ACE-B9EA-081CE6D5FD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ADE7ACC-AB2A-492C-9456-F1EDDE06CE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7E2D834-AA81-47B0-B960-4AE0336AF6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86B735C-26DE-4BD2-A9D1-F9EE462249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B59BDBC-02B3-47BF-AF01-5D22EBCD9D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3ED0DD8-BFEB-4EC2-8D95-176E192EB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F21FA9-94ED-4518-8E0F-00423BA2215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5007B0-C796-44B6-B3F2-EA9A43686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CECED-D035-41D2-ADF0-9B7AF95D2231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BA86E06-B981-4129-A10B-EB5BFF349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DEE0276-56F2-4C12-A37A-DE6AAD1C5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28D8-CA7C-4DBD-B7D6-33526250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8D5D3-288B-4D71-AE92-1F06D67EC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0BA34-77AC-4048-8E00-DC2D64E5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F4F94-9BAC-4C01-BDAB-0551A0CF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8BE5-1A77-431E-8839-2EEEB4D2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CF830-9BCF-4D3A-814A-97128CA7F6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197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5E4C-36A9-4776-953E-FDC121C7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2B49B-5375-420F-982F-61B220D69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3309-E7BF-4DF7-9428-43E5B0E1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F67D-D41C-454C-BD47-B27E0810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9BCB-A973-4CD8-A3C8-E28EBFAB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FB32-5D27-4864-AD2E-BB0E141837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044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D0278-A9A9-49E9-8526-B380EF0F5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747EB-2EB1-4A40-AD39-9AFF3BDA6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177D0-47F8-48E0-8FD4-CD63EE5B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38772-AEE0-4C79-AE8D-2A4673D6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00D1E-3F15-4800-A4E0-6810898A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37B3-8ECC-485C-9D2D-C5E9BDB178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153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F13C-6A99-4035-9FFF-E8B8A46B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7310-BC75-4A23-A582-C343B9589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1CCF-9CAB-492D-BB18-E0AC93F2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D4BA-FD8A-41A4-8EF8-CEBFF8BA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40539-BB38-46BB-BA74-CBB6B9F8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030C4-2DB4-4497-8FCF-704152E42E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42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AB45-D215-4361-96BB-B9610C0D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A194-76AA-4892-86A6-2650D53AD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D16F-78D7-4A00-91C3-55CB4EBD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92F8F-6B7E-45F5-A3C4-AA96368A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CC58C-8A28-4DCF-B35C-C905D8B2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7D010-E196-4149-9668-7FF4EF30B8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260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9C1C-4D93-497A-93A2-0079B4FB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6403-B3DC-4B7A-8F02-5EB1B8F1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99774-734E-43A3-8B98-731305E34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68CB8-A8D7-44A1-8C6A-BD211B3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DCC53-D646-4FDB-B371-F036F259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E59E4-A19E-45FF-8527-27C43982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D59C-9FC2-46C6-8147-8222EAAC34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84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3C4A-89D5-4698-ACD0-997E58A6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16B5F-FC1C-44AF-8790-1B75B3D1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EDC24-054C-4AF3-913F-D6749AAD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99873-2723-4938-A153-12D5AE121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88A3F-9157-4055-9D38-F5D60D60C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9B932-9A47-4DF6-94B2-902C3A68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B0FA2-5104-41B9-B499-BF0B767F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454CE-018B-4E35-AB87-060EEA02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2F25-1F79-46FD-B248-D19628BA18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730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57F9-9F5B-452C-9EA2-0A3EFD91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251A6-F29F-4B2D-8A86-F8CFCDD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98B92-E453-4BDB-AD53-ABAEB3EE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D9AAE-559D-4543-B3BE-8A8685A5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35E41-1144-4635-9629-E7AD54B7CB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406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0CC7E-A5AE-4686-801B-493897D3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C4776-A6FA-4914-A40C-4232E381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911F-831D-4897-BD00-CC9A0B29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3C45-55ED-4848-91F5-7EE416B98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04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83FB-41FA-49CF-AFC3-845ACA97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6EFB-EB5A-4C6B-B205-D9E29FE5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33605-D291-4EE5-AF88-92F90D745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2D0BE-022E-453C-9C57-89D3A017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1DDBF-C355-4E90-B548-CF8B07C3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72C9A-559B-4AA4-BF51-7B04071A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A315-8EF1-418C-BF8A-EBC366B108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69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ACD2-8239-475A-B19E-57992D8D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8378F-5EC0-4C13-B71D-BD50493FB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33C61-FB2B-4EE4-A5A3-B237BB3AB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9E913-E0F9-4448-9F3B-DF20E071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DD8F3-5C0C-4351-A56E-F55D3809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4039-1A43-493B-B779-F006C338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D8E32-893A-44EE-8D09-AD40BF9532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05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91D035-DC8E-41AC-B35A-667CB99DB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07765F-02FA-4DB3-ABA7-7678E6B1D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064D22-E41F-41B5-9D67-C001ED673C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4A6F2-80AD-48E6-BD0D-1BC2268568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0A7A6A-DC10-4A8D-83B0-8B6EFC7127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068019-F1C9-4EF2-B9E7-80ACA29903A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womyn9e">
            <a:extLst>
              <a:ext uri="{FF2B5EF4-FFF2-40B4-BE49-F238E27FC236}">
                <a16:creationId xmlns:a16="http://schemas.microsoft.com/office/drawing/2014/main" id="{10E8FD55-C30E-45A1-88A2-F7E8C6A2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/>
          <a:stretch>
            <a:fillRect/>
          </a:stretch>
        </p:blipFill>
        <p:spPr bwMode="auto">
          <a:xfrm>
            <a:off x="-1588" y="0"/>
            <a:ext cx="9145588" cy="688975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EBDE582F-190B-4164-9A0E-CA0E049A9F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96875" y="-315913"/>
            <a:ext cx="6300788" cy="2852738"/>
          </a:xfrm>
        </p:spPr>
        <p:txBody>
          <a:bodyPr anchor="ctr"/>
          <a:lstStyle/>
          <a:p>
            <a:r>
              <a:rPr lang="sl-SI" altLang="sl-SI" sz="12000">
                <a:solidFill>
                  <a:srgbClr val="FF0000"/>
                </a:solidFill>
                <a:latin typeface="Garamond" panose="02020404030301010803" pitchFamily="18" charset="0"/>
              </a:rPr>
              <a:t>KUBA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0068D45-2499-41C6-86A2-22953DDC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sl-SI" altLang="sl-SI" sz="5000">
                <a:solidFill>
                  <a:srgbClr val="FF0000"/>
                </a:solidFill>
                <a:latin typeface="Garamond" panose="02020404030301010803" pitchFamily="18" charset="0"/>
              </a:rPr>
              <a:t>GEOGRAFSKE ZNAČILNOSTI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DE973C7-20DB-4606-975E-DE60628CA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Lega: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v severnih Karibih med Karibskim morjem, Mehiškim zalivom in Atlantskim oceanom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sestavljena iz otoka Kuba, Isla de la Juventud in približno 1600 otočkov in čeri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sosednje države: Jamajka, Kajmanski otoki, Haiti, Bahami, florida in  Mehika.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- 16. največji otok na svetu (površina otoka meri 105.007 km²).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dolga je približno 1200 km, široka pa od 35 pa tja do 200 km - oblika krokodila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5364" name="Picture 4" descr="cuba_map">
            <a:extLst>
              <a:ext uri="{FF2B5EF4-FFF2-40B4-BE49-F238E27FC236}">
                <a16:creationId xmlns:a16="http://schemas.microsoft.com/office/drawing/2014/main" id="{C91461F6-BC77-4519-A4F9-513615DA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3812" r="4352" b="4985"/>
          <a:stretch>
            <a:fillRect/>
          </a:stretch>
        </p:blipFill>
        <p:spPr bwMode="auto">
          <a:xfrm>
            <a:off x="684213" y="3068638"/>
            <a:ext cx="7848600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6E675545-3968-41C2-ADD1-23ACB28F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8229600" cy="56499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Površje: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Ravno s tremi hribovji v smeri vzhod-zahod: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Sierra del Escambry,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Sierra Maestra (tu je najvišja točka Kube: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Pico Turquino - 1994 m),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Sierra de Los Organos (iz apnenca, najvišji vrh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sega do 692 m, tu teče tudi najdaljša reka - Río Cauto z 370 km)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6390" name="Picture 6" descr="pic11">
            <a:extLst>
              <a:ext uri="{FF2B5EF4-FFF2-40B4-BE49-F238E27FC236}">
                <a16:creationId xmlns:a16="http://schemas.microsoft.com/office/drawing/2014/main" id="{2199FF67-E604-4DF8-A31A-7B7A8563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5140325" cy="36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icture5">
            <a:extLst>
              <a:ext uri="{FF2B5EF4-FFF2-40B4-BE49-F238E27FC236}">
                <a16:creationId xmlns:a16="http://schemas.microsoft.com/office/drawing/2014/main" id="{379415D9-7C48-41E9-B65C-F59A325C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5888"/>
            <a:ext cx="3348038" cy="25177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5D665576-0684-4A7D-BC3D-448F8D0F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221163"/>
            <a:ext cx="29527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-  Kubanska obala je 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delno skalnata, peščena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in močvirnata.</a:t>
            </a:r>
          </a:p>
          <a:p>
            <a:pPr>
              <a:spcBef>
                <a:spcPct val="50000"/>
              </a:spcBef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E510F4A8-FE4D-4696-940E-32F6295F5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481763"/>
          </a:xfrm>
        </p:spPr>
        <p:txBody>
          <a:bodyPr/>
          <a:lstStyle/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Podnebje: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tropsko, z majhnimi letnimi nihanji temperature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povprečna julijska temperatura je 30°</a:t>
            </a: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, povprečna januarska temperatura pa 21°</a:t>
            </a: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</a:p>
          <a:p>
            <a:pPr>
              <a:buFontTx/>
              <a:buNone/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	-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deževna doba traja od maja pa vse do oktobra (na leto cca. 1000-1200 mm padavin)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na vzhodni del otoka prinašajo padavine pasati, v zahodnem delu otoka pa večkrat pihajo tropski viharji oz. hurikani</a:t>
            </a:r>
          </a:p>
        </p:txBody>
      </p:sp>
      <p:pic>
        <p:nvPicPr>
          <p:cNvPr id="17413" name="Picture 5" descr="Picture6">
            <a:extLst>
              <a:ext uri="{FF2B5EF4-FFF2-40B4-BE49-F238E27FC236}">
                <a16:creationId xmlns:a16="http://schemas.microsoft.com/office/drawing/2014/main" id="{7AC37C49-C4DA-40E0-8B58-F50C49BC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5329238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AFAE76ED-EAFB-46D9-BDBF-4337CABB8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85225" cy="6481763"/>
          </a:xfrm>
        </p:spPr>
        <p:txBody>
          <a:bodyPr/>
          <a:lstStyle/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Vode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večinoma kratke površinske vode, ki ostekajo v podzemlje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največja reka je Río Cauto na vzhodu  (370 km)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Tla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na ravninah:  rodovitna rdečkasta tla (terra rossa) 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rečne doline in obalne ravnine: skalnata, peščena in močvirnata tla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Rastje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prevladuje savana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v hribovjih: tropski deževni gozd 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v nižinah: borovi gozdovi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ob obalah: mangrove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gozdovi pokrivajo 25% površine</a:t>
            </a:r>
          </a:p>
        </p:txBody>
      </p:sp>
      <p:pic>
        <p:nvPicPr>
          <p:cNvPr id="18437" name="Picture 5" descr="Picture7">
            <a:extLst>
              <a:ext uri="{FF2B5EF4-FFF2-40B4-BE49-F238E27FC236}">
                <a16:creationId xmlns:a16="http://schemas.microsoft.com/office/drawing/2014/main" id="{99EA4BE0-1AF6-48D0-964D-DF5C865E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738"/>
            <a:ext cx="4495800" cy="3371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3BAEF5A-E61A-44C6-B266-5F094629B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KMETIJSTVO</a:t>
            </a:r>
            <a:r>
              <a:rPr lang="sl-SI" altLang="sl-SI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2197993-80B7-4F46-9418-1F2EBD16A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2232025"/>
          </a:xfrm>
        </p:spPr>
        <p:txBody>
          <a:bodyPr/>
          <a:lstStyle/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3,4 milijonov hektarjev njiv in trajnih nasadov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sladkorni trst, tobak, pomaranče, grenivke, ananas, riž, krompir, banane, koruza in povrtnine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dobro razvita živinoreja: mlečna govedoreja in perutninarstvo 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zastarelost ladjevja in pomanjkanja goriva: zmanjšan ulov rib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polja še vedno obdelujejo s pomočjo volov</a:t>
            </a:r>
          </a:p>
        </p:txBody>
      </p:sp>
      <p:pic>
        <p:nvPicPr>
          <p:cNvPr id="19461" name="Picture 5" descr="Picture8">
            <a:extLst>
              <a:ext uri="{FF2B5EF4-FFF2-40B4-BE49-F238E27FC236}">
                <a16:creationId xmlns:a16="http://schemas.microsoft.com/office/drawing/2014/main" id="{3606608F-59D5-4A7B-83A9-65FBA76D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386137" cy="3721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Picture9">
            <a:extLst>
              <a:ext uri="{FF2B5EF4-FFF2-40B4-BE49-F238E27FC236}">
                <a16:creationId xmlns:a16="http://schemas.microsoft.com/office/drawing/2014/main" id="{7BEDCF24-3AA0-4431-AECD-9D30A053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4032250" cy="26939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E37BB61-0997-4FF9-9E9C-C4E9F6D1F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INDUSTRIJA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8D909AD-C380-4AFA-AF36-E2E546FB1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zaposlena 22% delovne sile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industrijska središča: Havana, Matanzas, Santiago de Cuba in Cienfuegos 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Vrste industrij: </a:t>
            </a:r>
          </a:p>
          <a:p>
            <a:pPr lvl="1"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tobačna, 					</a:t>
            </a:r>
          </a:p>
          <a:p>
            <a:pPr lvl="1"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farmacevtska, </a:t>
            </a:r>
          </a:p>
          <a:p>
            <a:pPr lvl="1"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tekstilna, </a:t>
            </a:r>
          </a:p>
          <a:p>
            <a:pPr lvl="1"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kovinska,</a:t>
            </a:r>
          </a:p>
          <a:p>
            <a:pPr lvl="1"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kemična,</a:t>
            </a:r>
          </a:p>
          <a:p>
            <a:pPr lvl="1"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industrija gradbenega materiala.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izvoz sladkorja, niklja, školjk, tobaka in kave</a:t>
            </a:r>
          </a:p>
          <a:p>
            <a:pPr>
              <a:lnSpc>
                <a:spcPct val="9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uvaz hrane in naprav </a:t>
            </a:r>
          </a:p>
        </p:txBody>
      </p:sp>
      <p:pic>
        <p:nvPicPr>
          <p:cNvPr id="20484" name="Picture 4" descr="cuba_centre">
            <a:extLst>
              <a:ext uri="{FF2B5EF4-FFF2-40B4-BE49-F238E27FC236}">
                <a16:creationId xmlns:a16="http://schemas.microsoft.com/office/drawing/2014/main" id="{2B48D3D0-3D39-4EE5-93D9-4D4919DC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3435350" cy="4248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B600092A-4883-4560-B73C-74730B31A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949950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Kubanski center za genetski inženiring in biotehnologijo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DE5937A-602C-4C56-B92B-B1534F36E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PROMET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86E04E-460C-4250-92E9-499817882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964613" cy="587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Železniški: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- 4807 km javnih železniških prog + 9600 km prog za prevažanje sladkornega trsta</a:t>
            </a:r>
          </a:p>
          <a:p>
            <a:pPr>
              <a:lnSpc>
                <a:spcPct val="9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Ladijski: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najpomembnejše pristanišče v mestu Havana (grad Morro)</a:t>
            </a:r>
          </a:p>
          <a:p>
            <a:pPr>
              <a:lnSpc>
                <a:spcPct val="9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Letalski: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- 14 letališč z rednim potniškim prometom</a:t>
            </a:r>
          </a:p>
        </p:txBody>
      </p:sp>
      <p:pic>
        <p:nvPicPr>
          <p:cNvPr id="21509" name="Picture 5" descr="Picture10">
            <a:extLst>
              <a:ext uri="{FF2B5EF4-FFF2-40B4-BE49-F238E27FC236}">
                <a16:creationId xmlns:a16="http://schemas.microsoft.com/office/drawing/2014/main" id="{9BE3EB58-1C19-421F-ABA8-85460CF7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398712" cy="17954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Picture11">
            <a:extLst>
              <a:ext uri="{FF2B5EF4-FFF2-40B4-BE49-F238E27FC236}">
                <a16:creationId xmlns:a16="http://schemas.microsoft.com/office/drawing/2014/main" id="{B5C3E9FE-C880-421E-8DFC-C93D1AB4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3384550" cy="2216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Picture12">
            <a:extLst>
              <a:ext uri="{FF2B5EF4-FFF2-40B4-BE49-F238E27FC236}">
                <a16:creationId xmlns:a16="http://schemas.microsoft.com/office/drawing/2014/main" id="{B39FA099-1DD1-45F4-B80D-6B076F49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2376487" cy="1774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14">
            <a:extLst>
              <a:ext uri="{FF2B5EF4-FFF2-40B4-BE49-F238E27FC236}">
                <a16:creationId xmlns:a16="http://schemas.microsoft.com/office/drawing/2014/main" id="{EDE76A13-68D3-4D47-86FA-99BC413A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960812" cy="2670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Text Box 12">
            <a:extLst>
              <a:ext uri="{FF2B5EF4-FFF2-40B4-BE49-F238E27FC236}">
                <a16:creationId xmlns:a16="http://schemas.microsoft.com/office/drawing/2014/main" id="{291177E7-5499-43DD-B973-43F37ED0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052513"/>
            <a:ext cx="56165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Cestni: 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 - 46.555 km cest (27% asfaltiranih) 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 - Osrednja cesta - Carretera Central</a:t>
            </a:r>
          </a:p>
          <a:p>
            <a:pPr>
              <a:spcBef>
                <a:spcPct val="50000"/>
              </a:spcBef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DF4D3B4-7DAC-4850-BF0C-8C1893A46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Garamond" panose="02020404030301010803" pitchFamily="18" charset="0"/>
              </a:rPr>
              <a:t>PROVINCE IN KRAJI NA KUBI</a:t>
            </a:r>
            <a:r>
              <a:rPr lang="sl-SI" altLang="sl-SI" sz="4000"/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061DC1-13BB-4E33-BBDC-8ED4222B5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1023938"/>
            <a:ext cx="8964613" cy="5834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Holguin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pristanek Kolumba s svojo posadko in otok opeval kot nekaj najlepšega, kar je kdaj videl.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Isla de la Juventud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ali otok mladosti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plantaže grenivk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želve, papagaji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zapor Model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Havana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- La Habana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stari del ima kolonialno arhitekturo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(stare cerkve, palače, muzeji, galerije in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gradovi, grobnica)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grad Morro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Trg revolucije – Castrovi govori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spomenik Joseja Martija in podoba Cheja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Unesco že od leta 1982, ko je vzel staro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Havano pod svojo zaščito, skrbi za obnovo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poškodovanih stavb</a:t>
            </a:r>
          </a:p>
        </p:txBody>
      </p:sp>
      <p:pic>
        <p:nvPicPr>
          <p:cNvPr id="22533" name="Picture 5" descr="Picture13">
            <a:extLst>
              <a:ext uri="{FF2B5EF4-FFF2-40B4-BE49-F238E27FC236}">
                <a16:creationId xmlns:a16="http://schemas.microsoft.com/office/drawing/2014/main" id="{C0C2E58E-14E8-4352-9473-B4FCD795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4032250" cy="3159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A95062CA-6E36-4395-B45B-E077480D0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642350" cy="633571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Trinidad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stolp Manaca-Iznaga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dolina plantaž sladkornega trsa,  ruševine majhnih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tovarn sladkorja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Santa Clara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v mestu je veliko spomenikov, ki so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posvečeni Ernestu Che Guevari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Baracoa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prva španska naselbina - Diego Velezquez leta 1512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katedrala kjer je shranjen križ, ki ga je na otok prinesel Kolumb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mesto Guantanamo je znano po ameriški vojaški bazi in zloglasnih zaporih</a:t>
            </a:r>
          </a:p>
          <a:p>
            <a:pPr>
              <a:lnSpc>
                <a:spcPct val="80000"/>
              </a:lnSpc>
            </a:pPr>
            <a:endParaRPr lang="sl-SI" altLang="sl-SI" sz="2000"/>
          </a:p>
        </p:txBody>
      </p:sp>
      <p:pic>
        <p:nvPicPr>
          <p:cNvPr id="23560" name="Picture 8" descr="Picture15">
            <a:extLst>
              <a:ext uri="{FF2B5EF4-FFF2-40B4-BE49-F238E27FC236}">
                <a16:creationId xmlns:a16="http://schemas.microsoft.com/office/drawing/2014/main" id="{3B74585E-F97E-45F1-86DA-19B31FD5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471738" cy="3292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15">
            <a:extLst>
              <a:ext uri="{FF2B5EF4-FFF2-40B4-BE49-F238E27FC236}">
                <a16:creationId xmlns:a16="http://schemas.microsoft.com/office/drawing/2014/main" id="{96ACB6D3-36CB-4B7E-A5DD-F8025318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92600"/>
            <a:ext cx="4321175" cy="2439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8B7283F-0593-4532-8327-461C3C00B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640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Varadero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najbolj znana plaža z 20 km dolgo belo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peščeno plažo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narodni park Montemar, krokodilja farma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in slavni Prašičji zaliv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Pinar del Rio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provinca, ki je dežela najboljšega tobaka na svetu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Soroa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- kubanska mavrica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s parkom orhidej in številnimi vročimi vrelci termalne vode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Cayo Largo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25 kilometrov plaž z zelenim morjem, na eni od plaž se pesek nikoli ne segreje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Santiago de Cuba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prestolnica kubanske kulture, glasbe in plesa - začetki sona in bolera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katedrala, muzej 26.julija, grobišče Santa Ifigenia - pokopan heroj Jose Marti </a:t>
            </a: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5604" name="Picture 4" descr="Picture14">
            <a:extLst>
              <a:ext uri="{FF2B5EF4-FFF2-40B4-BE49-F238E27FC236}">
                <a16:creationId xmlns:a16="http://schemas.microsoft.com/office/drawing/2014/main" id="{17892158-B105-41F7-96C1-4403E152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436938" cy="25828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E07A23D-61D2-446F-B491-ACC380BD7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UVOD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86B1ED-5267-4509-818B-6DD300070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rum (Havana Club) in cigare (havanski tobak), </a:t>
            </a:r>
          </a:p>
          <a:p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vpliv Evrope in Afrike,</a:t>
            </a:r>
          </a:p>
          <a:p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komunizem,</a:t>
            </a:r>
          </a:p>
          <a:p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glasba in ples,</a:t>
            </a:r>
          </a:p>
          <a:p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oldtajmerji,</a:t>
            </a:r>
          </a:p>
          <a:p>
            <a:r>
              <a:rPr lang="sl-SI" altLang="sl-SI">
                <a:solidFill>
                  <a:schemeClr val="bg1"/>
                </a:solidFill>
                <a:latin typeface="Garamond" panose="02020404030301010803" pitchFamily="18" charset="0"/>
              </a:rPr>
              <a:t>trstni sladkor.</a:t>
            </a:r>
          </a:p>
        </p:txBody>
      </p:sp>
      <p:pic>
        <p:nvPicPr>
          <p:cNvPr id="4101" name="Picture 5" descr="Picture1">
            <a:extLst>
              <a:ext uri="{FF2B5EF4-FFF2-40B4-BE49-F238E27FC236}">
                <a16:creationId xmlns:a16="http://schemas.microsoft.com/office/drawing/2014/main" id="{DAB75AC9-1B1E-4393-AB9D-6628D0FB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4818063" cy="36290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602FC32-9C94-487D-BA31-2473E9318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sl-SI" altLang="sl-SI" sz="4800">
                <a:solidFill>
                  <a:srgbClr val="FF0000"/>
                </a:solidFill>
                <a:latin typeface="Garamond" panose="02020404030301010803" pitchFamily="18" charset="0"/>
              </a:rPr>
              <a:t>ZNANI LJUDJE</a:t>
            </a:r>
            <a:r>
              <a:rPr lang="sl-SI" altLang="sl-SI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AD692C3-C668-4EDA-94BB-AC28FDB76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856662" cy="5976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José Julian Pérez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(28.01.1853-19.05.1895)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vodja kubanskega neodvisnega gibanja, poet in pisatelj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nasprotoval vmešavanju ZDA v borbi za kubansko neodvisnost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José Martí International Airport v Havani</a:t>
            </a:r>
          </a:p>
          <a:p>
            <a:pPr lvl="1"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José Raúl Capablanca Graupera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največji šahovski mojster vseh časov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nosilec naslova državnega prvaka iz let 1921 in 1927</a:t>
            </a:r>
          </a:p>
          <a:p>
            <a:pPr lvl="1"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Celia Cruz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(Ursula Hilaria Celia Caridad Cruz Alfonso) 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ena največjih in najuspešnejših izvajalk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20 zlatih albumov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6628" name="Picture 4" descr="cuba_Pensando">
            <a:extLst>
              <a:ext uri="{FF2B5EF4-FFF2-40B4-BE49-F238E27FC236}">
                <a16:creationId xmlns:a16="http://schemas.microsoft.com/office/drawing/2014/main" id="{3154F828-65F4-419B-82C7-A4379669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9275"/>
            <a:ext cx="1200150" cy="1584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uban_Verez-Bencomo">
            <a:extLst>
              <a:ext uri="{FF2B5EF4-FFF2-40B4-BE49-F238E27FC236}">
                <a16:creationId xmlns:a16="http://schemas.microsoft.com/office/drawing/2014/main" id="{986AB4B8-DBAF-47DD-ABA4-855BEF30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952500" cy="1257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>
            <a:extLst>
              <a:ext uri="{FF2B5EF4-FFF2-40B4-BE49-F238E27FC236}">
                <a16:creationId xmlns:a16="http://schemas.microsoft.com/office/drawing/2014/main" id="{EBCE5A69-C489-4FEB-90B4-BD7B51630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44675"/>
            <a:ext cx="59055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 </a:t>
            </a: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V. Verez-Bencomo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dobitnik nagrade za biotehnologijo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izumitelj sintetičnega cepiva</a:t>
            </a:r>
          </a:p>
          <a:p>
            <a:pPr>
              <a:spcBef>
                <a:spcPct val="50000"/>
              </a:spcBef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6634" name="Picture 10" descr="cuba_capablanca">
            <a:extLst>
              <a:ext uri="{FF2B5EF4-FFF2-40B4-BE49-F238E27FC236}">
                <a16:creationId xmlns:a16="http://schemas.microsoft.com/office/drawing/2014/main" id="{31560C2C-B37C-44C1-9C06-3F881014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1062037" cy="14017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C3E87158-1FA4-4178-A2E6-D75E0AD92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4149725"/>
            <a:ext cx="6985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  </a:t>
            </a: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Ernesto Lecuona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(07.08.1896-29.11.1963)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komponist in izvajalec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afro-kubanski ritmi in obleke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leta 1942 nominiran za oskarja za najboljšo pesem</a:t>
            </a:r>
          </a:p>
          <a:p>
            <a:pPr>
              <a:spcBef>
                <a:spcPct val="50000"/>
              </a:spcBef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6637" name="Picture 13" descr="cuba_lecuona">
            <a:extLst>
              <a:ext uri="{FF2B5EF4-FFF2-40B4-BE49-F238E27FC236}">
                <a16:creationId xmlns:a16="http://schemas.microsoft.com/office/drawing/2014/main" id="{A8C8728F-4EB2-4901-99CE-4B77056F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981075" cy="1295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cuba_celia-cruz">
            <a:extLst>
              <a:ext uri="{FF2B5EF4-FFF2-40B4-BE49-F238E27FC236}">
                <a16:creationId xmlns:a16="http://schemas.microsoft.com/office/drawing/2014/main" id="{FD0B72D1-B1BA-4D29-810A-45570057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16563"/>
            <a:ext cx="952500" cy="1257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6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478AAA0D-6484-4E32-931B-5BBD469C3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77825"/>
            <a:ext cx="8785225" cy="648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Ramón Fonst Segundo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prvi kubanski gimnastični olimpijec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4 zlate in 1 srebrna medalja</a:t>
            </a:r>
          </a:p>
          <a:p>
            <a:pPr lvl="1">
              <a:lnSpc>
                <a:spcPct val="80000"/>
              </a:lnSpc>
            </a:pPr>
            <a:endParaRPr lang="sl-SI" altLang="sl-SI" sz="1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Gregorio Fuentes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kapitan Pilar-ja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inspiracija, za Hemingwayovo knjigo Starec in morje</a:t>
            </a:r>
          </a:p>
          <a:p>
            <a:pPr lvl="1">
              <a:lnSpc>
                <a:spcPct val="80000"/>
              </a:lnSpc>
            </a:pPr>
            <a:endParaRPr lang="sl-SI" altLang="sl-SI" sz="1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Gloria Estefan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petkratna Grammyjeva nagrajenka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Miami Sound Machine</a:t>
            </a:r>
          </a:p>
          <a:p>
            <a:pPr lvl="1">
              <a:lnSpc>
                <a:spcPct val="80000"/>
              </a:lnSpc>
            </a:pPr>
            <a:endParaRPr lang="sl-SI" altLang="sl-SI" sz="1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Dr. Concepción Campa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odkritje cepiva proti meningitisu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zlata medalja za ekstremne dosežke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direktorica inštituta Carlos J. Finlay</a:t>
            </a:r>
          </a:p>
          <a:p>
            <a:pPr lvl="1">
              <a:lnSpc>
                <a:spcPct val="80000"/>
              </a:lnSpc>
            </a:pPr>
            <a:endParaRPr lang="sl-SI" altLang="sl-SI" sz="18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Alejo Carpentier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(1904-1980)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najpomembnejši špansko govoreči pisatelj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najpomembnejša dela so prevedena v mednarodne jezike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nagradi Cino del Duva leta 1975 </a:t>
            </a:r>
          </a:p>
          <a:p>
            <a:pPr lvl="1">
              <a:lnSpc>
                <a:spcPct val="80000"/>
              </a:lnSpc>
            </a:pPr>
            <a:r>
              <a:rPr lang="sl-SI" altLang="sl-SI" sz="1800">
                <a:solidFill>
                  <a:schemeClr val="bg1"/>
                </a:solidFill>
                <a:latin typeface="Garamond" panose="02020404030301010803" pitchFamily="18" charset="0"/>
              </a:rPr>
              <a:t>Cervantesova nagrada za literaturo leta 1978</a:t>
            </a:r>
          </a:p>
          <a:p>
            <a:pPr>
              <a:lnSpc>
                <a:spcPct val="80000"/>
              </a:lnSpc>
            </a:pPr>
            <a:endParaRPr lang="sl-SI" altLang="sl-SI" sz="1600"/>
          </a:p>
        </p:txBody>
      </p:sp>
      <p:pic>
        <p:nvPicPr>
          <p:cNvPr id="27653" name="Picture 5" descr="cuba_fonst">
            <a:extLst>
              <a:ext uri="{FF2B5EF4-FFF2-40B4-BE49-F238E27FC236}">
                <a16:creationId xmlns:a16="http://schemas.microsoft.com/office/drawing/2014/main" id="{433CCDD0-73AA-4E87-A5AC-84E80B3E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1146175" cy="15128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uba_fuentes">
            <a:extLst>
              <a:ext uri="{FF2B5EF4-FFF2-40B4-BE49-F238E27FC236}">
                <a16:creationId xmlns:a16="http://schemas.microsoft.com/office/drawing/2014/main" id="{D481A6F3-3BC9-42B3-8F15-4A1B9E143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1144588" cy="1511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Cuba_Gloria_estefan">
            <a:extLst>
              <a:ext uri="{FF2B5EF4-FFF2-40B4-BE49-F238E27FC236}">
                <a16:creationId xmlns:a16="http://schemas.microsoft.com/office/drawing/2014/main" id="{8948D146-714E-463B-BDB7-B7B35329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0938"/>
            <a:ext cx="1090613" cy="14398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cuban_Concep-Campa">
            <a:extLst>
              <a:ext uri="{FF2B5EF4-FFF2-40B4-BE49-F238E27FC236}">
                <a16:creationId xmlns:a16="http://schemas.microsoft.com/office/drawing/2014/main" id="{C00F7E91-FA97-45EB-A21A-50823C0A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1289050" cy="1379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cuban_Alejo-Carpentier">
            <a:extLst>
              <a:ext uri="{FF2B5EF4-FFF2-40B4-BE49-F238E27FC236}">
                <a16:creationId xmlns:a16="http://schemas.microsoft.com/office/drawing/2014/main" id="{63CFBE24-C103-43D4-9DEA-829F0108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84763"/>
            <a:ext cx="1422400" cy="15224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76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76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76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29BE6CD-1A16-4D02-B026-A860D47B5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5508625" cy="1143000"/>
          </a:xfrm>
        </p:spPr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ZGODOVINA</a:t>
            </a:r>
            <a:r>
              <a:rPr lang="sl-SI" altLang="sl-SI" sz="360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91B374A-15C1-4EDE-A536-F14ADB229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229600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3500 pr. n .š. – prvi prebivalci,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1250 – naselitev indijancev plemena Taino,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27. 10. 1492 – Krištof Kolumb jo poimenuje Ferdinanda,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1790 – prihod afriških sužnjev,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1868-1878 – upori dosežejo vrhunec v desetletni vojni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	za neodvisnost,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1886 – odpravijo suženjstvo,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1895-1898 – osvobodilna vojna, ki jo vodi Jose Marti,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1898 – potone ameriška ladja - vojna s Španijo 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1899 –  Kuba predana ZDA,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20. maja 1902 – Kuba postane uradno neodvisna,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1940 – diktatura generala Fulgencia Batiste do leta 1959,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1953 – Fidel Castro Ruz, odvetnik, prične organizacijo odpora proti Batisti,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1956 – Fidel Castro se skupaj s privrženci, med njimi je tudi Che Guevara, zateče v Sierra Maestro in začne gverilsko vojno, ki se konča z zmago,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1959 – Fidel Castro postane novi ministrski predsednik in uvede radikalno agrarno reformo ter nacionalizira tuje monopole,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1961 – propade poskus invazije v Prašičjem zalivu,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1962 – mednarodna kriza zaradi sovjetskih raketnih oporišč na Kubi,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1967 – Che Guevaro usmrtijo pod ukazom bolivijske vlade,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1991 – izgine podpora Sovjetske zveze,</a:t>
            </a:r>
          </a:p>
          <a:p>
            <a:pPr>
              <a:lnSpc>
                <a:spcPct val="80000"/>
              </a:lnSpc>
            </a:pPr>
            <a:r>
              <a:rPr lang="sl-SI" altLang="sl-SI" sz="1600">
                <a:solidFill>
                  <a:schemeClr val="bg1"/>
                </a:solidFill>
                <a:latin typeface="Garamond" panose="02020404030301010803" pitchFamily="18" charset="0"/>
              </a:rPr>
              <a:t>2004 – Na Kubi ukinili uporabo dolarja, ki so ga uvedli leta 1993 in uvedli kubanske pese.</a:t>
            </a:r>
          </a:p>
        </p:txBody>
      </p:sp>
      <p:pic>
        <p:nvPicPr>
          <p:cNvPr id="5124" name="Picture 4" descr="11">
            <a:extLst>
              <a:ext uri="{FF2B5EF4-FFF2-40B4-BE49-F238E27FC236}">
                <a16:creationId xmlns:a16="http://schemas.microsoft.com/office/drawing/2014/main" id="{D8C60B28-5826-492F-9F73-4BA463B1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"/>
          <a:stretch>
            <a:fillRect/>
          </a:stretch>
        </p:blipFill>
        <p:spPr bwMode="auto">
          <a:xfrm>
            <a:off x="5292725" y="1125538"/>
            <a:ext cx="3651250" cy="2597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5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88E978-B8AE-4327-8FAE-23327C336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SPLOŠNI PODATKI</a:t>
            </a:r>
            <a:r>
              <a:rPr lang="sl-SI" altLang="sl-SI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4E8EF2-7E68-49B5-834B-FA211AC96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Uradno ime: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Republika Kuba (Republica de Cuba)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Glavno mesto: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Havana (La Habana)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Največje mesto: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Havana (La Habana)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Predsednik: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Fidel Castro Ruz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Uradni jezik: 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španščina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Državna ureditev: 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socialistična republika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Površina: 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110.861 km2 (106. na svetu)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149" name="Picture 5" descr="12">
            <a:extLst>
              <a:ext uri="{FF2B5EF4-FFF2-40B4-BE49-F238E27FC236}">
                <a16:creationId xmlns:a16="http://schemas.microsoft.com/office/drawing/2014/main" id="{EA6706CC-F60E-4A4C-8C0E-6D4C5176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535363" cy="495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BCB4C0E-720F-45B5-AD5D-24EF48D72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¸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CBD90B7-7243-4CC1-9363-BA1EEB3B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308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Število prebivalcev: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Največ je belcev (ti so potomci Špancev) in jih je kar 70%, sledijo jim mulati, črncev je pa okoli 11%. Po številu prebivalcev je Kuba 67. na svetu.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1989 = 10.587.000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1998 = 11.116.000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2002 = 11.184.023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Gostota prebivalcev: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100.3 preb./km2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Državna himna: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La Bayamesa (bayamska pesem)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Neodvisnost: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Razglašena: 10. oktober 1868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Priznana: 20. maj 1902</a:t>
            </a: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Vera: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Več kot polovica ljudi je versko neopredeljenih (Castrov režim nasprotuje religioznosti), 40% je katoličanov, 2% pa je protestantov.</a:t>
            </a: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Nacionalni prazniki: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</a:rPr>
              <a:t>	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1. januar – dan neodvisnosti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26. julij – dan nacionalnega upora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10. oktober – začetek prve vojne za neodvisnost</a:t>
            </a:r>
          </a:p>
        </p:txBody>
      </p:sp>
      <p:pic>
        <p:nvPicPr>
          <p:cNvPr id="10245" name="Picture 5" descr="CUBA%2019">
            <a:extLst>
              <a:ext uri="{FF2B5EF4-FFF2-40B4-BE49-F238E27FC236}">
                <a16:creationId xmlns:a16="http://schemas.microsoft.com/office/drawing/2014/main" id="{BFA2D804-EF97-4064-8530-03D71EE9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488156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FD64ADB-B6CD-41C3-9817-2BDC757BA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102A0B6-0BF0-496D-9992-EBABDEA9F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3175" cy="5229225"/>
          </a:xfrm>
        </p:spPr>
        <p:txBody>
          <a:bodyPr/>
          <a:lstStyle/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Nacionalni šport: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baseball</a:t>
            </a:r>
          </a:p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Denarna enota: </a:t>
            </a: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kubanski peso (CUP) </a:t>
            </a:r>
          </a:p>
          <a:p>
            <a:pPr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Naravna bogastva: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Kobalt, nikelj, železo, baker, magnezij, sol, les, silicij, surova nafta, rodovita zemljišča</a:t>
            </a:r>
          </a:p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Industrija: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Najpomembnejši je turizem. Pridelujejo sladkorni trst, tobak, rum in kavo. V zadnjih letih imajo farmacevtske in biotehnološke obrate. </a:t>
            </a:r>
          </a:p>
          <a:p>
            <a:pPr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268" name="Picture 4" descr="cuba_money">
            <a:extLst>
              <a:ext uri="{FF2B5EF4-FFF2-40B4-BE49-F238E27FC236}">
                <a16:creationId xmlns:a16="http://schemas.microsoft.com/office/drawing/2014/main" id="{E9E67A8B-D6C2-4F8C-B8B4-7A72019A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424815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uba_cigar">
            <a:extLst>
              <a:ext uri="{FF2B5EF4-FFF2-40B4-BE49-F238E27FC236}">
                <a16:creationId xmlns:a16="http://schemas.microsoft.com/office/drawing/2014/main" id="{5F38E115-58A9-4557-BB0A-8506AFE3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2735262" cy="2014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FF868B8A-9080-40DC-B380-3D7F33D5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475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44C6FF27-0FAC-490F-A048-BF6B974B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52963"/>
            <a:ext cx="58674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    </a:t>
            </a: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Trgovina: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Izvoz: nikelj, tobak, sladkor, ribe, cement, citrusi, kava, rum.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Uvoz: petrolej, hrana, stroji in oprema, kemikalije.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Trgovanje z državami: Nizozemska, Kanada, Rusija, 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Španija, Kitajska, Italija, ZDA, Mehika, Francija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75B711C-F894-466B-8BE4-ECADF2DDE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FF0000"/>
                </a:solidFill>
                <a:latin typeface="Garamond" panose="02020404030301010803" pitchFamily="18" charset="0"/>
              </a:rPr>
              <a:t>DRŽAVNI SIMBOLI</a:t>
            </a:r>
            <a:r>
              <a:rPr lang="sl-SI" altLang="sl-SI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42B9C12-398A-45F8-8B5B-FB906CF9E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9036050" cy="4525962"/>
          </a:xfrm>
        </p:spPr>
        <p:txBody>
          <a:bodyPr/>
          <a:lstStyle/>
          <a:p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Kubanska zastava</a:t>
            </a: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: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trobarvna: bele in modre črte z rdečim 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enakostraničnim trikotnikom in belo zvezdo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modre črte: delitev otoka 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beli črti: svoboda in neodvisnost 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bela zvezda: pomeni popolno svobodo ljudi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</a:p>
        </p:txBody>
      </p:sp>
      <p:pic>
        <p:nvPicPr>
          <p:cNvPr id="12292" name="Picture 4" descr="la_unica">
            <a:extLst>
              <a:ext uri="{FF2B5EF4-FFF2-40B4-BE49-F238E27FC236}">
                <a16:creationId xmlns:a16="http://schemas.microsoft.com/office/drawing/2014/main" id="{606A5101-3FE6-4758-A2F5-4A91DA5B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2133600" cy="2952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UBA%2000">
            <a:extLst>
              <a:ext uri="{FF2B5EF4-FFF2-40B4-BE49-F238E27FC236}">
                <a16:creationId xmlns:a16="http://schemas.microsoft.com/office/drawing/2014/main" id="{B4940B1E-1D7C-4BD6-8DB2-7DD14C9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578225" cy="2378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2DA898B2-1E7B-4742-99D1-CD51CB47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37063"/>
            <a:ext cx="56165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- enakostraničen trikotnik: svoboda, enakopravnost in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bratstvo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- rdeča barva: kri, ki je bila potrebna za dosego </a:t>
            </a:r>
          </a:p>
          <a:p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neodvisnosti </a:t>
            </a:r>
          </a:p>
          <a:p>
            <a:pPr>
              <a:spcBef>
                <a:spcPct val="50000"/>
              </a:spcBef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22F021-84CB-4B48-B6C0-F72C94F49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0DD4B12-4EAC-4AC4-9A04-282D78483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2296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Kubanski grb: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Oblika srca, razdeljen na tri dele: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zgornje horizontalno področje: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	geografsko lego otoka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bele in modre črte: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	okrajen položaj Kube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	 kolonialnih dneh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- zadnje področje: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	Kubanci in njihova trma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Metuljčkasti jasmin: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Uradna roža Kube:  čistost, uporništvo in neodvisnost.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Najdemo ga lahko vzdolž rečnega nasipa ali lagune, saj raste v vlagi. </a:t>
            </a:r>
          </a:p>
        </p:txBody>
      </p:sp>
      <p:pic>
        <p:nvPicPr>
          <p:cNvPr id="13317" name="Picture 5" descr="Picture2">
            <a:extLst>
              <a:ext uri="{FF2B5EF4-FFF2-40B4-BE49-F238E27FC236}">
                <a16:creationId xmlns:a16="http://schemas.microsoft.com/office/drawing/2014/main" id="{904926C8-1701-4A3A-87B5-03AE8B17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4684"/>
          <a:stretch>
            <a:fillRect/>
          </a:stretch>
        </p:blipFill>
        <p:spPr bwMode="auto">
          <a:xfrm>
            <a:off x="3995738" y="188913"/>
            <a:ext cx="4692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3E2E2EC8-CC36-4259-ACD4-F81370E6D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Tokororo: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Nacionalna ptica Kube - plezalna ptica,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perje 	v barvi zastave.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00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 u="sng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 u="sng">
                <a:solidFill>
                  <a:schemeClr val="bg1"/>
                </a:solidFill>
                <a:latin typeface="Garamond" panose="02020404030301010803" pitchFamily="18" charset="0"/>
              </a:rPr>
              <a:t>Kraljevska palma: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Garamond" panose="02020404030301010803" pitchFamily="18" charset="0"/>
              </a:rPr>
              <a:t>	Nacionalno drevo -odsev Kubancev (močno, tropsko drevo, zmožna preživeti tudi orkane in hurikane).</a:t>
            </a:r>
          </a:p>
        </p:txBody>
      </p:sp>
      <p:pic>
        <p:nvPicPr>
          <p:cNvPr id="14341" name="Picture 5" descr="Picture3">
            <a:extLst>
              <a:ext uri="{FF2B5EF4-FFF2-40B4-BE49-F238E27FC236}">
                <a16:creationId xmlns:a16="http://schemas.microsoft.com/office/drawing/2014/main" id="{E835812F-340E-404A-A8FA-72401E85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638550" cy="31972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Picture4">
            <a:extLst>
              <a:ext uri="{FF2B5EF4-FFF2-40B4-BE49-F238E27FC236}">
                <a16:creationId xmlns:a16="http://schemas.microsoft.com/office/drawing/2014/main" id="{2CC43791-65EB-4ED8-B19A-6D7434B0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4392612" cy="25193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On-screen Show (4:3)</PresentationFormat>
  <Paragraphs>288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Default Design</vt:lpstr>
      <vt:lpstr>KUBA</vt:lpstr>
      <vt:lpstr>UVOD</vt:lpstr>
      <vt:lpstr>ZGODOVINA </vt:lpstr>
      <vt:lpstr>SPLOŠNI PODATKI </vt:lpstr>
      <vt:lpstr>¸</vt:lpstr>
      <vt:lpstr>PowerPoint Presentation</vt:lpstr>
      <vt:lpstr>DRŽAVNI SIMBOLI </vt:lpstr>
      <vt:lpstr>PowerPoint Presentation</vt:lpstr>
      <vt:lpstr>PowerPoint Presentation</vt:lpstr>
      <vt:lpstr>GEOGRAFSKE ZNAČILNOSTI</vt:lpstr>
      <vt:lpstr>PowerPoint Presentation</vt:lpstr>
      <vt:lpstr>PowerPoint Presentation</vt:lpstr>
      <vt:lpstr>PowerPoint Presentation</vt:lpstr>
      <vt:lpstr>KMETIJSTVO </vt:lpstr>
      <vt:lpstr>INDUSTRIJA</vt:lpstr>
      <vt:lpstr>PROMET </vt:lpstr>
      <vt:lpstr>PROVINCE IN KRAJI NA KUBI </vt:lpstr>
      <vt:lpstr>PowerPoint Presentation</vt:lpstr>
      <vt:lpstr>PowerPoint Presentation</vt:lpstr>
      <vt:lpstr>ZNANI LJUDJE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2019-05-31T08:40:15Z</dcterms:created>
  <dcterms:modified xsi:type="dcterms:W3CDTF">2019-05-31T08:40:15Z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