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1620"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444732"/>
            </a:gs>
            <a:gs pos="30000">
              <a:srgbClr val="54573E"/>
            </a:gs>
            <a:gs pos="100000">
              <a:srgbClr val="959882"/>
            </a:gs>
          </a:gsLst>
          <a:lin ang="12960000"/>
        </a:gradFill>
        <a:effectLst/>
      </p:bgPr>
    </p:bg>
    <p:spTree>
      <p:nvGrpSpPr>
        <p:cNvPr id="1" name=""/>
        <p:cNvGrpSpPr/>
        <p:nvPr/>
      </p:nvGrpSpPr>
      <p:grpSpPr>
        <a:xfrm>
          <a:off x="0" y="0"/>
          <a:ext cx="0" cy="0"/>
          <a:chOff x="0" y="0"/>
          <a:chExt cx="0" cy="0"/>
        </a:xfrm>
      </p:grpSpPr>
      <p:sp>
        <p:nvSpPr>
          <p:cNvPr id="4" name="Freeform 10">
            <a:extLst>
              <a:ext uri="{FF2B5EF4-FFF2-40B4-BE49-F238E27FC236}">
                <a16:creationId xmlns:a16="http://schemas.microsoft.com/office/drawing/2014/main" id="{3DB22021-AB0B-4218-B045-69598A476DDB}"/>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12">
            <a:extLst>
              <a:ext uri="{FF2B5EF4-FFF2-40B4-BE49-F238E27FC236}">
                <a16:creationId xmlns:a16="http://schemas.microsoft.com/office/drawing/2014/main" id="{5D6A2492-4BB8-4347-B212-86F86A2682BF}"/>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a:extLst>
              <a:ext uri="{FF2B5EF4-FFF2-40B4-BE49-F238E27FC236}">
                <a16:creationId xmlns:a16="http://schemas.microsoft.com/office/drawing/2014/main" id="{407550F5-A14D-45FF-8A32-A91C00044B8A}"/>
              </a:ext>
            </a:extLst>
          </p:cNvPr>
          <p:cNvSpPr>
            <a:spLocks noGrp="1"/>
          </p:cNvSpPr>
          <p:nvPr>
            <p:ph type="dt" sz="half" idx="10"/>
          </p:nvPr>
        </p:nvSpPr>
        <p:spPr/>
        <p:txBody>
          <a:bodyPr/>
          <a:lstStyle>
            <a:lvl1pPr>
              <a:defRPr/>
            </a:lvl1pPr>
          </a:lstStyle>
          <a:p>
            <a:pPr>
              <a:defRPr/>
            </a:pPr>
            <a:fld id="{D7D96F36-1894-420E-9D34-0A66D984C617}" type="datetimeFigureOut">
              <a:rPr lang="sl-SI"/>
              <a:pPr>
                <a:defRPr/>
              </a:pPr>
              <a:t>31. 05. 2019</a:t>
            </a:fld>
            <a:endParaRPr lang="sl-SI"/>
          </a:p>
        </p:txBody>
      </p:sp>
      <p:sp>
        <p:nvSpPr>
          <p:cNvPr id="7" name="Footer Placeholder 18">
            <a:extLst>
              <a:ext uri="{FF2B5EF4-FFF2-40B4-BE49-F238E27FC236}">
                <a16:creationId xmlns:a16="http://schemas.microsoft.com/office/drawing/2014/main" id="{FC110A47-CC03-4BA8-98D3-AD8062F83E14}"/>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26">
            <a:extLst>
              <a:ext uri="{FF2B5EF4-FFF2-40B4-BE49-F238E27FC236}">
                <a16:creationId xmlns:a16="http://schemas.microsoft.com/office/drawing/2014/main" id="{3564E674-FF02-461A-A603-B9F5BFBF2B97}"/>
              </a:ext>
            </a:extLst>
          </p:cNvPr>
          <p:cNvSpPr>
            <a:spLocks noGrp="1"/>
          </p:cNvSpPr>
          <p:nvPr>
            <p:ph type="sldNum" sz="quarter" idx="12"/>
          </p:nvPr>
        </p:nvSpPr>
        <p:spPr/>
        <p:txBody>
          <a:bodyPr/>
          <a:lstStyle>
            <a:lvl1pPr>
              <a:defRPr/>
            </a:lvl1pPr>
          </a:lstStyle>
          <a:p>
            <a:fld id="{B35AA451-BE28-42FA-A954-7D51460CA599}" type="slidenum">
              <a:rPr lang="sl-SI" altLang="sl-SI"/>
              <a:pPr/>
              <a:t>‹#›</a:t>
            </a:fld>
            <a:endParaRPr lang="sl-SI" altLang="sl-SI"/>
          </a:p>
        </p:txBody>
      </p:sp>
    </p:spTree>
    <p:extLst>
      <p:ext uri="{BB962C8B-B14F-4D97-AF65-F5344CB8AC3E}">
        <p14:creationId xmlns:p14="http://schemas.microsoft.com/office/powerpoint/2010/main" val="12535804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DA12D91E-7973-468F-8BD6-ED91F2E43BE7}"/>
              </a:ext>
            </a:extLst>
          </p:cNvPr>
          <p:cNvSpPr>
            <a:spLocks noGrp="1"/>
          </p:cNvSpPr>
          <p:nvPr>
            <p:ph type="dt" sz="half" idx="10"/>
          </p:nvPr>
        </p:nvSpPr>
        <p:spPr/>
        <p:txBody>
          <a:bodyPr/>
          <a:lstStyle>
            <a:lvl1pPr>
              <a:defRPr/>
            </a:lvl1pPr>
          </a:lstStyle>
          <a:p>
            <a:pPr>
              <a:defRPr/>
            </a:pPr>
            <a:fld id="{139E5670-AC03-41F7-BDD2-C907315C8FA5}" type="datetimeFigureOut">
              <a:rPr lang="sl-SI"/>
              <a:pPr>
                <a:defRPr/>
              </a:pPr>
              <a:t>31. 05. 2019</a:t>
            </a:fld>
            <a:endParaRPr lang="sl-SI"/>
          </a:p>
        </p:txBody>
      </p:sp>
      <p:sp>
        <p:nvSpPr>
          <p:cNvPr id="5" name="Footer Placeholder 21">
            <a:extLst>
              <a:ext uri="{FF2B5EF4-FFF2-40B4-BE49-F238E27FC236}">
                <a16:creationId xmlns:a16="http://schemas.microsoft.com/office/drawing/2014/main" id="{75AEC825-F5A5-4677-AAA0-B19CF4854287}"/>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3EFD4154-BA30-4A45-8B79-E52CB756A58C}"/>
              </a:ext>
            </a:extLst>
          </p:cNvPr>
          <p:cNvSpPr>
            <a:spLocks noGrp="1"/>
          </p:cNvSpPr>
          <p:nvPr>
            <p:ph type="sldNum" sz="quarter" idx="12"/>
          </p:nvPr>
        </p:nvSpPr>
        <p:spPr/>
        <p:txBody>
          <a:bodyPr/>
          <a:lstStyle>
            <a:lvl1pPr>
              <a:defRPr/>
            </a:lvl1pPr>
          </a:lstStyle>
          <a:p>
            <a:fld id="{EFCC6B4B-A1CF-4713-9610-EA1DC859EB55}" type="slidenum">
              <a:rPr lang="sl-SI" altLang="sl-SI"/>
              <a:pPr/>
              <a:t>‹#›</a:t>
            </a:fld>
            <a:endParaRPr lang="sl-SI" altLang="sl-SI"/>
          </a:p>
        </p:txBody>
      </p:sp>
    </p:spTree>
    <p:extLst>
      <p:ext uri="{BB962C8B-B14F-4D97-AF65-F5344CB8AC3E}">
        <p14:creationId xmlns:p14="http://schemas.microsoft.com/office/powerpoint/2010/main" val="284384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66CF7A2B-3283-4AFB-B06D-F168DC488C49}"/>
              </a:ext>
            </a:extLst>
          </p:cNvPr>
          <p:cNvSpPr>
            <a:spLocks noGrp="1"/>
          </p:cNvSpPr>
          <p:nvPr>
            <p:ph type="dt" sz="half" idx="10"/>
          </p:nvPr>
        </p:nvSpPr>
        <p:spPr/>
        <p:txBody>
          <a:bodyPr/>
          <a:lstStyle>
            <a:lvl1pPr>
              <a:defRPr/>
            </a:lvl1pPr>
          </a:lstStyle>
          <a:p>
            <a:pPr>
              <a:defRPr/>
            </a:pPr>
            <a:fld id="{E234AF1A-DDC6-4618-9989-45899A7F9146}" type="datetimeFigureOut">
              <a:rPr lang="sl-SI"/>
              <a:pPr>
                <a:defRPr/>
              </a:pPr>
              <a:t>31. 05. 2019</a:t>
            </a:fld>
            <a:endParaRPr lang="sl-SI"/>
          </a:p>
        </p:txBody>
      </p:sp>
      <p:sp>
        <p:nvSpPr>
          <p:cNvPr id="5" name="Footer Placeholder 21">
            <a:extLst>
              <a:ext uri="{FF2B5EF4-FFF2-40B4-BE49-F238E27FC236}">
                <a16:creationId xmlns:a16="http://schemas.microsoft.com/office/drawing/2014/main" id="{99C76C4F-2A82-46F3-B6C8-E0606B7078BE}"/>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07D250EF-6766-4F6E-8AB5-93CD20AD8290}"/>
              </a:ext>
            </a:extLst>
          </p:cNvPr>
          <p:cNvSpPr>
            <a:spLocks noGrp="1"/>
          </p:cNvSpPr>
          <p:nvPr>
            <p:ph type="sldNum" sz="quarter" idx="12"/>
          </p:nvPr>
        </p:nvSpPr>
        <p:spPr/>
        <p:txBody>
          <a:bodyPr/>
          <a:lstStyle>
            <a:lvl1pPr>
              <a:defRPr/>
            </a:lvl1pPr>
          </a:lstStyle>
          <a:p>
            <a:fld id="{8950EC8A-853B-4671-9942-9B881F1238A4}" type="slidenum">
              <a:rPr lang="sl-SI" altLang="sl-SI"/>
              <a:pPr/>
              <a:t>‹#›</a:t>
            </a:fld>
            <a:endParaRPr lang="sl-SI" altLang="sl-SI"/>
          </a:p>
        </p:txBody>
      </p:sp>
    </p:spTree>
    <p:extLst>
      <p:ext uri="{BB962C8B-B14F-4D97-AF65-F5344CB8AC3E}">
        <p14:creationId xmlns:p14="http://schemas.microsoft.com/office/powerpoint/2010/main" val="172795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0BFC3760-17CD-4073-9019-6B4B7FBAE64D}"/>
              </a:ext>
            </a:extLst>
          </p:cNvPr>
          <p:cNvSpPr>
            <a:spLocks noGrp="1"/>
          </p:cNvSpPr>
          <p:nvPr>
            <p:ph type="dt" sz="half" idx="10"/>
          </p:nvPr>
        </p:nvSpPr>
        <p:spPr/>
        <p:txBody>
          <a:bodyPr/>
          <a:lstStyle>
            <a:lvl1pPr>
              <a:defRPr/>
            </a:lvl1pPr>
          </a:lstStyle>
          <a:p>
            <a:pPr>
              <a:defRPr/>
            </a:pPr>
            <a:fld id="{2588E279-7DB9-4BAB-AB67-D219DC703369}" type="datetimeFigureOut">
              <a:rPr lang="sl-SI"/>
              <a:pPr>
                <a:defRPr/>
              </a:pPr>
              <a:t>31. 05. 2019</a:t>
            </a:fld>
            <a:endParaRPr lang="sl-SI"/>
          </a:p>
        </p:txBody>
      </p:sp>
      <p:sp>
        <p:nvSpPr>
          <p:cNvPr id="5" name="Footer Placeholder 21">
            <a:extLst>
              <a:ext uri="{FF2B5EF4-FFF2-40B4-BE49-F238E27FC236}">
                <a16:creationId xmlns:a16="http://schemas.microsoft.com/office/drawing/2014/main" id="{6DA91E50-D9C4-49AC-BCD5-B606B46301B3}"/>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FBAB793F-F83C-485B-ACCF-D3E4E5550E8A}"/>
              </a:ext>
            </a:extLst>
          </p:cNvPr>
          <p:cNvSpPr>
            <a:spLocks noGrp="1"/>
          </p:cNvSpPr>
          <p:nvPr>
            <p:ph type="sldNum" sz="quarter" idx="12"/>
          </p:nvPr>
        </p:nvSpPr>
        <p:spPr/>
        <p:txBody>
          <a:bodyPr/>
          <a:lstStyle>
            <a:lvl1pPr>
              <a:defRPr/>
            </a:lvl1pPr>
          </a:lstStyle>
          <a:p>
            <a:fld id="{4D881C6F-09C9-4572-9D16-6B673D610CDE}" type="slidenum">
              <a:rPr lang="sl-SI" altLang="sl-SI"/>
              <a:pPr/>
              <a:t>‹#›</a:t>
            </a:fld>
            <a:endParaRPr lang="sl-SI" altLang="sl-SI"/>
          </a:p>
        </p:txBody>
      </p:sp>
    </p:spTree>
    <p:extLst>
      <p:ext uri="{BB962C8B-B14F-4D97-AF65-F5344CB8AC3E}">
        <p14:creationId xmlns:p14="http://schemas.microsoft.com/office/powerpoint/2010/main" val="298423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444732"/>
            </a:gs>
            <a:gs pos="30000">
              <a:srgbClr val="54573E"/>
            </a:gs>
            <a:gs pos="100000">
              <a:srgbClr val="959882"/>
            </a:gs>
          </a:gsLst>
          <a:lin ang="12960000"/>
        </a:gradFill>
        <a:effectLst/>
      </p:bgPr>
    </p:bg>
    <p:spTree>
      <p:nvGrpSpPr>
        <p:cNvPr id="1" name=""/>
        <p:cNvGrpSpPr/>
        <p:nvPr/>
      </p:nvGrpSpPr>
      <p:grpSpPr>
        <a:xfrm>
          <a:off x="0" y="0"/>
          <a:ext cx="0" cy="0"/>
          <a:chOff x="0" y="0"/>
          <a:chExt cx="0" cy="0"/>
        </a:xfrm>
      </p:grpSpPr>
      <p:sp>
        <p:nvSpPr>
          <p:cNvPr id="4" name="Freeform 10">
            <a:extLst>
              <a:ext uri="{FF2B5EF4-FFF2-40B4-BE49-F238E27FC236}">
                <a16:creationId xmlns:a16="http://schemas.microsoft.com/office/drawing/2014/main" id="{90F7F4E9-E607-4079-95FF-80679676E455}"/>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12">
            <a:extLst>
              <a:ext uri="{FF2B5EF4-FFF2-40B4-BE49-F238E27FC236}">
                <a16:creationId xmlns:a16="http://schemas.microsoft.com/office/drawing/2014/main" id="{A86B34E9-ED83-44B5-B39D-3BC17D64809E}"/>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id="{91A9A319-7427-449B-B357-E68643F4074D}"/>
              </a:ext>
            </a:extLst>
          </p:cNvPr>
          <p:cNvSpPr>
            <a:spLocks noGrp="1"/>
          </p:cNvSpPr>
          <p:nvPr>
            <p:ph type="dt" sz="half" idx="10"/>
          </p:nvPr>
        </p:nvSpPr>
        <p:spPr/>
        <p:txBody>
          <a:bodyPr/>
          <a:lstStyle>
            <a:lvl1pPr>
              <a:defRPr/>
            </a:lvl1pPr>
          </a:lstStyle>
          <a:p>
            <a:pPr>
              <a:defRPr/>
            </a:pPr>
            <a:fld id="{5EB0DDB2-1912-4BCD-A10C-316194813FD0}" type="datetimeFigureOut">
              <a:rPr lang="sl-SI"/>
              <a:pPr>
                <a:defRPr/>
              </a:pPr>
              <a:t>31. 05. 2019</a:t>
            </a:fld>
            <a:endParaRPr lang="sl-SI"/>
          </a:p>
        </p:txBody>
      </p:sp>
      <p:sp>
        <p:nvSpPr>
          <p:cNvPr id="7" name="Footer Placeholder 4">
            <a:extLst>
              <a:ext uri="{FF2B5EF4-FFF2-40B4-BE49-F238E27FC236}">
                <a16:creationId xmlns:a16="http://schemas.microsoft.com/office/drawing/2014/main" id="{A48012F1-AFF4-477C-9570-E5A0CFD58EE1}"/>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5">
            <a:extLst>
              <a:ext uri="{FF2B5EF4-FFF2-40B4-BE49-F238E27FC236}">
                <a16:creationId xmlns:a16="http://schemas.microsoft.com/office/drawing/2014/main" id="{52D06051-C48F-4259-B910-6C408D41F549}"/>
              </a:ext>
            </a:extLst>
          </p:cNvPr>
          <p:cNvSpPr>
            <a:spLocks noGrp="1"/>
          </p:cNvSpPr>
          <p:nvPr>
            <p:ph type="sldNum" sz="quarter" idx="12"/>
          </p:nvPr>
        </p:nvSpPr>
        <p:spPr/>
        <p:txBody>
          <a:bodyPr/>
          <a:lstStyle>
            <a:lvl1pPr>
              <a:defRPr/>
            </a:lvl1pPr>
          </a:lstStyle>
          <a:p>
            <a:fld id="{A0FFFE81-D4BF-49D5-BDAB-C237EADB6E42}" type="slidenum">
              <a:rPr lang="sl-SI" altLang="sl-SI"/>
              <a:pPr/>
              <a:t>‹#›</a:t>
            </a:fld>
            <a:endParaRPr lang="sl-SI" altLang="sl-SI"/>
          </a:p>
        </p:txBody>
      </p:sp>
    </p:spTree>
    <p:extLst>
      <p:ext uri="{BB962C8B-B14F-4D97-AF65-F5344CB8AC3E}">
        <p14:creationId xmlns:p14="http://schemas.microsoft.com/office/powerpoint/2010/main" val="35812693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5B089419-3822-4260-9AC0-081C87993038}"/>
              </a:ext>
            </a:extLst>
          </p:cNvPr>
          <p:cNvSpPr>
            <a:spLocks noGrp="1"/>
          </p:cNvSpPr>
          <p:nvPr>
            <p:ph type="dt" sz="half" idx="10"/>
          </p:nvPr>
        </p:nvSpPr>
        <p:spPr/>
        <p:txBody>
          <a:bodyPr/>
          <a:lstStyle>
            <a:lvl1pPr>
              <a:defRPr/>
            </a:lvl1pPr>
          </a:lstStyle>
          <a:p>
            <a:pPr>
              <a:defRPr/>
            </a:pPr>
            <a:fld id="{6F4343F2-EB56-4522-9305-F8ED8D561C9C}" type="datetimeFigureOut">
              <a:rPr lang="sl-SI"/>
              <a:pPr>
                <a:defRPr/>
              </a:pPr>
              <a:t>31. 05. 2019</a:t>
            </a:fld>
            <a:endParaRPr lang="sl-SI"/>
          </a:p>
        </p:txBody>
      </p:sp>
      <p:sp>
        <p:nvSpPr>
          <p:cNvPr id="6" name="Footer Placeholder 21">
            <a:extLst>
              <a:ext uri="{FF2B5EF4-FFF2-40B4-BE49-F238E27FC236}">
                <a16:creationId xmlns:a16="http://schemas.microsoft.com/office/drawing/2014/main" id="{C482C4F4-AAA3-4630-BB56-E9B9D307891C}"/>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17">
            <a:extLst>
              <a:ext uri="{FF2B5EF4-FFF2-40B4-BE49-F238E27FC236}">
                <a16:creationId xmlns:a16="http://schemas.microsoft.com/office/drawing/2014/main" id="{6BDC480C-6EB2-4BF1-85C9-61638E178241}"/>
              </a:ext>
            </a:extLst>
          </p:cNvPr>
          <p:cNvSpPr>
            <a:spLocks noGrp="1"/>
          </p:cNvSpPr>
          <p:nvPr>
            <p:ph type="sldNum" sz="quarter" idx="12"/>
          </p:nvPr>
        </p:nvSpPr>
        <p:spPr/>
        <p:txBody>
          <a:bodyPr/>
          <a:lstStyle>
            <a:lvl1pPr>
              <a:defRPr/>
            </a:lvl1pPr>
          </a:lstStyle>
          <a:p>
            <a:fld id="{1A298947-E7E2-4DAD-9387-AF8D79F556A2}" type="slidenum">
              <a:rPr lang="sl-SI" altLang="sl-SI"/>
              <a:pPr/>
              <a:t>‹#›</a:t>
            </a:fld>
            <a:endParaRPr lang="sl-SI" altLang="sl-SI"/>
          </a:p>
        </p:txBody>
      </p:sp>
    </p:spTree>
    <p:extLst>
      <p:ext uri="{BB962C8B-B14F-4D97-AF65-F5344CB8AC3E}">
        <p14:creationId xmlns:p14="http://schemas.microsoft.com/office/powerpoint/2010/main" val="28326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6D373B-A603-4C9F-B730-C66C35DF11DC}"/>
              </a:ext>
            </a:extLst>
          </p:cNvPr>
          <p:cNvSpPr>
            <a:spLocks noGrp="1"/>
          </p:cNvSpPr>
          <p:nvPr>
            <p:ph type="dt" sz="half" idx="10"/>
          </p:nvPr>
        </p:nvSpPr>
        <p:spPr/>
        <p:txBody>
          <a:bodyPr/>
          <a:lstStyle>
            <a:lvl1pPr>
              <a:defRPr/>
            </a:lvl1pPr>
          </a:lstStyle>
          <a:p>
            <a:pPr>
              <a:defRPr/>
            </a:pPr>
            <a:fld id="{50B88757-AB4B-44E3-84FC-08F0850A1556}" type="datetimeFigureOut">
              <a:rPr lang="sl-SI"/>
              <a:pPr>
                <a:defRPr/>
              </a:pPr>
              <a:t>31. 05. 2019</a:t>
            </a:fld>
            <a:endParaRPr lang="sl-SI"/>
          </a:p>
        </p:txBody>
      </p:sp>
      <p:sp>
        <p:nvSpPr>
          <p:cNvPr id="8" name="Footer Placeholder 7">
            <a:extLst>
              <a:ext uri="{FF2B5EF4-FFF2-40B4-BE49-F238E27FC236}">
                <a16:creationId xmlns:a16="http://schemas.microsoft.com/office/drawing/2014/main" id="{FD9942C7-EC1A-4D5C-A0D8-824C3937B7D9}"/>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8">
            <a:extLst>
              <a:ext uri="{FF2B5EF4-FFF2-40B4-BE49-F238E27FC236}">
                <a16:creationId xmlns:a16="http://schemas.microsoft.com/office/drawing/2014/main" id="{AF57F440-5531-40E5-9D92-734E3460E429}"/>
              </a:ext>
            </a:extLst>
          </p:cNvPr>
          <p:cNvSpPr>
            <a:spLocks noGrp="1"/>
          </p:cNvSpPr>
          <p:nvPr>
            <p:ph type="sldNum" sz="quarter" idx="12"/>
          </p:nvPr>
        </p:nvSpPr>
        <p:spPr/>
        <p:txBody>
          <a:bodyPr/>
          <a:lstStyle>
            <a:lvl1pPr>
              <a:defRPr/>
            </a:lvl1pPr>
          </a:lstStyle>
          <a:p>
            <a:fld id="{CE020186-BD4E-4757-9A04-3755B47FBD1D}" type="slidenum">
              <a:rPr lang="sl-SI" altLang="sl-SI"/>
              <a:pPr/>
              <a:t>‹#›</a:t>
            </a:fld>
            <a:endParaRPr lang="sl-SI" altLang="sl-SI"/>
          </a:p>
        </p:txBody>
      </p:sp>
    </p:spTree>
    <p:extLst>
      <p:ext uri="{BB962C8B-B14F-4D97-AF65-F5344CB8AC3E}">
        <p14:creationId xmlns:p14="http://schemas.microsoft.com/office/powerpoint/2010/main" val="386608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a:extLst>
              <a:ext uri="{FF2B5EF4-FFF2-40B4-BE49-F238E27FC236}">
                <a16:creationId xmlns:a16="http://schemas.microsoft.com/office/drawing/2014/main" id="{AB7F95B3-629C-41C9-8951-854DF7C3742E}"/>
              </a:ext>
            </a:extLst>
          </p:cNvPr>
          <p:cNvSpPr>
            <a:spLocks noGrp="1"/>
          </p:cNvSpPr>
          <p:nvPr>
            <p:ph type="dt" sz="half" idx="10"/>
          </p:nvPr>
        </p:nvSpPr>
        <p:spPr/>
        <p:txBody>
          <a:bodyPr/>
          <a:lstStyle>
            <a:lvl1pPr>
              <a:defRPr/>
            </a:lvl1pPr>
          </a:lstStyle>
          <a:p>
            <a:pPr>
              <a:defRPr/>
            </a:pPr>
            <a:fld id="{119FAA22-CAEC-4CD6-B884-5D34D428EF36}" type="datetimeFigureOut">
              <a:rPr lang="sl-SI"/>
              <a:pPr>
                <a:defRPr/>
              </a:pPr>
              <a:t>31. 05. 2019</a:t>
            </a:fld>
            <a:endParaRPr lang="sl-SI"/>
          </a:p>
        </p:txBody>
      </p:sp>
      <p:sp>
        <p:nvSpPr>
          <p:cNvPr id="4" name="Footer Placeholder 21">
            <a:extLst>
              <a:ext uri="{FF2B5EF4-FFF2-40B4-BE49-F238E27FC236}">
                <a16:creationId xmlns:a16="http://schemas.microsoft.com/office/drawing/2014/main" id="{686BC5B3-69CC-4769-A7A6-E79C7E02E8EB}"/>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17">
            <a:extLst>
              <a:ext uri="{FF2B5EF4-FFF2-40B4-BE49-F238E27FC236}">
                <a16:creationId xmlns:a16="http://schemas.microsoft.com/office/drawing/2014/main" id="{A5CADC2F-65DC-4A00-9B7F-8CDBFDE96083}"/>
              </a:ext>
            </a:extLst>
          </p:cNvPr>
          <p:cNvSpPr>
            <a:spLocks noGrp="1"/>
          </p:cNvSpPr>
          <p:nvPr>
            <p:ph type="sldNum" sz="quarter" idx="12"/>
          </p:nvPr>
        </p:nvSpPr>
        <p:spPr/>
        <p:txBody>
          <a:bodyPr/>
          <a:lstStyle>
            <a:lvl1pPr>
              <a:defRPr/>
            </a:lvl1pPr>
          </a:lstStyle>
          <a:p>
            <a:fld id="{4DC19AD2-307F-4849-ABAE-97FECE02CE89}" type="slidenum">
              <a:rPr lang="sl-SI" altLang="sl-SI"/>
              <a:pPr/>
              <a:t>‹#›</a:t>
            </a:fld>
            <a:endParaRPr lang="sl-SI" altLang="sl-SI"/>
          </a:p>
        </p:txBody>
      </p:sp>
    </p:spTree>
    <p:extLst>
      <p:ext uri="{BB962C8B-B14F-4D97-AF65-F5344CB8AC3E}">
        <p14:creationId xmlns:p14="http://schemas.microsoft.com/office/powerpoint/2010/main" val="381307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90D0AFE1-EE87-4911-A569-7D20B9CA6B6F}"/>
              </a:ext>
            </a:extLst>
          </p:cNvPr>
          <p:cNvSpPr>
            <a:spLocks noGrp="1"/>
          </p:cNvSpPr>
          <p:nvPr>
            <p:ph type="dt" sz="half" idx="10"/>
          </p:nvPr>
        </p:nvSpPr>
        <p:spPr/>
        <p:txBody>
          <a:bodyPr/>
          <a:lstStyle>
            <a:lvl1pPr>
              <a:defRPr/>
            </a:lvl1pPr>
          </a:lstStyle>
          <a:p>
            <a:pPr>
              <a:defRPr/>
            </a:pPr>
            <a:fld id="{0304964B-BBD6-4F99-A43E-AC53F919D4BD}" type="datetimeFigureOut">
              <a:rPr lang="sl-SI"/>
              <a:pPr>
                <a:defRPr/>
              </a:pPr>
              <a:t>31. 05. 2019</a:t>
            </a:fld>
            <a:endParaRPr lang="sl-SI"/>
          </a:p>
        </p:txBody>
      </p:sp>
      <p:sp>
        <p:nvSpPr>
          <p:cNvPr id="3" name="Footer Placeholder 21">
            <a:extLst>
              <a:ext uri="{FF2B5EF4-FFF2-40B4-BE49-F238E27FC236}">
                <a16:creationId xmlns:a16="http://schemas.microsoft.com/office/drawing/2014/main" id="{F2FA2C94-2EC6-41AF-B296-BB1EDCB6A091}"/>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17">
            <a:extLst>
              <a:ext uri="{FF2B5EF4-FFF2-40B4-BE49-F238E27FC236}">
                <a16:creationId xmlns:a16="http://schemas.microsoft.com/office/drawing/2014/main" id="{0CD5299B-D3D8-4214-B1D9-8F0DB90C36DA}"/>
              </a:ext>
            </a:extLst>
          </p:cNvPr>
          <p:cNvSpPr>
            <a:spLocks noGrp="1"/>
          </p:cNvSpPr>
          <p:nvPr>
            <p:ph type="sldNum" sz="quarter" idx="12"/>
          </p:nvPr>
        </p:nvSpPr>
        <p:spPr/>
        <p:txBody>
          <a:bodyPr/>
          <a:lstStyle>
            <a:lvl1pPr>
              <a:defRPr/>
            </a:lvl1pPr>
          </a:lstStyle>
          <a:p>
            <a:fld id="{C599404F-3693-4CED-A256-929999B81266}" type="slidenum">
              <a:rPr lang="sl-SI" altLang="sl-SI"/>
              <a:pPr/>
              <a:t>‹#›</a:t>
            </a:fld>
            <a:endParaRPr lang="sl-SI" altLang="sl-SI"/>
          </a:p>
        </p:txBody>
      </p:sp>
    </p:spTree>
    <p:extLst>
      <p:ext uri="{BB962C8B-B14F-4D97-AF65-F5344CB8AC3E}">
        <p14:creationId xmlns:p14="http://schemas.microsoft.com/office/powerpoint/2010/main" val="309205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A3EFF1-507A-42FC-96F3-40AC9C36B66C}"/>
              </a:ext>
            </a:extLst>
          </p:cNvPr>
          <p:cNvSpPr>
            <a:spLocks noGrp="1"/>
          </p:cNvSpPr>
          <p:nvPr>
            <p:ph type="dt" sz="half" idx="10"/>
          </p:nvPr>
        </p:nvSpPr>
        <p:spPr/>
        <p:txBody>
          <a:bodyPr/>
          <a:lstStyle>
            <a:lvl1pPr>
              <a:defRPr/>
            </a:lvl1pPr>
          </a:lstStyle>
          <a:p>
            <a:pPr>
              <a:defRPr/>
            </a:pPr>
            <a:fld id="{2C2FA618-77AF-43E9-BD64-06F8E0A19DAD}" type="datetimeFigureOut">
              <a:rPr lang="sl-SI"/>
              <a:pPr>
                <a:defRPr/>
              </a:pPr>
              <a:t>31. 05. 2019</a:t>
            </a:fld>
            <a:endParaRPr lang="sl-SI"/>
          </a:p>
        </p:txBody>
      </p:sp>
      <p:sp>
        <p:nvSpPr>
          <p:cNvPr id="6" name="Footer Placeholder 5">
            <a:extLst>
              <a:ext uri="{FF2B5EF4-FFF2-40B4-BE49-F238E27FC236}">
                <a16:creationId xmlns:a16="http://schemas.microsoft.com/office/drawing/2014/main" id="{315C7F66-F67E-4DFE-9898-42736A302202}"/>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E2D58B29-FC82-40BA-8723-2E2452EF141D}"/>
              </a:ext>
            </a:extLst>
          </p:cNvPr>
          <p:cNvSpPr>
            <a:spLocks noGrp="1"/>
          </p:cNvSpPr>
          <p:nvPr>
            <p:ph type="sldNum" sz="quarter" idx="12"/>
          </p:nvPr>
        </p:nvSpPr>
        <p:spPr>
          <a:xfrm>
            <a:off x="8156575" y="6421438"/>
            <a:ext cx="762000" cy="365125"/>
          </a:xfrm>
        </p:spPr>
        <p:txBody>
          <a:bodyPr/>
          <a:lstStyle>
            <a:lvl1pPr>
              <a:defRPr/>
            </a:lvl1pPr>
          </a:lstStyle>
          <a:p>
            <a:fld id="{473F07FF-7509-44AE-A72E-2D7A481991EF}" type="slidenum">
              <a:rPr lang="sl-SI" altLang="sl-SI"/>
              <a:pPr/>
              <a:t>‹#›</a:t>
            </a:fld>
            <a:endParaRPr lang="sl-SI" altLang="sl-SI"/>
          </a:p>
        </p:txBody>
      </p:sp>
    </p:spTree>
    <p:extLst>
      <p:ext uri="{BB962C8B-B14F-4D97-AF65-F5344CB8AC3E}">
        <p14:creationId xmlns:p14="http://schemas.microsoft.com/office/powerpoint/2010/main" val="112345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50BF655A-3B63-4E5B-A7FE-F8DBCFC6A01A}"/>
              </a:ext>
            </a:extLst>
          </p:cNvPr>
          <p:cNvSpPr>
            <a:spLocks noGrp="1"/>
          </p:cNvSpPr>
          <p:nvPr>
            <p:ph type="dt" sz="half" idx="10"/>
          </p:nvPr>
        </p:nvSpPr>
        <p:spPr/>
        <p:txBody>
          <a:bodyPr/>
          <a:lstStyle>
            <a:lvl1pPr>
              <a:defRPr/>
            </a:lvl1pPr>
          </a:lstStyle>
          <a:p>
            <a:pPr>
              <a:defRPr/>
            </a:pPr>
            <a:fld id="{1CB23611-F6A8-4B52-9BD9-14D9CEFA11E6}" type="datetimeFigureOut">
              <a:rPr lang="sl-SI"/>
              <a:pPr>
                <a:defRPr/>
              </a:pPr>
              <a:t>31. 05. 2019</a:t>
            </a:fld>
            <a:endParaRPr lang="sl-SI"/>
          </a:p>
        </p:txBody>
      </p:sp>
      <p:sp>
        <p:nvSpPr>
          <p:cNvPr id="6" name="Footer Placeholder 5">
            <a:extLst>
              <a:ext uri="{FF2B5EF4-FFF2-40B4-BE49-F238E27FC236}">
                <a16:creationId xmlns:a16="http://schemas.microsoft.com/office/drawing/2014/main" id="{1BD3BD11-E122-4449-AB2F-9094089B4C4B}"/>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C7884F7F-556D-470A-AD7F-EDAD6F95B62C}"/>
              </a:ext>
            </a:extLst>
          </p:cNvPr>
          <p:cNvSpPr>
            <a:spLocks noGrp="1"/>
          </p:cNvSpPr>
          <p:nvPr>
            <p:ph type="sldNum" sz="quarter" idx="12"/>
          </p:nvPr>
        </p:nvSpPr>
        <p:spPr/>
        <p:txBody>
          <a:bodyPr/>
          <a:lstStyle>
            <a:lvl1pPr>
              <a:defRPr/>
            </a:lvl1pPr>
          </a:lstStyle>
          <a:p>
            <a:fld id="{614955CC-A827-40E0-8E53-3B22B8007653}" type="slidenum">
              <a:rPr lang="sl-SI" altLang="sl-SI"/>
              <a:pPr/>
              <a:t>‹#›</a:t>
            </a:fld>
            <a:endParaRPr lang="sl-SI" altLang="sl-SI"/>
          </a:p>
        </p:txBody>
      </p:sp>
    </p:spTree>
    <p:extLst>
      <p:ext uri="{BB962C8B-B14F-4D97-AF65-F5344CB8AC3E}">
        <p14:creationId xmlns:p14="http://schemas.microsoft.com/office/powerpoint/2010/main" val="43646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42434DB9-A7D6-44FA-9BD3-EF0E4796D34C}"/>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a:extLst>
              <a:ext uri="{FF2B5EF4-FFF2-40B4-BE49-F238E27FC236}">
                <a16:creationId xmlns:a16="http://schemas.microsoft.com/office/drawing/2014/main" id="{F4AEE845-79EF-4B4C-A38F-B6276DFC783E}"/>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Title Placeholder 8">
            <a:extLst>
              <a:ext uri="{FF2B5EF4-FFF2-40B4-BE49-F238E27FC236}">
                <a16:creationId xmlns:a16="http://schemas.microsoft.com/office/drawing/2014/main" id="{6A079062-5272-4877-B02B-80B49684DB1D}"/>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sl-SI"/>
              <a:t>Click to edit Master title style</a:t>
            </a:r>
          </a:p>
        </p:txBody>
      </p:sp>
      <p:sp>
        <p:nvSpPr>
          <p:cNvPr id="1029" name="Text Placeholder 29">
            <a:extLst>
              <a:ext uri="{FF2B5EF4-FFF2-40B4-BE49-F238E27FC236}">
                <a16:creationId xmlns:a16="http://schemas.microsoft.com/office/drawing/2014/main" id="{6B3B2F21-AA1F-4FCD-B5A1-0F91CE104394}"/>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10" name="Date Placeholder 9">
            <a:extLst>
              <a:ext uri="{FF2B5EF4-FFF2-40B4-BE49-F238E27FC236}">
                <a16:creationId xmlns:a16="http://schemas.microsoft.com/office/drawing/2014/main" id="{FED39732-2BF4-4DCA-A1C8-04C725FF845F}"/>
              </a:ext>
            </a:extLst>
          </p:cNvPr>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C972E734-92A1-432A-AA8D-DDC62F10BDE9}" type="datetimeFigureOut">
              <a:rPr lang="sl-SI"/>
              <a:pPr>
                <a:defRPr/>
              </a:pPr>
              <a:t>31. 05. 2019</a:t>
            </a:fld>
            <a:endParaRPr lang="sl-SI"/>
          </a:p>
        </p:txBody>
      </p:sp>
      <p:sp>
        <p:nvSpPr>
          <p:cNvPr id="22" name="Footer Placeholder 21">
            <a:extLst>
              <a:ext uri="{FF2B5EF4-FFF2-40B4-BE49-F238E27FC236}">
                <a16:creationId xmlns:a16="http://schemas.microsoft.com/office/drawing/2014/main" id="{41B5C9A7-74CE-4D30-BD18-D2311E5D3B77}"/>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sl-SI"/>
          </a:p>
        </p:txBody>
      </p:sp>
      <p:sp>
        <p:nvSpPr>
          <p:cNvPr id="18" name="Slide Number Placeholder 17">
            <a:extLst>
              <a:ext uri="{FF2B5EF4-FFF2-40B4-BE49-F238E27FC236}">
                <a16:creationId xmlns:a16="http://schemas.microsoft.com/office/drawing/2014/main" id="{8BA14C9C-9BE6-4DFC-A988-E2EB6BCB0D03}"/>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ACADA3"/>
                </a:solidFill>
              </a:defRPr>
            </a:lvl1pPr>
          </a:lstStyle>
          <a:p>
            <a:fld id="{C524C40B-4D75-4E73-B55A-3B562D1750AC}"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695" r:id="rId1"/>
    <p:sldLayoutId id="2147483689" r:id="rId2"/>
    <p:sldLayoutId id="2147483696" r:id="rId3"/>
    <p:sldLayoutId id="2147483690" r:id="rId4"/>
    <p:sldLayoutId id="2147483697" r:id="rId5"/>
    <p:sldLayoutId id="2147483691" r:id="rId6"/>
    <p:sldLayoutId id="2147483692" r:id="rId7"/>
    <p:sldLayoutId id="2147483698" r:id="rId8"/>
    <p:sldLayoutId id="2147483699" r:id="rId9"/>
    <p:sldLayoutId id="2147483693" r:id="rId10"/>
    <p:sldLayoutId id="2147483694"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anose="020B0503020102020204" pitchFamily="34" charset="0"/>
        </a:defRPr>
      </a:lvl2pPr>
      <a:lvl3pPr algn="l" rtl="0" fontAlgn="base">
        <a:spcBef>
          <a:spcPct val="0"/>
        </a:spcBef>
        <a:spcAft>
          <a:spcPct val="0"/>
        </a:spcAft>
        <a:defRPr sz="4600">
          <a:solidFill>
            <a:schemeClr val="tx1"/>
          </a:solidFill>
          <a:latin typeface="Franklin Gothic Book" panose="020B0503020102020204" pitchFamily="34" charset="0"/>
        </a:defRPr>
      </a:lvl3pPr>
      <a:lvl4pPr algn="l" rtl="0" fontAlgn="base">
        <a:spcBef>
          <a:spcPct val="0"/>
        </a:spcBef>
        <a:spcAft>
          <a:spcPct val="0"/>
        </a:spcAft>
        <a:defRPr sz="4600">
          <a:solidFill>
            <a:schemeClr val="tx1"/>
          </a:solidFill>
          <a:latin typeface="Franklin Gothic Book" panose="020B0503020102020204" pitchFamily="34" charset="0"/>
        </a:defRPr>
      </a:lvl4pPr>
      <a:lvl5pPr algn="l" rtl="0" fontAlgn="base">
        <a:spcBef>
          <a:spcPct val="0"/>
        </a:spcBef>
        <a:spcAft>
          <a:spcPct val="0"/>
        </a:spcAft>
        <a:defRPr sz="4600">
          <a:solidFill>
            <a:schemeClr val="tx1"/>
          </a:solidFill>
          <a:latin typeface="Franklin Gothic Book" panose="020B0503020102020204" pitchFamily="34" charset="0"/>
        </a:defRPr>
      </a:lvl5pPr>
      <a:lvl6pPr marL="457200" algn="l" rtl="0" fontAlgn="base">
        <a:spcBef>
          <a:spcPct val="0"/>
        </a:spcBef>
        <a:spcAft>
          <a:spcPct val="0"/>
        </a:spcAft>
        <a:defRPr sz="4600">
          <a:solidFill>
            <a:schemeClr val="tx1"/>
          </a:solidFill>
          <a:latin typeface="Franklin Gothic Book" panose="020B0503020102020204" pitchFamily="34" charset="0"/>
        </a:defRPr>
      </a:lvl6pPr>
      <a:lvl7pPr marL="914400" algn="l" rtl="0" fontAlgn="base">
        <a:spcBef>
          <a:spcPct val="0"/>
        </a:spcBef>
        <a:spcAft>
          <a:spcPct val="0"/>
        </a:spcAft>
        <a:defRPr sz="4600">
          <a:solidFill>
            <a:schemeClr val="tx1"/>
          </a:solidFill>
          <a:latin typeface="Franklin Gothic Book" panose="020B0503020102020204" pitchFamily="34" charset="0"/>
        </a:defRPr>
      </a:lvl7pPr>
      <a:lvl8pPr marL="1371600" algn="l" rtl="0" fontAlgn="base">
        <a:spcBef>
          <a:spcPct val="0"/>
        </a:spcBef>
        <a:spcAft>
          <a:spcPct val="0"/>
        </a:spcAft>
        <a:defRPr sz="4600">
          <a:solidFill>
            <a:schemeClr val="tx1"/>
          </a:solidFill>
          <a:latin typeface="Franklin Gothic Book" panose="020B0503020102020204" pitchFamily="34" charset="0"/>
        </a:defRPr>
      </a:lvl8pPr>
      <a:lvl9pPr marL="1828800" algn="l" rtl="0" fontAlgn="base">
        <a:spcBef>
          <a:spcPct val="0"/>
        </a:spcBef>
        <a:spcAft>
          <a:spcPct val="0"/>
        </a:spcAft>
        <a:defRPr sz="4600">
          <a:solidFill>
            <a:schemeClr val="tx1"/>
          </a:solidFill>
          <a:latin typeface="Franklin Gothic Book" panose="020B0503020102020204" pitchFamily="34" charset="0"/>
        </a:defRPr>
      </a:lvl9pPr>
    </p:titleStyle>
    <p:bodyStyle>
      <a:lvl1pPr marL="419100"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A8CDD7"/>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C0BEAF"/>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kompas.si/potovanja-izleti/Kuba-512/" TargetMode="External"/><Relationship Id="rId2" Type="http://schemas.openxmlformats.org/officeDocument/2006/relationships/hyperlink" Target="http://www.zdravinapot.si/destinacije/severna-in-srednja-amerika/kuba" TargetMode="External"/><Relationship Id="rId1" Type="http://schemas.openxmlformats.org/officeDocument/2006/relationships/slideLayout" Target="../slideLayouts/slideLayout2.xml"/><Relationship Id="rId4" Type="http://schemas.openxmlformats.org/officeDocument/2006/relationships/hyperlink" Target="http://sl.wikipedia.org/wiki/Kub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9198-4352-490B-AEE1-4595BE5EEEC7}"/>
              </a:ext>
            </a:extLst>
          </p:cNvPr>
          <p:cNvSpPr>
            <a:spLocks noGrp="1"/>
          </p:cNvSpPr>
          <p:nvPr>
            <p:ph type="ctrTitle"/>
          </p:nvPr>
        </p:nvSpPr>
        <p:spPr/>
        <p:txBody>
          <a:bodyPr>
            <a:normAutofit/>
          </a:bodyPr>
          <a:lstStyle/>
          <a:p>
            <a:pPr fontAlgn="auto">
              <a:spcAft>
                <a:spcPts val="0"/>
              </a:spcAft>
              <a:defRPr/>
            </a:pPr>
            <a:r>
              <a:rPr lang="sl-SI"/>
              <a:t>KUBA </a:t>
            </a:r>
          </a:p>
        </p:txBody>
      </p:sp>
      <p:sp>
        <p:nvSpPr>
          <p:cNvPr id="7171" name="Subtitle 2">
            <a:extLst>
              <a:ext uri="{FF2B5EF4-FFF2-40B4-BE49-F238E27FC236}">
                <a16:creationId xmlns:a16="http://schemas.microsoft.com/office/drawing/2014/main" id="{DF28B47E-82AB-4213-8CE3-485E763F2BDD}"/>
              </a:ext>
            </a:extLst>
          </p:cNvPr>
          <p:cNvSpPr>
            <a:spLocks noGrp="1"/>
          </p:cNvSpPr>
          <p:nvPr>
            <p:ph type="subTitle" idx="1"/>
          </p:nvPr>
        </p:nvSpPr>
        <p:spPr>
          <a:xfrm>
            <a:off x="433388" y="1544638"/>
            <a:ext cx="6480175" cy="1752600"/>
          </a:xfrm>
        </p:spPr>
        <p:txBody>
          <a:bodyPr/>
          <a:lstStyle/>
          <a:p>
            <a:r>
              <a:rPr lang="sl-SI" altLang="sl-SI" dirty="0"/>
              <a:t>Pripravil</a:t>
            </a:r>
            <a:r>
              <a:rPr lang="sl-SI" altLang="sl-SI"/>
              <a:t>:  </a:t>
            </a:r>
            <a:endParaRPr lang="sl-SI" altLang="sl-S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F7C67D8-DDE3-4718-B763-4003CED53F45}"/>
              </a:ext>
            </a:extLst>
          </p:cNvPr>
          <p:cNvSpPr>
            <a:spLocks noGrp="1"/>
          </p:cNvSpPr>
          <p:nvPr>
            <p:ph type="title"/>
          </p:nvPr>
        </p:nvSpPr>
        <p:spPr/>
        <p:txBody>
          <a:bodyPr/>
          <a:lstStyle/>
          <a:p>
            <a:r>
              <a:rPr lang="sl-SI" altLang="sl-SI"/>
              <a:t>TURIZEM</a:t>
            </a:r>
          </a:p>
        </p:txBody>
      </p:sp>
      <p:sp>
        <p:nvSpPr>
          <p:cNvPr id="16387" name="Content Placeholder 2">
            <a:extLst>
              <a:ext uri="{FF2B5EF4-FFF2-40B4-BE49-F238E27FC236}">
                <a16:creationId xmlns:a16="http://schemas.microsoft.com/office/drawing/2014/main" id="{C74AFFA5-61E7-4CD1-A8AB-FA6210A7BF0B}"/>
              </a:ext>
            </a:extLst>
          </p:cNvPr>
          <p:cNvSpPr>
            <a:spLocks noGrp="1"/>
          </p:cNvSpPr>
          <p:nvPr>
            <p:ph idx="1"/>
          </p:nvPr>
        </p:nvSpPr>
        <p:spPr/>
        <p:txBody>
          <a:bodyPr/>
          <a:lstStyle/>
          <a:p>
            <a:r>
              <a:rPr lang="sl-SI" altLang="sl-SI"/>
              <a:t>Seveda pa je na Kubi razvit tudi turizem. Največja turistična središča so Havana, Varadero, Santa Lucia in Santiago de Cuba. Turisti si otok lahko ogledajo z avtom, letalom, vlakom ali ladjo.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obaspogledom.eu/wp-content/uploads/2012/01/Kuba.jpg">
            <a:extLst>
              <a:ext uri="{FF2B5EF4-FFF2-40B4-BE49-F238E27FC236}">
                <a16:creationId xmlns:a16="http://schemas.microsoft.com/office/drawing/2014/main" id="{A2516A47-22CF-41F0-A4E2-8D0BF960C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260350"/>
            <a:ext cx="45148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http://richtigteuer.de/wp-content/uploads/2012/11/Kuba.jpg">
            <a:extLst>
              <a:ext uri="{FF2B5EF4-FFF2-40B4-BE49-F238E27FC236}">
                <a16:creationId xmlns:a16="http://schemas.microsoft.com/office/drawing/2014/main" id="{F72E3B6F-17F6-4F98-B2F6-AC88F3DA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60350"/>
            <a:ext cx="376713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descr="http://sphotos-a.xx.fbcdn.net/hphotos-ash4/c0.305.851.315/p851x315/461806_2710676145240_266111323_o.jpg">
            <a:extLst>
              <a:ext uri="{FF2B5EF4-FFF2-40B4-BE49-F238E27FC236}">
                <a16:creationId xmlns:a16="http://schemas.microsoft.com/office/drawing/2014/main" id="{44259805-1183-4C5E-B7C0-C6A4D0983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716338"/>
            <a:ext cx="81057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0B01C39-8F4A-4683-8F0D-52CED49A21B7}"/>
              </a:ext>
            </a:extLst>
          </p:cNvPr>
          <p:cNvSpPr>
            <a:spLocks noGrp="1"/>
          </p:cNvSpPr>
          <p:nvPr>
            <p:ph type="title"/>
          </p:nvPr>
        </p:nvSpPr>
        <p:spPr/>
        <p:txBody>
          <a:bodyPr/>
          <a:lstStyle/>
          <a:p>
            <a:r>
              <a:rPr lang="sl-SI" altLang="sl-SI"/>
              <a:t>PROMET</a:t>
            </a:r>
          </a:p>
        </p:txBody>
      </p:sp>
      <p:sp>
        <p:nvSpPr>
          <p:cNvPr id="3" name="Content Placeholder 2">
            <a:extLst>
              <a:ext uri="{FF2B5EF4-FFF2-40B4-BE49-F238E27FC236}">
                <a16:creationId xmlns:a16="http://schemas.microsoft.com/office/drawing/2014/main" id="{29DA0B42-965A-48B6-A49F-0AF030F29C96}"/>
              </a:ext>
            </a:extLst>
          </p:cNvPr>
          <p:cNvSpPr>
            <a:spLocks noGrp="1"/>
          </p:cNvSpPr>
          <p:nvPr>
            <p:ph idx="1"/>
          </p:nvPr>
        </p:nvSpPr>
        <p:spPr/>
        <p:txBody>
          <a:bodyPr>
            <a:normAutofit lnSpcReduction="10000"/>
          </a:bodyPr>
          <a:lstStyle/>
          <a:p>
            <a:pPr marL="420624" indent="-384048" fontAlgn="auto">
              <a:spcAft>
                <a:spcPts val="0"/>
              </a:spcAft>
              <a:buFont typeface="Wingdings 2"/>
              <a:buChar char=""/>
              <a:defRPr/>
            </a:pPr>
            <a:r>
              <a:rPr lang="sl-SI" dirty="0"/>
              <a:t> Na Kubi je kar 46.555 kilometrov cest, vendar jih je le 27 % asfaltiranih. Najpomembnejša je Osrednja cesta oz. Carretera Central. Kubanci imajo tudi 4807 kilometrov železniških prog. Na Kubi je tudi veliko pristanišč. Najpomembnejša so Bahia de la Habana, Bahia de la Cardenas in Bahia Honda. Najpomembnejše je pristanišče v Havani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enlacenacional.com/wp-content/2011/03/carro1.jpg">
            <a:extLst>
              <a:ext uri="{FF2B5EF4-FFF2-40B4-BE49-F238E27FC236}">
                <a16:creationId xmlns:a16="http://schemas.microsoft.com/office/drawing/2014/main" id="{51308504-DE84-4BE0-B564-19436F02B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4813"/>
            <a:ext cx="412908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http://thecubaneconomy.com/wp-content/uploads/2011/03/800px-La_Habana_Nasa.jpg">
            <a:extLst>
              <a:ext uri="{FF2B5EF4-FFF2-40B4-BE49-F238E27FC236}">
                <a16:creationId xmlns:a16="http://schemas.microsoft.com/office/drawing/2014/main" id="{F015FB6D-4137-49DE-9934-C8FEC2564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133600"/>
            <a:ext cx="3887787"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http://images.24ur.com/media/images/600xX/Dec2006/16152775.jpg?d41d">
            <a:extLst>
              <a:ext uri="{FF2B5EF4-FFF2-40B4-BE49-F238E27FC236}">
                <a16:creationId xmlns:a16="http://schemas.microsoft.com/office/drawing/2014/main" id="{1DFE48A0-557B-451B-BA9A-26F867596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860800"/>
            <a:ext cx="38798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DD164BD-78D1-4799-934D-18ED71D43C31}"/>
              </a:ext>
            </a:extLst>
          </p:cNvPr>
          <p:cNvSpPr>
            <a:spLocks noGrp="1"/>
          </p:cNvSpPr>
          <p:nvPr>
            <p:ph type="title"/>
          </p:nvPr>
        </p:nvSpPr>
        <p:spPr/>
        <p:txBody>
          <a:bodyPr/>
          <a:lstStyle/>
          <a:p>
            <a:r>
              <a:rPr lang="sl-SI" altLang="sl-SI"/>
              <a:t>PREBIVALSTVO</a:t>
            </a:r>
          </a:p>
        </p:txBody>
      </p:sp>
      <p:sp>
        <p:nvSpPr>
          <p:cNvPr id="20483" name="Content Placeholder 2">
            <a:extLst>
              <a:ext uri="{FF2B5EF4-FFF2-40B4-BE49-F238E27FC236}">
                <a16:creationId xmlns:a16="http://schemas.microsoft.com/office/drawing/2014/main" id="{57AA9B55-5350-46F3-8056-FA2A6192A24E}"/>
              </a:ext>
            </a:extLst>
          </p:cNvPr>
          <p:cNvSpPr>
            <a:spLocks noGrp="1"/>
          </p:cNvSpPr>
          <p:nvPr>
            <p:ph idx="1"/>
          </p:nvPr>
        </p:nvSpPr>
        <p:spPr/>
        <p:txBody>
          <a:bodyPr/>
          <a:lstStyle/>
          <a:p>
            <a:r>
              <a:rPr lang="sl-SI" altLang="sl-SI"/>
              <a:t>Na Kubi živi približno 11.184.023 ljudi (podatek je iz leta 2002). Kubo lahko poimenujemo tudi »Beli otok« saj je večina ljudi, ki živijo na Kubi belcev (ti so potomci Špancev) in jih je kar 70 %, sledijo jim mulati (potomci pripadnikov bele in črne rase), črncev je pa okoli 11 %, ti pa so afriškega izvora.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skupine.com/wordpress/wp-content/gallery/kuba_biser_karibov/kuba_cigari.jpg">
            <a:extLst>
              <a:ext uri="{FF2B5EF4-FFF2-40B4-BE49-F238E27FC236}">
                <a16:creationId xmlns:a16="http://schemas.microsoft.com/office/drawing/2014/main" id="{09D0C0B4-686E-4132-8203-3A83B40CC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6697662"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FCC8580-1963-4594-89D4-D4893CB7727E}"/>
              </a:ext>
            </a:extLst>
          </p:cNvPr>
          <p:cNvSpPr>
            <a:spLocks noGrp="1"/>
          </p:cNvSpPr>
          <p:nvPr>
            <p:ph type="title"/>
          </p:nvPr>
        </p:nvSpPr>
        <p:spPr/>
        <p:txBody>
          <a:bodyPr/>
          <a:lstStyle/>
          <a:p>
            <a:r>
              <a:rPr lang="sl-SI" altLang="sl-SI"/>
              <a:t>FIDEL CASTRO</a:t>
            </a:r>
          </a:p>
        </p:txBody>
      </p:sp>
      <p:sp>
        <p:nvSpPr>
          <p:cNvPr id="22531" name="Content Placeholder 2">
            <a:extLst>
              <a:ext uri="{FF2B5EF4-FFF2-40B4-BE49-F238E27FC236}">
                <a16:creationId xmlns:a16="http://schemas.microsoft.com/office/drawing/2014/main" id="{EC009EA1-D9AD-4BDE-B07E-8D61CC6758A7}"/>
              </a:ext>
            </a:extLst>
          </p:cNvPr>
          <p:cNvSpPr>
            <a:spLocks noGrp="1"/>
          </p:cNvSpPr>
          <p:nvPr>
            <p:ph idx="1"/>
          </p:nvPr>
        </p:nvSpPr>
        <p:spPr/>
        <p:txBody>
          <a:bodyPr/>
          <a:lstStyle/>
          <a:p>
            <a:r>
              <a:rPr lang="sl-SI" altLang="sl-SI" sz="2400"/>
              <a:t>Fidel Castro se je rodil 13. avgusta 1926 v Mayarí na družinski plantaži sladkornega trsa v Biránu, ki se je nahajala blizu mesta Mayarí (danes provinca Holguína). Bil je tretji otrok Ángela Castra y Argiza in Line Ruz González. Družina je bila lastnik plantaže velike 23.000 arov, na kateri je v mladosti delal tudi Fidel. Obiskoval je dve jezuitski šoli - Lasalle in Dolores, obe v Santiagu. Leta 1950 je doktoriral iz prava na univerzi v Havani. Fidel Castro je 18. februarja 2008 zaradi bolezni formalno stopil z oblasti in predal mesto predsednika ter poveljnika vojske bratu Raulu Castru.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del Castro">
            <a:extLst>
              <a:ext uri="{FF2B5EF4-FFF2-40B4-BE49-F238E27FC236}">
                <a16:creationId xmlns:a16="http://schemas.microsoft.com/office/drawing/2014/main" id="{ED5038EA-F186-4131-AA58-EEAFAA587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37719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Slika:Fidel Castro - MATS Terminal Washington 1959.jpg">
            <a:extLst>
              <a:ext uri="{FF2B5EF4-FFF2-40B4-BE49-F238E27FC236}">
                <a16:creationId xmlns:a16="http://schemas.microsoft.com/office/drawing/2014/main" id="{528981AE-FAED-4C62-99F4-CFDA0A9AB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133600"/>
            <a:ext cx="404177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D8BAFC4-127A-486A-B0D9-53680FF07DCA}"/>
              </a:ext>
            </a:extLst>
          </p:cNvPr>
          <p:cNvSpPr>
            <a:spLocks noGrp="1"/>
          </p:cNvSpPr>
          <p:nvPr>
            <p:ph type="title"/>
          </p:nvPr>
        </p:nvSpPr>
        <p:spPr/>
        <p:txBody>
          <a:bodyPr/>
          <a:lstStyle/>
          <a:p>
            <a:r>
              <a:rPr lang="sl-SI" altLang="sl-SI"/>
              <a:t>VIRI</a:t>
            </a:r>
          </a:p>
        </p:txBody>
      </p:sp>
      <p:sp>
        <p:nvSpPr>
          <p:cNvPr id="24579" name="Content Placeholder 2">
            <a:extLst>
              <a:ext uri="{FF2B5EF4-FFF2-40B4-BE49-F238E27FC236}">
                <a16:creationId xmlns:a16="http://schemas.microsoft.com/office/drawing/2014/main" id="{577D50B9-7C07-4D93-8127-548A98536F9A}"/>
              </a:ext>
            </a:extLst>
          </p:cNvPr>
          <p:cNvSpPr>
            <a:spLocks noGrp="1"/>
          </p:cNvSpPr>
          <p:nvPr>
            <p:ph idx="1"/>
          </p:nvPr>
        </p:nvSpPr>
        <p:spPr/>
        <p:txBody>
          <a:bodyPr/>
          <a:lstStyle/>
          <a:p>
            <a:r>
              <a:rPr lang="sl-SI" altLang="sl-SI">
                <a:hlinkClick r:id="rId2"/>
              </a:rPr>
              <a:t>http://www.zdravinapot.si/destinacije/severna-in-srednja-amerika/kuba</a:t>
            </a:r>
            <a:endParaRPr lang="sl-SI" altLang="sl-SI"/>
          </a:p>
          <a:p>
            <a:r>
              <a:rPr lang="sl-SI" altLang="sl-SI">
                <a:hlinkClick r:id="rId3"/>
              </a:rPr>
              <a:t>http://www.kompas.si/potovanja-izleti/Kuba-512/</a:t>
            </a:r>
            <a:endParaRPr lang="sl-SI" altLang="sl-SI"/>
          </a:p>
          <a:p>
            <a:r>
              <a:rPr lang="sl-SI" altLang="sl-SI">
                <a:hlinkClick r:id="rId4"/>
              </a:rPr>
              <a:t>http://sl.wikipedia.org/wiki/Kuba</a:t>
            </a:r>
            <a:endParaRPr lang="sl-SI" alt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BFBAC1E-6307-4554-A00D-31E766C79EB9}"/>
              </a:ext>
            </a:extLst>
          </p:cNvPr>
          <p:cNvSpPr>
            <a:spLocks noGrp="1"/>
          </p:cNvSpPr>
          <p:nvPr>
            <p:ph type="title"/>
          </p:nvPr>
        </p:nvSpPr>
        <p:spPr/>
        <p:txBody>
          <a:bodyPr/>
          <a:lstStyle/>
          <a:p>
            <a:r>
              <a:rPr lang="sl-SI" altLang="sl-SI"/>
              <a:t>OSNOVNI PODATKI</a:t>
            </a:r>
          </a:p>
        </p:txBody>
      </p:sp>
      <p:sp>
        <p:nvSpPr>
          <p:cNvPr id="3" name="Content Placeholder 2">
            <a:extLst>
              <a:ext uri="{FF2B5EF4-FFF2-40B4-BE49-F238E27FC236}">
                <a16:creationId xmlns:a16="http://schemas.microsoft.com/office/drawing/2014/main" id="{99B6FCAE-0A7E-4806-8204-D852FA3D43AF}"/>
              </a:ext>
            </a:extLst>
          </p:cNvPr>
          <p:cNvSpPr>
            <a:spLocks noGrp="1"/>
          </p:cNvSpPr>
          <p:nvPr>
            <p:ph idx="1"/>
          </p:nvPr>
        </p:nvSpPr>
        <p:spPr/>
        <p:txBody>
          <a:bodyPr>
            <a:normAutofit lnSpcReduction="10000"/>
          </a:bodyPr>
          <a:lstStyle/>
          <a:p>
            <a:pPr marL="420624" indent="-384048" fontAlgn="auto">
              <a:spcAft>
                <a:spcPts val="0"/>
              </a:spcAft>
              <a:buFont typeface="Wingdings 2"/>
              <a:buChar char=""/>
              <a:defRPr/>
            </a:pPr>
            <a:r>
              <a:rPr lang="sl-SI" sz="2800" dirty="0"/>
              <a:t>Uradno ime: República de Cuba</a:t>
            </a:r>
          </a:p>
          <a:p>
            <a:pPr marL="420624" indent="-384048" fontAlgn="auto">
              <a:spcAft>
                <a:spcPts val="0"/>
              </a:spcAft>
              <a:buFont typeface="Wingdings 2"/>
              <a:buChar char=""/>
              <a:defRPr/>
            </a:pPr>
            <a:r>
              <a:rPr lang="sl-SI" sz="2800" dirty="0"/>
              <a:t>Geslo: </a:t>
            </a:r>
            <a:r>
              <a:rPr lang="pt-BR" sz="2800" dirty="0"/>
              <a:t> Patria o Muerte »Domovina ali smrt«</a:t>
            </a:r>
            <a:endParaRPr lang="sl-SI" sz="2800" dirty="0"/>
          </a:p>
          <a:p>
            <a:pPr marL="420624" indent="-384048" fontAlgn="auto">
              <a:spcAft>
                <a:spcPts val="0"/>
              </a:spcAft>
              <a:buFont typeface="Wingdings 2"/>
              <a:buChar char=""/>
              <a:defRPr/>
            </a:pPr>
            <a:r>
              <a:rPr lang="sl-SI" sz="2800" dirty="0"/>
              <a:t>Himna: La Bayamesa </a:t>
            </a:r>
          </a:p>
          <a:p>
            <a:pPr marL="420624" indent="-384048" fontAlgn="auto">
              <a:spcAft>
                <a:spcPts val="0"/>
              </a:spcAft>
              <a:buFont typeface="Wingdings 2"/>
              <a:buChar char=""/>
              <a:defRPr/>
            </a:pPr>
            <a:r>
              <a:rPr lang="sl-SI" sz="2800" dirty="0"/>
              <a:t>Glavno mesto: Havana</a:t>
            </a:r>
          </a:p>
          <a:p>
            <a:pPr marL="420624" indent="-384048" fontAlgn="auto">
              <a:spcAft>
                <a:spcPts val="0"/>
              </a:spcAft>
              <a:buFont typeface="Wingdings 2"/>
              <a:buChar char=""/>
              <a:defRPr/>
            </a:pPr>
            <a:r>
              <a:rPr lang="sl-SI" sz="2800" dirty="0"/>
              <a:t>Uradni jezik: španščina</a:t>
            </a:r>
          </a:p>
          <a:p>
            <a:pPr marL="420624" indent="-384048" fontAlgn="auto">
              <a:spcAft>
                <a:spcPts val="0"/>
              </a:spcAft>
              <a:buFont typeface="Wingdings 2"/>
              <a:buChar char=""/>
              <a:defRPr/>
            </a:pPr>
            <a:r>
              <a:rPr lang="sl-SI" sz="2800" dirty="0"/>
              <a:t>Površina: 110.861 km² </a:t>
            </a:r>
          </a:p>
          <a:p>
            <a:pPr marL="420624" indent="-384048" fontAlgn="auto">
              <a:spcAft>
                <a:spcPts val="0"/>
              </a:spcAft>
              <a:buFont typeface="Wingdings 2"/>
              <a:buChar char=""/>
              <a:defRPr/>
            </a:pPr>
            <a:r>
              <a:rPr lang="sl-SI" sz="2800" dirty="0"/>
              <a:t>Prebivalstvo: 11,394,043</a:t>
            </a:r>
          </a:p>
          <a:p>
            <a:pPr marL="420624" indent="-384048" fontAlgn="auto">
              <a:spcAft>
                <a:spcPts val="0"/>
              </a:spcAft>
              <a:buFont typeface="Wingdings 2"/>
              <a:buChar char=""/>
              <a:defRPr/>
            </a:pPr>
            <a:r>
              <a:rPr lang="sl-SI" sz="2800" dirty="0"/>
              <a:t>Valuta: kubanski peso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media-cdn.tripadvisor.com/media/photo-s/00/12/f4/57/plaza-vieja-old-havana.jpg">
            <a:extLst>
              <a:ext uri="{FF2B5EF4-FFF2-40B4-BE49-F238E27FC236}">
                <a16:creationId xmlns:a16="http://schemas.microsoft.com/office/drawing/2014/main" id="{10A47454-ED1F-4F23-9A1E-4F46FE37C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35575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http://i.colnect.net/images/f/607/714/1-Peso.jpg">
            <a:extLst>
              <a:ext uri="{FF2B5EF4-FFF2-40B4-BE49-F238E27FC236}">
                <a16:creationId xmlns:a16="http://schemas.microsoft.com/office/drawing/2014/main" id="{C9539F0D-E403-42B5-A8EA-E4D05AADB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76250"/>
            <a:ext cx="46624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Zastava Kube">
            <a:extLst>
              <a:ext uri="{FF2B5EF4-FFF2-40B4-BE49-F238E27FC236}">
                <a16:creationId xmlns:a16="http://schemas.microsoft.com/office/drawing/2014/main" id="{F09C9B15-E01D-4A31-B513-58826DD3C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3284538"/>
            <a:ext cx="42862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descr="Slika:Coat of Arms of Cuba.svg">
            <a:extLst>
              <a:ext uri="{FF2B5EF4-FFF2-40B4-BE49-F238E27FC236}">
                <a16:creationId xmlns:a16="http://schemas.microsoft.com/office/drawing/2014/main" id="{6B8A1D9E-AAA0-4EB5-9375-50BBC132CC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3141663"/>
            <a:ext cx="234315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6F033E2-C36B-4A7D-8FDF-31CB06D09BE0}"/>
              </a:ext>
            </a:extLst>
          </p:cNvPr>
          <p:cNvSpPr>
            <a:spLocks noGrp="1"/>
          </p:cNvSpPr>
          <p:nvPr>
            <p:ph type="title"/>
          </p:nvPr>
        </p:nvSpPr>
        <p:spPr/>
        <p:txBody>
          <a:bodyPr/>
          <a:lstStyle/>
          <a:p>
            <a:r>
              <a:rPr lang="sl-SI" altLang="sl-SI"/>
              <a:t>PODNEBJE</a:t>
            </a:r>
          </a:p>
        </p:txBody>
      </p:sp>
      <p:sp>
        <p:nvSpPr>
          <p:cNvPr id="3" name="Content Placeholder 2">
            <a:extLst>
              <a:ext uri="{FF2B5EF4-FFF2-40B4-BE49-F238E27FC236}">
                <a16:creationId xmlns:a16="http://schemas.microsoft.com/office/drawing/2014/main" id="{EE3A35ED-8450-4EF9-87B9-4DEC18ABC247}"/>
              </a:ext>
            </a:extLst>
          </p:cNvPr>
          <p:cNvSpPr>
            <a:spLocks noGrp="1"/>
          </p:cNvSpPr>
          <p:nvPr>
            <p:ph idx="1"/>
          </p:nvPr>
        </p:nvSpPr>
        <p:spPr/>
        <p:txBody>
          <a:bodyPr>
            <a:normAutofit fontScale="92500" lnSpcReduction="20000"/>
          </a:bodyPr>
          <a:lstStyle/>
          <a:p>
            <a:pPr marL="420624" indent="-384048" fontAlgn="auto">
              <a:spcAft>
                <a:spcPts val="0"/>
              </a:spcAft>
              <a:buFont typeface="Wingdings 2"/>
              <a:buChar char=""/>
              <a:defRPr/>
            </a:pPr>
            <a:r>
              <a:rPr lang="sl-SI" dirty="0"/>
              <a:t>Povprečna julijska temperatura je 30 stopinj C, povprečna januarska temperatura pa okoli 21 stopinj C. Podnebje na tem otoku je tropsko in na Kubi je od maja pa do oktobra deževna doba. Na vzhodni del otoka prinašajo padavine pasati, v zahodnem delu otoka pa večkrat pihajo tropski viharji oz. hurikani. V osrednjem delu države pade na leto okoli 1000-1200 milimetrov padavin. Padavine pomagajo predvsem kmetom, ki jih na Kubi ni tako malo.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noble-caledonia.co.uk/data/climate/cub_01.gif">
            <a:extLst>
              <a:ext uri="{FF2B5EF4-FFF2-40B4-BE49-F238E27FC236}">
                <a16:creationId xmlns:a16="http://schemas.microsoft.com/office/drawing/2014/main" id="{5245698D-2F21-4605-AD2C-084FCFD5A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5002213"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http://www.najblog.com/media/1107/20070822-dean1.jpg">
            <a:extLst>
              <a:ext uri="{FF2B5EF4-FFF2-40B4-BE49-F238E27FC236}">
                <a16:creationId xmlns:a16="http://schemas.microsoft.com/office/drawing/2014/main" id="{68D63793-69ED-4FB6-8A9A-826B5A549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628775"/>
            <a:ext cx="36195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B2D0149-2C9C-4BFB-AD92-22B87BF4963A}"/>
              </a:ext>
            </a:extLst>
          </p:cNvPr>
          <p:cNvSpPr>
            <a:spLocks noGrp="1"/>
          </p:cNvSpPr>
          <p:nvPr>
            <p:ph type="title"/>
          </p:nvPr>
        </p:nvSpPr>
        <p:spPr/>
        <p:txBody>
          <a:bodyPr/>
          <a:lstStyle/>
          <a:p>
            <a:r>
              <a:rPr lang="sl-SI" altLang="sl-SI"/>
              <a:t>KMETIJSTVO</a:t>
            </a:r>
          </a:p>
        </p:txBody>
      </p:sp>
      <p:sp>
        <p:nvSpPr>
          <p:cNvPr id="3" name="Content Placeholder 2">
            <a:extLst>
              <a:ext uri="{FF2B5EF4-FFF2-40B4-BE49-F238E27FC236}">
                <a16:creationId xmlns:a16="http://schemas.microsoft.com/office/drawing/2014/main" id="{65033C9A-008F-48C8-AE1E-C9278020173B}"/>
              </a:ext>
            </a:extLst>
          </p:cNvPr>
          <p:cNvSpPr>
            <a:spLocks noGrp="1"/>
          </p:cNvSpPr>
          <p:nvPr>
            <p:ph idx="1"/>
          </p:nvPr>
        </p:nvSpPr>
        <p:spPr/>
        <p:txBody>
          <a:bodyPr>
            <a:normAutofit lnSpcReduction="10000"/>
          </a:bodyPr>
          <a:lstStyle/>
          <a:p>
            <a:pPr marL="420624" indent="-384048" fontAlgn="auto">
              <a:spcAft>
                <a:spcPts val="0"/>
              </a:spcAft>
              <a:buFont typeface="Wingdings 2"/>
              <a:buChar char=""/>
              <a:defRPr/>
            </a:pPr>
            <a:r>
              <a:rPr lang="sl-SI" dirty="0"/>
              <a:t>Njive in trajni nasadi prekrivajo kar 3,4 milijonov hektarjev površja (to je kar 31 %). Najpomembnejša kultura je sladkorni trst, gojijo pa še druge kulture, kot so:krompir, koruza in riž. Zanimivo je to, da na Kubi polja še vedno obdelujejo s pomočjo volov.Kubanci izvozijo največ sladkorja, niklja, školjk, tobaka in kave, uvažajo pa predvsem hrano in pa naprave</a:t>
            </a:r>
          </a:p>
          <a:p>
            <a:pPr marL="420624" indent="-384048" fontAlgn="auto">
              <a:spcAft>
                <a:spcPts val="0"/>
              </a:spcAft>
              <a:buFont typeface="Wingdings 2"/>
              <a:buChar char=""/>
              <a:defRPr/>
            </a:pPr>
            <a:endParaRPr lang="sl-S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data:image/jpeg;base64,/9j/4AAQSkZJRgABAQAAAQABAAD/2wCEAAkGBxQTEhUUExQWFhUWFhgaGBgXGBgaFxgdGBgXHBcXGhgcHCggGBolHBcXITEhJSkrLi4uFx8zODMsNygtLisBCgoKDg0OGxAQGywkHyQsLCwsLCwvLCwsLCwsLCwsLCwsLCwsLCwsLCwsLCwsLCwsLCwsLCwsLCwsLCwsLCwsLP/AABEIAKcBLQMBIgACEQEDEQH/xAAcAAACAgMBAQAAAAAAAAAAAAAFBgMEAAIHAQj/xABCEAABAwMBBQUFBwIDBwUAAAABAAIRAwQhMQUGEkFRYXGBkbETIqHR8AcUMkJSweEj8RYkchUzNENigpIlU6LC4v/EABoBAAIDAQEAAAAAAAAAAAAAAAMEAQIFAAb/xAApEQACAgEDAwQCAgMAAAAAAAAAAQIDEQQhMRITURQiQXEyMwVhI5Gx/9oADAMBAAIRAxEAPwBB3b2Ux9IFwzKK/wCwqXRV90z/AEAjZKwL7ZqyST+TYqri4LYDu2JS6Ja29bNa4MaMkp5r6JI2h71wOwI+knJyy3wUvhFRwkWtl7MYSAQmi33foEDElL2zXOa7TCabK5jy8kLUTmpbMJGuOODDsChwkx4c1Sq7DpGOEa9iKOrytrdwnPh2IHen5J7cfALOyaDcOGUp7z0KbPwJv23cgDkkO4Jr12Ux+ZwHmU7o+qUupvZANQoxjjG7OibrbsUXUKbntkljST2kA+SIXW6luDgKxYVQG8AwAAB4ckVoUZ/EcekJKWom5N5DqqKXAvDdi314VO3dShE8Mnu0CP3FJrYE5InsUX3gN15/QVe/PyT2oeBfdulQ5NW1Hc+gZ93HVMNu4H3olePMmAYESu78/LO7UfAIpblW/TQqx/hO0mA2cxP8K3TuHNwNO34Ldm0CHYwfh2qe9Z5ZV1x8FS73Ptmt/AISBvZsGnRAqtEAu4HDtiWu8YK6xQuhEOGDJn9kmb52rX03sJ90ulvZHNEovkprqbwQ6o9OyEC2o0zgokzZVFBLIEO4eYRqjMJ23qT2YOtRa4PLjZtLkEC2rZhrvdTBVuNAhe0XTkqaJyUtyLYRxwB2kcwrNLhVKucqFP8ARkS6+lhV5b2K1s6wdXMU2Y5uOg+a93W3bfdOk4pjU9ewLqeztkspgNbAAGgCQ1OpjV7U8sbprc/c1sKljubSbBeS48+nlyRahulQdgAYR51Hr2qNjIJIkLOlqbH8jXZgvgAXm5FFvvMGfh2pa25sen7oaImBjtTxebQ4AQ6Y5c0uVy1zuLpmO06fuiVXWZy2UlVF7YK1DYFIQIntKtM3fowZCntaoAz1Vv24I7EKd9meWF7UPBRbu/QiQFIdgW/IZUra5kwMKZlQSp7tnllO3DwUzu7RHLkVzvbVMNqkDRdKvrwNYesLmm13zUJWhoZylJ5FdVFKOyHPdI/0EYcoNwbRj6A4uvVNlXZ1AgwDI6Eys/USStl9jdP60KtZ+DKTzU/rvPcE67XsiwEtlzesZHeuf1asVXdqb0ccqQO94aGOnUBRG0I6wFQ2Lsd1QS53CDy1d8gme02Ax0AOd8PkgXOKeMhYtsp+1aI0VW+vuiM1t22HSo4d8Kez3So/83iqHtJaPIHPihR6Fu2S8nONr7RJByqW69PiuWn9MuPgP5XZqe7NqNLel4tBPxUdxu5b5cyk2m6Ilogx0wm1q64wcIrkWlS5TUmxeo3OUdZtAFo5HkkTa9V1tULHZbqD81astttLRMdiUnp5Y6kMqabwOFzfF3LotKdQu10+sJebtEah3gvf9qCNUPty8Fhlp3HCcadFKLqW5gawlywuH1nhrBJ6zgdpKa7TYLnN96oB3Nnx1Chxae52UkVq1UFoznH0VVpu4SXDLZ0+au1d26o/C9rzywW/vCXtp16lF3DUaWE9dD3HQ+ClJt7EJ5DbK7nxrBMxyCWdpsq3FwaVOIZ+J0jhbP8ACpXW9TmjhaPeOGj90ybkUQ1pDpLnHicepPJFUHUuuS+imVLZFSw3Dpgy+o95PQBo8NSj9tunatwWFx6l7seAIRj2sNJ648l7SMDOvwVXdOW7Z3SlwBLjcu0foxzO1r3ejpSVvNuBcU5fR/r09cDhqDvbPveC683tXsRor16mcHnkpOKZ8w1mQSOmvXyV3d7ZP3ipBwwZcfQDtK63v1uY26aalMBtcCZAgVOxw69ClvdjZopUw2DJMunX65LRnrV2cx5/4Kx0zc9+Bh2TbNpsAaIA0A5IgxxBzoqtBpmFYeCsZ5byzRWxOak9wWntQMx3quy4DfmvWu4iTyUM4DX9jVqg8DcdSYHxUNlupcFurPN3yTbTsnES2J6euETZQIgF2R2IkbGlhEM51c7AuKQLizjaNSwzHhr8ELbdGYBXWwMmDrolPfLdwOHt6LYqRL2DR4H5gP1eqJCak8MjLFRtY6jyXj72O9UHXWMqlcXKZjVllJTSRLtbaB4YlK1YyZ6qe5rl7o5KO5EELTprVawZ11jm/wCjrf2bhn3QSOfzTFWaOIFsxzgJN3Bqf5XhiQnyiQGAEa9TkrB1KxbJ/wBmjR+CKTWAHSZSNvLu01lb27MMcct/Q75Hkui0Xjsj+VWvabXsIcJa+QR6FVqudbyi04qXIhbPfBGcaJw2ZdNgAa80h7TpfdnupmcfhPUHQpi3Ma5zDVdoSQzw1PnjwKPdXt1/BKlvgZK1Qk4H8dq9tCdStuHOmFcbRA5pUsbh60qPC1JUNSp+65EYF/enYzKoLgBxgYPXsXKL6qWvPDIgwR2hdnuKkhcn3rtw26PDgOg+PNamgnu4sU1K2yirTvnxn4KRl+4kBskkgAdSdArlO2HCCRjATDuxshvF7Xh/DhvP3uZ8B6o1ltcU20RGE3tkd92NmihRa3HHEvPVxGfkjBe4/hBhD9nVDzOuiO0mGFiyk5PLG3sQ2dF0zOFttC0bUaWVGNe06g+v8hWg085W0iIAXLPwUbOU7c3DFtUNaiS6kfxNMl1PxOXN7dQiewTiOrvRPzqcjt5zzSLta0+71Rw4Y4Fzew/mHgfgQjWWysXu5JrSWyGGnXbxQT3r01ZdqZ5JYoX5MZBPNFdn3fNyEk1yWYcFzJV62E93NA678+6fToiWx7kZlS+CjLlYRrok3bNq1lSRjjPhIjknu7gsMckobXPu5/K71C5bo6JWpj3Mj9kKN6dJ+MQrF7XgdO7n5oXXuIA/dd0lyzdXPvgdSrlpdx2JVqXwNQeKt0nk9sfuryqeC0WPtjc9oEqe6utc/wApVs9pFpAdGOfyRF14CeZnRAUWmSwvaVSXCf7K7Xgkeuv8IJbPMzpmUQr3oGD4FWKNbnPPtK2GaLvvFMf03n3gPyuPPuPqudV65K75tSpTrU3U3iWvbwnPXn2FccG6F0+s+mymSGvI43Q1hAODJ1xGkrY0V0XH3coS1MZfHyBLVuV7ffiXRtlfZgYmrcQejWSPMnPklDfLYv3av7MP4xEgxH7lMwvhOeIvICVcow3G/cT/AIcQMyml1zHuOBdjrj06wlXcGtFDsTfbPa7XHesXUL/LL7NGn9aJ7cmAYIB6+kK4Q0tiCAoyYEiPBUXXJnQiEtgLyJf2g0C7h4R7wMDtB5eeU22FEUqbGDRrQPIJW3ju+Kszse0/EJnY84j67UxOT7UYv+yqilJsIs18lZbHXKqW08/gpzp4oOCx5VblQVOSkrnqqwqROeqlM4p3rw0Hi0XKt57oPqyORKbt5dp4Mc8Lnd3Uly1dDTv1COqniOBh2JfDhIKf9k2k06bGj8ocf+7Jlc23RsnV6wpt6STyaBEk+a7ls63DAGgRjn+6B/IJRlhBdNLMMm9jZNYM5PorjK8ZiOxbezIEyoajfikA3Jbt63FIM9Y6qRrShtN5BzoiFKvkHlHiuRVrBhJBPolzf+24rZzx/wAsip3DSoPIz4JhuDOearXDW1GOpv8AwuaWn/uBB9VeLxJMjDxscftNo4OUds7vAk80iPJpVH03fipucw97TE/D4ojZ30wCdE/dp/BSu3J0WhW4hOv1hFrJ0GUq7HvA6ADECJ803bPbDRz6lZ89tgz8hixMAmBnKSt8doinVpgx7ztB0DXZPmPNNte9DKZccAD0XFb7bP3u84/yAwzu695IRdNU5tt8IE5JfbGYXDXwDpBzPahd/gTOJz/dTmlAkYwg19UMRyRYRy9i7eAXc3cPb3o5b3eMeKTb2rLu5Gtm3WAn7qfYmAouzNoarOs0QXfXaitttETolH730VmjeSNVmzpbG3JDRW2vE8gqTtpmseBuTPn/AAgFzdtM5RbdFjWt4yfefp2Dl56qO10R6mQ5ZeBosbcNA4vef8B3BG6DQc6+iCUMmZRahWBiEA5ou02LjX2pj/OeC7M0gCfNcX+1B03fh+6e0H7RTVfgHdwKINt4pwoWzQdeXYlDcAn7sI6/NMAr8Jc0Hi5nPXvSuob7svsZp/BBoiRiB44PyVO6BAMcwtKFc6OwNcaY1HcoLy/HDPfHJCyy4qXlEvrNEZ4h6ptoHOBgfUpdp1Aa7TOc+cFM9AnRXm3hIkIUGEjER8VaZagjuCqscdVvWq8PZIUMryQVqcg4mEv7YfAMEY1golf3GDEn4JL3k2hAwMRCvVDqlhEt4WRY27ecTiJwEGjqt7irJVzYFr7W4pMOheJ7hl3wC34x7cDMnLrng6juBsVlvQDiP6lWHOnkPyt8NfFN7Gcx5IXbGYHVFqLIHcPoLztljsm5M0VFQWEXbQjgiScnWFsy3BkaGcKFg4ogY5gK01wnpChblHsUriz7I9DqvWsIHMIg6pGRn60UH3jjGZH1ouaOUmyCo2BiFWujAzzUrqmo9eio7fuQynJOG+eAq8sujnN9uW64uq1T2gY11RxgCTr5Be1vs8eB7lYk9rQm/darPGT3+eT8Uw028k29XbxkF2YJ8HKtn7IvKBPHRc9o/MwtJx/0kyUQfvcyiCDUgg5aQQ8d7YkLojsTiEqfaLsFlxbOeGf16Y4muGrgPxMPXHophOFti7ix9Ez6ox9pz/erfWrcD2TDFPmebvkEvbNueBy0trMuKcN392WSC9oPfotOcqaIdIlXCyyXUVDtocyPNC7za0zC6xabGoaCkwdzR8lcOy6bRhjR0wPSFnx1VUXtFjkq5tYycBcZVuxrflXb6+x6R972bJ/0iPihe0dg0Tn2bP8AxH7BMv8AkYNYcWLx0kk8pnO2OgQV6x5CZL3dmmctlp/6SfQ4S3tCwq0jpxDs18l1dkLOGFkpQ5Nbiqcpu2bR9mAGzIAnyykizrcdRjerh6rodtT69MoWr9qSL0tSywvZCR2EIvZgDQaIRRfAwids7CzfkOEHOPVcc+07/i/Bdfp8tVyH7Tz/AJvw/dP6D9opqvwDH2e1P6MZTmy3kEiBPULn25NaKY7Dp1XQbNx1JwBMD0S+qyrZfYxT+tFW6tgARkRGsx4Hmh95UAx11Go/hG7mk5zeJ/XAGMTzzCEXVIPz00PihQ53LCzbVQ25bA547yITey9iCcnsSntag4EOGs4PaDhWLa9c8A6TqEeyPUk0dHwM79rhxhoI69i0q3hE5mfLzQ2m+PdGvNV9p7QhvCAgxryyzZrf7ZIaWgx3afykvbN3xamTyV+sDVIbTHG8/lHh5DOUz7vbrtpEVKsPq+bW9jR17U9DopXVLnwAl1T9qFHYe51WtDqs02HOR75HYOQ707bP2FRtxNNgmPxHLu3J08EeYwdAq9wJBjGMSl7tXZb84XgmuiEPs1t68aaq/RuJ7ZHPkl+hUOZV63uwErgMNtpcNiOfPtXtzcicHIiJQBl4AFHX2gBzmf37FxRRWQrU2g6YMdwH1M6qM3cd/wAUGfdcUR4Lag+dT9dFzZbCCzK5DkD3oug+GkxzI9FPXuwwEkw1oknn/dJVa8dVql5xJwOgGjUSqGX1eCGOO7tEhpKO0Lghpkc0L3cwwY5ojWcJn+yq+SSX2k6n5KJ1SRJUVKtAI0nTr2qvta6FOmXDoI8cZUJZeDhIZsdrKzw0YDzHdrHxTHaUxAwgGxb72svPNzvUx8E1WzMIt/V1e4iOMbF2hpj0Vim0yJyqTLsNxGVNT2iBg4QEWZeNORnyBQx7dZGhhT163FziEKvKhGQY17+SsQiV9tOcILtOxkEEDCuU7qRBkaqvdVNefPVWjlPKOYtDZTBXY+IcJnocRkdcpls2ZyhlF/FUM8h6n+EYov00RbZyljqKRilwELOgEYbTAaEDs3O4jOBy7e1FuPGsnvhDRLPHvd4fuuT/AGkOm68P3XTripyB19Fyz7QSPvOMY/dO6H9otqvwM3QuoBB6rpOy7hrW5dPFnu5YXGtkXHA+Jji9U9bIvZ8OStrqcT6kX0s+qCXgfLiq0hrZAHTn2IbdsbHuaTiPmh5r6k5JGCcKQXhAAGmZWfgYAu1n8P4uXJKVTa7qVUuaPdOCD9apj2xWLpwk3ajsrU0kFJYaFNRJx3TGNm8dN4yYOMFaDa/GRTZ7znEBrRzJwMpUo0HO0E+icfs+2X/UdWdB4Bwt7CdT5eqLbTVTFy8fAOu6yxqI5bA2My3Z1efxO6noOjZ5Ii1xJ1WjAYXoWNKTm8sfSSWxYDOc4UNWtjIW2iq3CjBOQXeOzjCpuuXNOcqfauAesJXO13Mw9vEOzX+UeulzWxVzS5GqhduOAp32n5uKUt2236Y1Md/8K83eejrxjwP7KHRYuIndyPkYaIMLSvcMpBznuAAySVRsrqtcf7tnAz9bxE/6W6nvwjFnsdoIc/8AqO/U4adw0HghuHT+f+js54FatXr3RinSf7MaGDB7SdFJZbJqceWHtAXQhRgDELLS0AfOFd3bYSwiEvlgrZjSzUEd4hXonnJKP06LeY+Mpe2xQbTcHDDSD4Hv7UJolS+CtVqAA5/hJe9m2S4mmz3nRAHMudpHSNVc3g24KbHEQToBOp6pc3UpFz3Vn5cTDZ/+RHom6KumLtlwuPsHZLL6V8h/dfYJpsAqOJPRug8dSne1tRwxp5+qA2hz9eSOUrjkEtZY5yywkYpLBFdbC4jLXOB6EyPQFC72lUptIewkRHEBI7MjRHKd2/WfBTsrScx3/NVwSKNttM9Z5fytb+84piPRMu0N3KVXLQab/wBTcebdCkLeSwuLWS8cTP8A3Ggx/wBw/L4+aLXWpvCIckj2rfEHMRoqd1tdozKXrva080Mq15WjXo/IpbevgcNiXReHPzBdA7h/co3TqHCA7suHsmydfn/ZGWMcJSl8V3Ghqp+xBSleQNVdbW05oM1x74RO0J0Ma4S+MEsv0u3UjXllcu3/AP8AifD911Wmyc/UrlP2gn/NHuTug/YKan8BYambYe0fNLQ0Uts4gyFqW1qccMUpscJHRre692dVrVvwASlW12kYgrd+1BoJPgsv0jyaHfi0TXm0TB0nkg9nYvuHwNOZRGy2W+sZIIam7ZNg2m3AgDzRpXRpjiPINVOx5lwCX7Maxga0YA8+1G926HBTjmXE/Xkt7qkBPuwDoevVZs+qACB19UhOyUo4Y0oJPYOzOimYyfqVUtIIV9tTh58sef8ACAizInKrXeOake+SSJI+CoXTxlTk7BUv3iCknaEcRTDtS6gQttgbrmqRVrD3TlrOva7s7E7Q1CPVIDYs7IV7LY1W4/A33Zy4/h/lOu7+6lGjDnDjf1IwO4Jmo27aYgAAAch8O5Y4YQrdZOawtkTCiMXl8likwRgKzbiD2KrblEGMJ0mUqFZI3Omq9DuEqPiLT9ZWzHz9c12SGi5TqyMqGtRbUDmOgtOD9clsKg6ZXlV4EEeeinJTBwjeWycy7fQJMh8AkyS0gEH/AMSEx7KhrQB0+AQrfm5/9Vef08AJ7fZjPxV62q9y09Rntx+gNGHKQwW1c+CLWtTrrzQOwq4zyRKk+Ssx8jQSoVhgHXKuNcGxGp89EIa+CEUs7gAgkaY0UkMLW7XESdfr4qStTDpBAIIyDnvUNxUMjh5DTkZXn3jT68FXJXBzrfD7OWumpaQ12ppH8J/0H8p7NO5cvu7R9N5ZUY5jhq1wgr6TdVBaR1+CCba2DRumcNVoMaOEB7f9J/bRaOn18o+2e6FbdKpbx2Zyzdm59xrehIKdLYBw+vJKO0t3ati8uy6kTAf0PIO6Ht5olZbQkCOqjVQ6n1w4YWh4j0vlB6jado7e7Cv0bOYzjn/fqhlG7B7J5g5VqneHlPSSOiSwwzC7qgY3Enx+K5Lv0ZuSevzXQbm6LhBnrK5vva+a3wT2gX+QV1X4AVuixjoKxhW1Kg55hjXOPRoJ9FsGf9Eza/RF937LjPEfBR2O6ly/8oYOrj8pTxsndz2bQC+Y/SPmkdVfCMcRe45p4Sk8yR5aUg1v7InSpRwk4nqpm7OAEj4nKlFvIyf4WO3kfBG1qXPEckIs7gNfB54PYeSbX2DSOoHVCL7Y7c+6FeMo4wyHkvbPuOXLSVebUzPqla2uS0lp1Hx7QrAuzGufgqOtlkGq9wIgIFtG7HLJKrXW1McLTMmMeiMbG2cGQ9+X8h+n/wDXorKHQsyOyV9l7DJcKlblkM9OLt7ExUcSvKkLekZ1x8FSU3Lk5LBZ9nKhqM6q22ICiqmRoqIk0BjPVE7WqSBGiGtokQeXNW6Hu88KSGeVn57lvbuypRRGvUrY0vNcRk2fUjkoLur7mcZUVavhLe9W3/YUHO/N+Fna46R3a+CJGDm1FFG1FOTOXb4XIqXtd4OOOJ/0gN/+qJ7Hu+IDuylSZOVf2XdcDoOhW9dVmvpXwZ1NuJ58j/Z1cBE6VXkgGz64gQidKrzOf3WHZDc1VuF6bwSCRCshxIMkjIhU7d4MHplX6Dg7P7oL2OChqQG8PIRzUwrtIP0UKa7XXxOvaFltWBMGfrTC5HMIscDhbUmgle2UQVM2AdPJcyDV1qyq11N7QWuwWnQgrlG8+wnWNaMmk4yxx+LCeo+K7JTqYjB7VQ25sxlzTdSqCWuGo1aRo4HqEei3oeHwwUlng5NbXw+CK0byMSDjklfaNq+0uH0aurTg8nNP4XDsIWzdoAGeqcnR4KxtT5HSnUnnqPLouf74Niv4fumGy2jOBp8Ut72PmtPYr6WOLQWp/AK7o7t06zPaVJd0HIfMromz9mUqTeFrWt7mgEpW+z949jnQfynFlQHAzHZlK6qycrGm9g1EEoI9baiBGVOy0Ex8Z59qgouk48uaK0mcLYwErgNwVzSzha1LbPRTsPPt9VtXd4qSuSv7FsdqpXFIc/P5K2+qdIUbyNCJPwyuJFLbdiHYGHciMEJS2hd1WDhcAe3IXQtptkxifP49EvbSs+MgYkwCmaLFHaS2KSTfBFuXs4uAr1Bqf6Y9XfLzTeG84UNrR4A0D8IAAHQBXAAQgXz65Nl649McHogDtWpYYntXvBK2cNJIQUXZIyoSdfkrBq5gDRVAzwXjakRJVsEBJx4uxaMbB1wqn3kzjTVe1apOijBwTFUCII8FpUugAc/NCfaHOZUXtTOFD2ISLNzcYJkePr2Lju922zdV/d/3bJDByPV3j6QnXfWpU+7ubSzxfjM54dSG/v2Lm9vTWt/H1RUXY+RLVScn0LglsrQTJVnaVngEBSWbZKZKNiHNGNUe29xllkQpTjgXdkX5Huu19UxUb2YQTaeyOEy3J7FBa3Thh3mh2Qhb7ohK5OHtkPOz73Xp2q2+8xH9vNLOz7/r0Rb20xHJZtkMMaTygpaXDj+/VWqTokyg1GtDundoroq9NIyh4JDOz73iHSPqQi1B4OhSYy6zjqj1rc8IHMqstiQ82r3Lao4zgYVCldZ/bopqd1OqhMG1gVvtM3fFxRbVaCKlHU8yw6jwOfNc5obBP6nef8LuZIqMIcBEEd409FzP7uW1XMmIcWidMHCeq1M1DpT4BdqLeWgVbbAqR7tTzAS3vBZup1eFxk9V0XZrxJERnzSXv2f8xjomdLbKVuGB1MEobFjdzbzaNPhhGm71M6H4rFiJZp4OTbKRtkoIt2++TGmY6ckQO/dMjIPkV6sQ/TVk96WDT/HFP9J+K9dvzSP5T5LFi709ZbuyPP8AGtL9J8ioam+lL9PwK9WLvTVlXdMoXG9lM/lPxVCnvIzjDoOO/wAFixW9NWd3phQb304/CVu3fGn0KxYq+mr8Hd+Zs3fRg/KfIrDvlTjDT5LxYo9NX4O78zT/ABkzmD8Vqd76f6T8VixT6Wvwd35ko3vpfpM+K3/xlTj8J8lixV9LXngnvzKrd72dDHctBvczo5YsU+lr8Fe/MrP3ipkGQTP1z8Uu39xTDuKm2J1GfNYsTFdUYvYh2Nrcr0L0BMthvBTY0YysWLraYy5OhZI0udtUo0PkglzdscMAz3LFi6FMVwS5yfJRZf8ABpPcUTtd4OoK8WI06YSW6BxumpYTL7d429CphvMANFixLPS1+A/fmRt3gbOnqiFDexojBx3/ADWLFWWlr8Ed+ZfZvoyIg47FOzfen0PxXqxU9LX4O78yehv8wAy08+qV7vehrq1R3DgukY7B2r1Yrw01e+xCukTUN5mYwZHPPzStvPtAVavEBy5rFiNRTCE8oHdNuO5//9k=">
            <a:extLst>
              <a:ext uri="{FF2B5EF4-FFF2-40B4-BE49-F238E27FC236}">
                <a16:creationId xmlns:a16="http://schemas.microsoft.com/office/drawing/2014/main" id="{7286BEBB-7922-412F-804A-EBE47D66639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sl-SI" altLang="sl-SI"/>
          </a:p>
        </p:txBody>
      </p:sp>
      <p:pic>
        <p:nvPicPr>
          <p:cNvPr id="13315" name="Picture 4" descr="https://encrypted-tbn1.gstatic.com/images?q=tbn:ANd9GcShFDUN0QMy1T3ZQLmgOtGEPJr1j_CWvBI2FxC4-tEfCRIN9TpY">
            <a:extLst>
              <a:ext uri="{FF2B5EF4-FFF2-40B4-BE49-F238E27FC236}">
                <a16:creationId xmlns:a16="http://schemas.microsoft.com/office/drawing/2014/main" id="{1369FD59-914B-47DA-9F4D-9168D2109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40243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https://encrypted-tbn1.gstatic.com/images?q=tbn:ANd9GcQWEdEykEDAzg41qk2J8dLDdcBw-2Brn3cxLycVn9GgUXHGnKh1">
            <a:extLst>
              <a:ext uri="{FF2B5EF4-FFF2-40B4-BE49-F238E27FC236}">
                <a16:creationId xmlns:a16="http://schemas.microsoft.com/office/drawing/2014/main" id="{8F0710DE-A576-4B8A-B7AF-8EA550B3F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73463"/>
            <a:ext cx="33845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https://encrypted-tbn1.gstatic.com/images?q=tbn:ANd9GcRS8tgQYZ77BQ7PwJxhJ-H9XklCpi3KPOcsQMltioFizJ-AqGU3VQ">
            <a:extLst>
              <a:ext uri="{FF2B5EF4-FFF2-40B4-BE49-F238E27FC236}">
                <a16:creationId xmlns:a16="http://schemas.microsoft.com/office/drawing/2014/main" id="{ACC66ABF-89E2-4B8A-A2B3-8DBA251D6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60350"/>
            <a:ext cx="33115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https://encrypted-tbn0.gstatic.com/images?q=tbn:ANd9GcQogk2Fztwd2we2P9XXANrlJlk5L4z-wimmRW43wfh_3U93i7wmww">
            <a:extLst>
              <a:ext uri="{FF2B5EF4-FFF2-40B4-BE49-F238E27FC236}">
                <a16:creationId xmlns:a16="http://schemas.microsoft.com/office/drawing/2014/main" id="{E948AE8A-7B17-4903-9596-E1AD5AC1D0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357563"/>
            <a:ext cx="394493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8F3FB21-7ED7-47B1-96CA-D22AA3200829}"/>
              </a:ext>
            </a:extLst>
          </p:cNvPr>
          <p:cNvSpPr>
            <a:spLocks noGrp="1"/>
          </p:cNvSpPr>
          <p:nvPr>
            <p:ph type="title"/>
          </p:nvPr>
        </p:nvSpPr>
        <p:spPr/>
        <p:txBody>
          <a:bodyPr/>
          <a:lstStyle/>
          <a:p>
            <a:r>
              <a:rPr lang="sl-SI" altLang="sl-SI"/>
              <a:t>INDUSTRIJA</a:t>
            </a:r>
          </a:p>
        </p:txBody>
      </p:sp>
      <p:sp>
        <p:nvSpPr>
          <p:cNvPr id="14339" name="Content Placeholder 2">
            <a:extLst>
              <a:ext uri="{FF2B5EF4-FFF2-40B4-BE49-F238E27FC236}">
                <a16:creationId xmlns:a16="http://schemas.microsoft.com/office/drawing/2014/main" id="{57E0105D-E142-4B0A-BE3C-EC32299782F0}"/>
              </a:ext>
            </a:extLst>
          </p:cNvPr>
          <p:cNvSpPr>
            <a:spLocks noGrp="1"/>
          </p:cNvSpPr>
          <p:nvPr>
            <p:ph idx="1"/>
          </p:nvPr>
        </p:nvSpPr>
        <p:spPr/>
        <p:txBody>
          <a:bodyPr/>
          <a:lstStyle/>
          <a:p>
            <a:r>
              <a:rPr lang="sl-SI" altLang="sl-SI"/>
              <a:t>Kuba ima tudi nekaj rudnega bogastva. Največ je nikljeve rude, zato je Kuba ena največjih svetovnih proizvajalk niklja in kobalta. V osrednjem delu pa je tudi nekaj nafte.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hifapetrol.ba/Slike/Svasta/nafta1.jpg">
            <a:extLst>
              <a:ext uri="{FF2B5EF4-FFF2-40B4-BE49-F238E27FC236}">
                <a16:creationId xmlns:a16="http://schemas.microsoft.com/office/drawing/2014/main" id="{C78D62EB-776D-49EC-8E24-96C052A88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225266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http://0.tqn.com/d/metals/1/0/c/Y/Nickel-xn_photo_Refined_nickel_at_the_Nikkelverk_refinery_Norway2.jpg">
            <a:extLst>
              <a:ext uri="{FF2B5EF4-FFF2-40B4-BE49-F238E27FC236}">
                <a16:creationId xmlns:a16="http://schemas.microsoft.com/office/drawing/2014/main" id="{F65221B4-57ED-4692-AD05-1113A16A6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404813"/>
            <a:ext cx="414020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http://www.faz.net/polopoly_fs/1.788080!/image/2353552790.jpg_gen/derivatives/article_top_teaser/2353552790.jpg">
            <a:extLst>
              <a:ext uri="{FF2B5EF4-FFF2-40B4-BE49-F238E27FC236}">
                <a16:creationId xmlns:a16="http://schemas.microsoft.com/office/drawing/2014/main" id="{A00CDF7E-5F6D-45AC-BA54-49FC747E5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789363"/>
            <a:ext cx="47513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chnic">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0</TotalTime>
  <Words>210</Words>
  <Application>Microsoft Office PowerPoint</Application>
  <PresentationFormat>On-screen Show (4:3)</PresentationFormat>
  <Paragraphs>29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Franklin Gothic Book</vt:lpstr>
      <vt:lpstr>Wingdings 2</vt:lpstr>
      <vt:lpstr>Technic</vt:lpstr>
      <vt:lpstr>KUBA </vt:lpstr>
      <vt:lpstr>OSNOVNI PODATKI</vt:lpstr>
      <vt:lpstr>PowerPoint Presentation</vt:lpstr>
      <vt:lpstr>PODNEBJE</vt:lpstr>
      <vt:lpstr>PowerPoint Presentation</vt:lpstr>
      <vt:lpstr>KMETIJSTVO</vt:lpstr>
      <vt:lpstr>PowerPoint Presentation</vt:lpstr>
      <vt:lpstr>INDUSTRIJA</vt:lpstr>
      <vt:lpstr>PowerPoint Presentation</vt:lpstr>
      <vt:lpstr>TURIZEM</vt:lpstr>
      <vt:lpstr>PowerPoint Presentation</vt:lpstr>
      <vt:lpstr>PROMET</vt:lpstr>
      <vt:lpstr>PowerPoint Presentation</vt:lpstr>
      <vt:lpstr>PREBIVALSTVO</vt:lpstr>
      <vt:lpstr>PowerPoint Presentation</vt:lpstr>
      <vt:lpstr>FIDEL CASTRO</vt:lpstr>
      <vt:lpstr>PowerPoint Presentation</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2019-05-31T08:40:16Z</dcterms:created>
  <dcterms:modified xsi:type="dcterms:W3CDTF">2019-05-31T08:40:16Z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