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0" r:id="rId1"/>
  </p:sldMasterIdLst>
  <p:sldIdLst>
    <p:sldId id="256" r:id="rId2"/>
    <p:sldId id="257" r:id="rId3"/>
    <p:sldId id="274" r:id="rId4"/>
    <p:sldId id="258" r:id="rId5"/>
    <p:sldId id="275" r:id="rId6"/>
    <p:sldId id="276" r:id="rId7"/>
    <p:sldId id="277" r:id="rId8"/>
    <p:sldId id="259" r:id="rId9"/>
    <p:sldId id="272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3" r:id="rId22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2" d="100"/>
          <a:sy n="152" d="100"/>
        </p:scale>
        <p:origin x="210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7ED6F-0760-4755-80A7-43B276E73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D3719-632D-4BBF-A7E3-7C8DC5D10249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FFE76-C464-40BF-9901-08CA51728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0F248-2BE3-42B2-941B-30E8A5982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975D1-0C86-4395-8270-94289A44BC0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31446381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4A10C-D79B-431F-8B53-BB7BC633E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8961B-FA04-490F-AFC1-0EA6BEEE9AC8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A2E37-6D78-4A7A-A178-3C4B434B7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4ACEF-7D6B-45C8-8E44-51D69775E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2415B-04C7-49A6-8E00-4F8878CB7A1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44560681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7AC88-2295-45CA-AFB2-E3E0194FB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8D598-1B1D-4568-B8D2-4037835D38C3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46C1F-D420-4D84-8DDB-DA7216648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48E18-3A63-4C6C-ADB2-65CCD6C6F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0D26A-3600-44DE-9AD7-3FB6018C2E7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98620691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9CEE1-6C6A-4AA9-81D4-0831CACC1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EE6B0-EB34-42A9-B3B5-D39CD1302F83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1CF20-4972-4FA7-9033-A5AF2470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C9515-4F68-4B57-AE44-DB274679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424FC-BFBC-48CB-8410-67D487345F5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00433616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7E440-5067-463E-8CCC-280408386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5AC7-ACC3-4AB2-A0B8-BDEB0CCEDFA5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8F5D8-1380-4A23-9448-E3CD3B9EE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B1025-8766-46DE-9945-991627AD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35580-D9B4-430A-9453-38BE65BBEF6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024807907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ECBF62-2B28-4933-9DA8-700A117A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A84F8-05F1-4A08-A5FA-1F108AB8CA9F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B14385-E2D5-4C58-BB6E-73F9B928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54F88A-B43E-4D48-B1B3-5A4CF09D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06045-C6CA-4EF9-BC51-EA4DC0A3F92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21658833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3ADFEAE-CDDC-4F64-93CE-73153595D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28F5D-9FC9-4156-9651-9F257F5B378E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23C4091-0B57-415E-AF86-4A6F6E5E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087003-F10D-4F64-B98E-2DA93A537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23A2F-CB10-43A5-AE97-980E56489E9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62181991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AFC6EF8-0579-4015-8207-95D99D422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84F34-F426-42BF-B70F-5E9843DF77E2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869514E-0133-4A56-90B4-13E63B3C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67E358-C67F-4A82-8D11-8E3FD3919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68163-ADF6-4D3A-9693-51E7E4C165E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77148625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8F602F3-3C28-41B3-BAAB-DD89265AE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62776-CF28-4415-92B7-30AF308325EC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6634B58-568A-4E77-890E-EC05102CF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48BF07-74CB-41B0-B035-5CB2FADD5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A462F-3E65-4D33-9655-6517F2EC5BA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03057524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DA56A1-0F35-41D9-BD92-CC945996B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905CD-243C-4FE9-B9A5-8652DCBFC1AE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FB0F6C-9EE1-4DE9-834D-9C9C7C0B6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07EE05-48BB-4FAD-8C5F-A46ACFF8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28BB1A-1ED8-4FBD-89FB-A73908DA29F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631457988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7F932B8E-DB5A-40A7-866A-F7DC0FD4985E}"/>
              </a:ext>
            </a:extLst>
          </p:cNvPr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363050-B6DF-4069-9EB6-535B46137D70}"/>
              </a:ext>
            </a:extLst>
          </p:cNvPr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C7A809-10EF-4A80-862B-C6737A80CDE6}"/>
              </a:ext>
            </a:extLst>
          </p:cNvPr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0AA414-D499-4422-A7D1-08D24B844DF8}"/>
              </a:ext>
            </a:extLst>
          </p:cNvPr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1F8E16C-3DB6-491B-A8A5-AB63EC1C3BD2}"/>
              </a:ext>
            </a:extLst>
          </p:cNvPr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431F60-A67C-4DFA-B984-EBDBD36F59A3}"/>
              </a:ext>
            </a:extLst>
          </p:cNvPr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810EDA-C71D-40A4-8A72-27EA0B6F0AE4}"/>
              </a:ext>
            </a:extLst>
          </p:cNvPr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0EB538-DEB5-4462-AF8A-C1CA5B204C9E}"/>
              </a:ext>
            </a:extLst>
          </p:cNvPr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866CD81E-657D-49DA-B151-551D898F027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317DB-3F25-417E-ADB2-12B67649877F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A372C9C3-0AF8-4138-A180-BBE08846240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ECB6FC3F-E294-4328-8C54-045F912C96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55C2140-1B72-4567-A10A-4BBE8C7FC98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68335586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36F99"/>
            </a:gs>
            <a:gs pos="92000">
              <a:srgbClr val="434D60"/>
            </a:gs>
            <a:gs pos="100000">
              <a:srgbClr val="434D6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31F2BA3-6CDC-4756-9F4E-C18AEF5AB3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C6543A9-EAB4-4A19-99CD-40F5B7DAB7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text styles</a:t>
            </a:r>
          </a:p>
          <a:p>
            <a:pPr lvl="1"/>
            <a:r>
              <a:rPr lang="en-US" altLang="sl-SI"/>
              <a:t>Second level</a:t>
            </a:r>
          </a:p>
          <a:p>
            <a:pPr lvl="2"/>
            <a:r>
              <a:rPr lang="en-US" altLang="sl-SI"/>
              <a:t>Third level</a:t>
            </a:r>
          </a:p>
          <a:p>
            <a:pPr lvl="3"/>
            <a:r>
              <a:rPr lang="en-US" altLang="sl-SI"/>
              <a:t>Fourth level</a:t>
            </a:r>
          </a:p>
          <a:p>
            <a:pPr lvl="4"/>
            <a:r>
              <a:rPr lang="en-US" altLang="sl-SI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1EDFF-EA07-414B-A461-FD3776B833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544053-E99A-4DEE-8192-0911C185CA59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1F2A1-9CD6-44B5-A1AE-3F86AA4AA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B1C4A-313C-42C7-881F-EDCA3215A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C29732-901F-47C3-841C-F44147CC017E}" type="slidenum">
              <a:rPr lang="sl-SI" altLang="sl-SI"/>
              <a:pPr/>
              <a:t>‹#›</a:t>
            </a:fld>
            <a:endParaRPr lang="sl-SI" altLang="sl-SI"/>
          </a:p>
        </p:txBody>
      </p:sp>
      <p:grpSp>
        <p:nvGrpSpPr>
          <p:cNvPr id="1031" name="Group 60">
            <a:extLst>
              <a:ext uri="{FF2B5EF4-FFF2-40B4-BE49-F238E27FC236}">
                <a16:creationId xmlns:a16="http://schemas.microsoft.com/office/drawing/2014/main" id="{5E520158-107B-4A71-81C9-80CC35D69C9F}"/>
              </a:ext>
            </a:extLst>
          </p:cNvPr>
          <p:cNvGrpSpPr>
            <a:grpSpLocks/>
          </p:cNvGrpSpPr>
          <p:nvPr/>
        </p:nvGrpSpPr>
        <p:grpSpPr bwMode="auto">
          <a:xfrm>
            <a:off x="-33338" y="0"/>
            <a:ext cx="9177338" cy="6858000"/>
            <a:chOff x="-33595" y="0"/>
            <a:chExt cx="9177595" cy="6857999"/>
          </a:xfrm>
        </p:grpSpPr>
        <p:grpSp>
          <p:nvGrpSpPr>
            <p:cNvPr id="1032" name="Group 182">
              <a:extLst>
                <a:ext uri="{FF2B5EF4-FFF2-40B4-BE49-F238E27FC236}">
                  <a16:creationId xmlns:a16="http://schemas.microsoft.com/office/drawing/2014/main" id="{FFD63C5B-069D-4C48-9DB8-09688618B6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>
                <a:extLst>
                  <a:ext uri="{FF2B5EF4-FFF2-40B4-BE49-F238E27FC236}">
                    <a16:creationId xmlns:a16="http://schemas.microsoft.com/office/drawing/2014/main" id="{6DA833FE-A880-4DEE-8B1F-93FDAE3DF3C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3" name="Freeform 28">
                <a:extLst>
                  <a:ext uri="{FF2B5EF4-FFF2-40B4-BE49-F238E27FC236}">
                    <a16:creationId xmlns:a16="http://schemas.microsoft.com/office/drawing/2014/main" id="{3D5FAC7B-6F0D-452B-90EF-852AA23794B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4" name="Freeform 36">
                <a:extLst>
                  <a:ext uri="{FF2B5EF4-FFF2-40B4-BE49-F238E27FC236}">
                    <a16:creationId xmlns:a16="http://schemas.microsoft.com/office/drawing/2014/main" id="{6655900E-516C-4EA4-82BF-2D908F9664C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5" name="Freeform 32">
                <a:extLst>
                  <a:ext uri="{FF2B5EF4-FFF2-40B4-BE49-F238E27FC236}">
                    <a16:creationId xmlns:a16="http://schemas.microsoft.com/office/drawing/2014/main" id="{53510322-F9E4-4940-81BD-30CFBD22E49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5C9B6BD7-CB30-4E48-84C5-2DEEE0BA127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1550CFC5-42F2-4990-AE92-11157133476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</p:grpSp>
        <p:grpSp>
          <p:nvGrpSpPr>
            <p:cNvPr id="1033" name="Group 189">
              <a:extLst>
                <a:ext uri="{FF2B5EF4-FFF2-40B4-BE49-F238E27FC236}">
                  <a16:creationId xmlns:a16="http://schemas.microsoft.com/office/drawing/2014/main" id="{EE5ABB85-9985-45A1-82F2-4652E3BE9E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>
                <a:extLst>
                  <a:ext uri="{FF2B5EF4-FFF2-40B4-BE49-F238E27FC236}">
                    <a16:creationId xmlns:a16="http://schemas.microsoft.com/office/drawing/2014/main" id="{1B84937B-C4A5-4A8C-A692-F5BA4D440F5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3" name="Freeform 20">
                <a:extLst>
                  <a:ext uri="{FF2B5EF4-FFF2-40B4-BE49-F238E27FC236}">
                    <a16:creationId xmlns:a16="http://schemas.microsoft.com/office/drawing/2014/main" id="{2C048EC7-4CE3-465D-938C-CF3F1116F75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4" name="Freeform 12">
                <a:extLst>
                  <a:ext uri="{FF2B5EF4-FFF2-40B4-BE49-F238E27FC236}">
                    <a16:creationId xmlns:a16="http://schemas.microsoft.com/office/drawing/2014/main" id="{1125BF6E-1CA8-43BE-BA77-2537BA6EFEB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5" name="Freeform 16">
                <a:extLst>
                  <a:ext uri="{FF2B5EF4-FFF2-40B4-BE49-F238E27FC236}">
                    <a16:creationId xmlns:a16="http://schemas.microsoft.com/office/drawing/2014/main" id="{8E523B85-DB2C-4BD9-906D-422540ABE34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6" name="Freeform 32">
                <a:extLst>
                  <a:ext uri="{FF2B5EF4-FFF2-40B4-BE49-F238E27FC236}">
                    <a16:creationId xmlns:a16="http://schemas.microsoft.com/office/drawing/2014/main" id="{3D028FF5-D227-4F16-A075-8058E3A59B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7" name="Freeform 28">
                <a:extLst>
                  <a:ext uri="{FF2B5EF4-FFF2-40B4-BE49-F238E27FC236}">
                    <a16:creationId xmlns:a16="http://schemas.microsoft.com/office/drawing/2014/main" id="{F9DB24C7-FC2B-4DD8-A3E0-B401C39BD05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8" name="Freeform 39">
                <a:extLst>
                  <a:ext uri="{FF2B5EF4-FFF2-40B4-BE49-F238E27FC236}">
                    <a16:creationId xmlns:a16="http://schemas.microsoft.com/office/drawing/2014/main" id="{F9CEEE11-7E77-4EE1-848E-F7DB13D957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F29924F2-91FD-4B01-9B1C-DEBD6C6AD13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0" name="Freeform 47">
                <a:extLst>
                  <a:ext uri="{FF2B5EF4-FFF2-40B4-BE49-F238E27FC236}">
                    <a16:creationId xmlns:a16="http://schemas.microsoft.com/office/drawing/2014/main" id="{A13E4D8A-A716-4DAB-9C95-68C4CB21F48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1" name="Freeform 23">
                <a:extLst>
                  <a:ext uri="{FF2B5EF4-FFF2-40B4-BE49-F238E27FC236}">
                    <a16:creationId xmlns:a16="http://schemas.microsoft.com/office/drawing/2014/main" id="{E177C704-EB22-4175-A8BE-03A7ABC4864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</p:grpSp>
        <p:grpSp>
          <p:nvGrpSpPr>
            <p:cNvPr id="1034" name="Group 200">
              <a:extLst>
                <a:ext uri="{FF2B5EF4-FFF2-40B4-BE49-F238E27FC236}">
                  <a16:creationId xmlns:a16="http://schemas.microsoft.com/office/drawing/2014/main" id="{7939A99D-2D07-4FC4-B7BD-0567731F63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>
                <a:extLst>
                  <a:ext uri="{FF2B5EF4-FFF2-40B4-BE49-F238E27FC236}">
                    <a16:creationId xmlns:a16="http://schemas.microsoft.com/office/drawing/2014/main" id="{EE414826-1000-439A-B814-A0A055DAF8A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66" name="Freeform 24">
                <a:extLst>
                  <a:ext uri="{FF2B5EF4-FFF2-40B4-BE49-F238E27FC236}">
                    <a16:creationId xmlns:a16="http://schemas.microsoft.com/office/drawing/2014/main" id="{BB92E71D-A186-4A56-96E7-3D07EFE01CD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67" name="Freeform 28">
                <a:extLst>
                  <a:ext uri="{FF2B5EF4-FFF2-40B4-BE49-F238E27FC236}">
                    <a16:creationId xmlns:a16="http://schemas.microsoft.com/office/drawing/2014/main" id="{4A670131-B1BE-4953-A77A-F380CCB00CD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68" name="Freeform 32">
                <a:extLst>
                  <a:ext uri="{FF2B5EF4-FFF2-40B4-BE49-F238E27FC236}">
                    <a16:creationId xmlns:a16="http://schemas.microsoft.com/office/drawing/2014/main" id="{F345F273-0A47-4EAC-8175-6E6EB05345A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BBE004B0-C949-4D9C-B8AD-BE9209C7497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0" name="Freeform 15">
                <a:extLst>
                  <a:ext uri="{FF2B5EF4-FFF2-40B4-BE49-F238E27FC236}">
                    <a16:creationId xmlns:a16="http://schemas.microsoft.com/office/drawing/2014/main" id="{81400819-82C9-451C-843B-A26A31E4D8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1" name="Freeform 27">
                <a:extLst>
                  <a:ext uri="{FF2B5EF4-FFF2-40B4-BE49-F238E27FC236}">
                    <a16:creationId xmlns:a16="http://schemas.microsoft.com/office/drawing/2014/main" id="{AC568D1D-4879-4A11-A164-B072C5A2393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2" name="Freeform 51">
                <a:extLst>
                  <a:ext uri="{FF2B5EF4-FFF2-40B4-BE49-F238E27FC236}">
                    <a16:creationId xmlns:a16="http://schemas.microsoft.com/office/drawing/2014/main" id="{5B5ABD3A-6D07-44FA-AE79-A8F504408E3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3" name="Freeform 43">
                <a:extLst>
                  <a:ext uri="{FF2B5EF4-FFF2-40B4-BE49-F238E27FC236}">
                    <a16:creationId xmlns:a16="http://schemas.microsoft.com/office/drawing/2014/main" id="{0610F09A-DC17-4AAF-A248-DA361ECB9BD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4" name="Freeform 35">
                <a:extLst>
                  <a:ext uri="{FF2B5EF4-FFF2-40B4-BE49-F238E27FC236}">
                    <a16:creationId xmlns:a16="http://schemas.microsoft.com/office/drawing/2014/main" id="{BC3FB49D-B927-4374-9F5B-630F87AF667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5" name="Freeform 31">
                <a:extLst>
                  <a:ext uri="{FF2B5EF4-FFF2-40B4-BE49-F238E27FC236}">
                    <a16:creationId xmlns:a16="http://schemas.microsoft.com/office/drawing/2014/main" id="{B4B306AE-D078-459E-9E00-E40B318A09E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3" r:id="rId9"/>
    <p:sldLayoutId id="2147483741" r:id="rId10"/>
    <p:sldLayoutId id="2147483742" r:id="rId11"/>
  </p:sldLayoutIdLst>
  <p:transition spd="slow">
    <p:cover/>
  </p:transition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Trebuchet MS" panose="020B0603020202020204" pitchFamily="34" charset="0"/>
          <a:cs typeface="Trebuchet M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anose="020B0604030504040204" pitchFamily="34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anose="020B0604030504040204" pitchFamily="34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anose="020B0604030504040204" pitchFamily="34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anose="020B0604030504040204" pitchFamily="34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anose="05020102010507070707" pitchFamily="18" charset="2"/>
        <a:buChar char="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anose="05020102010507070707" pitchFamily="18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anose="05020102010507070707" pitchFamily="18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anose="05020102010507070707" pitchFamily="18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anose="05020102010507070707" pitchFamily="18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1j3QHyBOyh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NqXVFSYRu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QhBKQEeXcXI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92A1AB3-6F2F-4FF5-AE61-9DFD8694B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61463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>
            <a:extLst>
              <a:ext uri="{FF2B5EF4-FFF2-40B4-BE49-F238E27FC236}">
                <a16:creationId xmlns:a16="http://schemas.microsoft.com/office/drawing/2014/main" id="{6CBD6574-C067-4622-B097-1E78075EF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6238" y="333375"/>
            <a:ext cx="7772400" cy="1470025"/>
          </a:xfrm>
        </p:spPr>
        <p:txBody>
          <a:bodyPr/>
          <a:lstStyle/>
          <a:p>
            <a:r>
              <a:rPr lang="sl-SI" altLang="sl-SI" sz="5400" b="1">
                <a:solidFill>
                  <a:schemeClr val="bg1"/>
                </a:solidFill>
                <a:cs typeface="Trebuchet MS" panose="020B0603020202020204" pitchFamily="34" charset="0"/>
              </a:rPr>
              <a:t>Republika Kuba</a:t>
            </a:r>
            <a:endParaRPr lang="sl-SI" altLang="sl-SI" sz="3600" b="1">
              <a:solidFill>
                <a:schemeClr val="bg1"/>
              </a:solidFill>
              <a:cs typeface="Trebuchet MS" panose="020B0603020202020204" pitchFamily="34" charset="0"/>
            </a:endParaRPr>
          </a:p>
        </p:txBody>
      </p:sp>
      <p:sp>
        <p:nvSpPr>
          <p:cNvPr id="3076" name="Subtitle 2">
            <a:extLst>
              <a:ext uri="{FF2B5EF4-FFF2-40B4-BE49-F238E27FC236}">
                <a16:creationId xmlns:a16="http://schemas.microsoft.com/office/drawing/2014/main" id="{B7AC6F29-04BD-4B4C-A023-F7AAF70FB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2588" y="3213100"/>
            <a:ext cx="6400800" cy="1752600"/>
          </a:xfrm>
        </p:spPr>
        <p:txBody>
          <a:bodyPr/>
          <a:lstStyle/>
          <a:p>
            <a:endParaRPr lang="sl-SI" altLang="sl-SI" dirty="0">
              <a:solidFill>
                <a:schemeClr val="bg1"/>
              </a:solidFill>
            </a:endParaRPr>
          </a:p>
        </p:txBody>
      </p:sp>
      <p:pic>
        <p:nvPicPr>
          <p:cNvPr id="3077" name="Picture 3">
            <a:extLst>
              <a:ext uri="{FF2B5EF4-FFF2-40B4-BE49-F238E27FC236}">
                <a16:creationId xmlns:a16="http://schemas.microsoft.com/office/drawing/2014/main" id="{577ED422-E2FA-422C-99F5-00E4C215E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581525"/>
            <a:ext cx="4464051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>
            <a:extLst>
              <a:ext uri="{FF2B5EF4-FFF2-40B4-BE49-F238E27FC236}">
                <a16:creationId xmlns:a16="http://schemas.microsoft.com/office/drawing/2014/main" id="{565E65CC-7B0A-4421-80E2-7417C74D8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5218113"/>
            <a:ext cx="1649413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">
            <a:extLst>
              <a:ext uri="{FF2B5EF4-FFF2-40B4-BE49-F238E27FC236}">
                <a16:creationId xmlns:a16="http://schemas.microsoft.com/office/drawing/2014/main" id="{9E41BA45-52F1-477C-91C9-D666A6A2D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716588"/>
            <a:ext cx="153193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6">
            <a:extLst>
              <a:ext uri="{FF2B5EF4-FFF2-40B4-BE49-F238E27FC236}">
                <a16:creationId xmlns:a16="http://schemas.microsoft.com/office/drawing/2014/main" id="{DBC0A280-ED20-4289-947E-8032FA477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4581525"/>
            <a:ext cx="5014912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FF939B85-DAB9-407D-8E32-2BF7F56E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cs typeface="Trebuchet MS" panose="020B0603020202020204" pitchFamily="34" charset="0"/>
              </a:rPr>
              <a:t>Glasba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5CE6E51F-399E-4CDA-9219-1DC87DA38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700213"/>
            <a:ext cx="7124700" cy="4051300"/>
          </a:xfrm>
        </p:spPr>
        <p:txBody>
          <a:bodyPr/>
          <a:lstStyle/>
          <a:p>
            <a:r>
              <a:rPr lang="sl-SI" altLang="sl-SI"/>
              <a:t>zgled po Špancih in Afričanih</a:t>
            </a:r>
          </a:p>
          <a:p>
            <a:r>
              <a:rPr lang="sl-SI" altLang="sl-SI"/>
              <a:t>5 glavnih stilov:</a:t>
            </a:r>
            <a:br>
              <a:rPr lang="sl-SI" altLang="sl-SI"/>
            </a:br>
            <a:r>
              <a:rPr lang="sl-SI" altLang="sl-SI"/>
              <a:t>•  SON</a:t>
            </a:r>
            <a:br>
              <a:rPr lang="sl-SI" altLang="sl-SI"/>
            </a:br>
            <a:r>
              <a:rPr lang="sl-SI" altLang="sl-SI"/>
              <a:t>•  RUMBA</a:t>
            </a:r>
            <a:br>
              <a:rPr lang="sl-SI" altLang="sl-SI"/>
            </a:br>
            <a:r>
              <a:rPr lang="sl-SI" altLang="sl-SI"/>
              <a:t>•  CANCION</a:t>
            </a:r>
            <a:br>
              <a:rPr lang="sl-SI" altLang="sl-SI"/>
            </a:br>
            <a:r>
              <a:rPr lang="sl-SI" altLang="sl-SI"/>
              <a:t>•  DANZON</a:t>
            </a:r>
            <a:br>
              <a:rPr lang="sl-SI" altLang="sl-SI"/>
            </a:br>
            <a:r>
              <a:rPr lang="sl-SI" altLang="sl-SI"/>
              <a:t>•  PUNTO GUAJIRO</a:t>
            </a:r>
          </a:p>
          <a:p>
            <a:r>
              <a:rPr lang="sl-SI" altLang="sl-SI">
                <a:hlinkClick r:id="rId2"/>
              </a:rPr>
              <a:t>https://www.youtube.com/watch?v=1j3QHyBOyhg</a:t>
            </a:r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7A153601-81FA-4C45-8287-5DE9FE43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836613"/>
            <a:ext cx="3944937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>
            <a:extLst>
              <a:ext uri="{FF2B5EF4-FFF2-40B4-BE49-F238E27FC236}">
                <a16:creationId xmlns:a16="http://schemas.microsoft.com/office/drawing/2014/main" id="{584BA61B-ACD5-4C7F-9D92-1614FF2A2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4797425"/>
            <a:ext cx="6048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29623FFC-0FD6-4295-9EE1-BB0A3A97E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cs typeface="Trebuchet MS" panose="020B0603020202020204" pitchFamily="34" charset="0"/>
              </a:rPr>
              <a:t>Ples		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541F1DBD-DB87-43D7-BFE6-ACD713775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Značilni razmigani, zapeljivi plesi</a:t>
            </a:r>
          </a:p>
          <a:p>
            <a:r>
              <a:rPr lang="sl-SI" altLang="sl-SI"/>
              <a:t>Bolero</a:t>
            </a:r>
          </a:p>
          <a:p>
            <a:r>
              <a:rPr lang="sl-SI" altLang="sl-SI"/>
              <a:t>Rumba</a:t>
            </a:r>
          </a:p>
          <a:p>
            <a:r>
              <a:rPr lang="sl-SI" altLang="sl-SI"/>
              <a:t>Mambo</a:t>
            </a:r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D460B314-2ED2-4D50-BEF9-67561801A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49275"/>
            <a:ext cx="191611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>
            <a:extLst>
              <a:ext uri="{FF2B5EF4-FFF2-40B4-BE49-F238E27FC236}">
                <a16:creationId xmlns:a16="http://schemas.microsoft.com/office/drawing/2014/main" id="{41069EFF-EE86-486B-9100-9043E0BC7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708275"/>
            <a:ext cx="17875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>
            <a:extLst>
              <a:ext uri="{FF2B5EF4-FFF2-40B4-BE49-F238E27FC236}">
                <a16:creationId xmlns:a16="http://schemas.microsoft.com/office/drawing/2014/main" id="{0D99E4E8-4C24-4D27-A73A-DED443FF5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4156075"/>
            <a:ext cx="181292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3EEB70A5-DE7D-496D-9FD4-E00925B62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5084763"/>
            <a:ext cx="1773237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>
            <a:extLst>
              <a:ext uri="{FF2B5EF4-FFF2-40B4-BE49-F238E27FC236}">
                <a16:creationId xmlns:a16="http://schemas.microsoft.com/office/drawing/2014/main" id="{88EB1F5A-A3D8-412F-920A-1BC056D5B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cs typeface="Trebuchet MS" panose="020B0603020202020204" pitchFamily="34" charset="0"/>
              </a:rPr>
              <a:t>Kulinarika</a:t>
            </a:r>
          </a:p>
        </p:txBody>
      </p:sp>
      <p:sp>
        <p:nvSpPr>
          <p:cNvPr id="14340" name="Content Placeholder 2">
            <a:extLst>
              <a:ext uri="{FF2B5EF4-FFF2-40B4-BE49-F238E27FC236}">
                <a16:creationId xmlns:a16="http://schemas.microsoft.com/office/drawing/2014/main" id="{1F8DA934-B33E-49AB-AE6A-BBCA2C932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Raznolika, enostavna in preprosta</a:t>
            </a:r>
          </a:p>
          <a:p>
            <a:r>
              <a:rPr lang="sl-SI" altLang="sl-SI"/>
              <a:t>Veliko jedi prihaja iz Španije</a:t>
            </a:r>
          </a:p>
          <a:p>
            <a:r>
              <a:rPr lang="sl-SI" altLang="sl-SI"/>
              <a:t>Obilo sadja in zelenjave</a:t>
            </a:r>
          </a:p>
          <a:p>
            <a:r>
              <a:rPr lang="sl-SI" altLang="sl-SI"/>
              <a:t>Hrano radi kuhajo, pečejo in cvrejo</a:t>
            </a:r>
          </a:p>
          <a:p>
            <a:r>
              <a:rPr lang="sl-SI" altLang="sl-SI"/>
              <a:t>Juhe, raguje, enolončnice, meso, ribe, raki, školjke, riž, viandas, solate</a:t>
            </a:r>
          </a:p>
          <a:p>
            <a:r>
              <a:rPr lang="sl-SI" altLang="sl-SI"/>
              <a:t>Začimbe (ne raznolike, ne pekoče)</a:t>
            </a:r>
          </a:p>
          <a:p>
            <a:r>
              <a:rPr lang="sl-SI" altLang="sl-SI"/>
              <a:t>Pogoste so tudi sladice (pečene banane, piškoti,..)</a:t>
            </a:r>
          </a:p>
        </p:txBody>
      </p:sp>
      <p:pic>
        <p:nvPicPr>
          <p:cNvPr id="14341" name="Picture 3">
            <a:extLst>
              <a:ext uri="{FF2B5EF4-FFF2-40B4-BE49-F238E27FC236}">
                <a16:creationId xmlns:a16="http://schemas.microsoft.com/office/drawing/2014/main" id="{3ACA4D90-E5DD-4723-B4A2-3312CB74A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0"/>
            <a:ext cx="1885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3">
            <a:extLst>
              <a:ext uri="{FF2B5EF4-FFF2-40B4-BE49-F238E27FC236}">
                <a16:creationId xmlns:a16="http://schemas.microsoft.com/office/drawing/2014/main" id="{CA92116C-DE0D-4520-A9B2-14F5745CC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5113" y="1892300"/>
            <a:ext cx="2528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/>
              <a:t>Pogost je tudi kokos</a:t>
            </a:r>
          </a:p>
        </p:txBody>
      </p:sp>
      <p:pic>
        <p:nvPicPr>
          <p:cNvPr id="14343" name="Picture 4">
            <a:extLst>
              <a:ext uri="{FF2B5EF4-FFF2-40B4-BE49-F238E27FC236}">
                <a16:creationId xmlns:a16="http://schemas.microsoft.com/office/drawing/2014/main" id="{9DF525B0-EE83-47EE-B18D-581FBB76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1087438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4">
            <a:extLst>
              <a:ext uri="{FF2B5EF4-FFF2-40B4-BE49-F238E27FC236}">
                <a16:creationId xmlns:a16="http://schemas.microsoft.com/office/drawing/2014/main" id="{628265B2-4C54-4937-85A0-A12ECC739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321425"/>
            <a:ext cx="893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sl-SI" altLang="sl-SI"/>
              <a:t>Mojito</a:t>
            </a:r>
          </a:p>
        </p:txBody>
      </p:sp>
      <p:pic>
        <p:nvPicPr>
          <p:cNvPr id="14345" name="Picture 5">
            <a:extLst>
              <a:ext uri="{FF2B5EF4-FFF2-40B4-BE49-F238E27FC236}">
                <a16:creationId xmlns:a16="http://schemas.microsoft.com/office/drawing/2014/main" id="{9C440DAB-8278-4FF3-928B-DC50C7088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2262188"/>
            <a:ext cx="2220912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>
            <a:extLst>
              <a:ext uri="{FF2B5EF4-FFF2-40B4-BE49-F238E27FC236}">
                <a16:creationId xmlns:a16="http://schemas.microsoft.com/office/drawing/2014/main" id="{1F8B81B6-21DD-4C5D-AF38-59769301A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391150"/>
            <a:ext cx="28575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>
            <a:extLst>
              <a:ext uri="{FF2B5EF4-FFF2-40B4-BE49-F238E27FC236}">
                <a16:creationId xmlns:a16="http://schemas.microsoft.com/office/drawing/2014/main" id="{DE996A13-6FCF-453F-8317-458E3EBAC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520700"/>
            <a:ext cx="17272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5A2939BF-E5D8-4FF1-9A00-115F104A7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cs typeface="Trebuchet MS" panose="020B0603020202020204" pitchFamily="34" charset="0"/>
              </a:rPr>
              <a:t>Moda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7A885-975C-4474-9E50-33B7C089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052513"/>
            <a:ext cx="7126287" cy="4051300"/>
          </a:xfrm>
        </p:spPr>
        <p:txBody>
          <a:bodyPr rtlCol="0">
            <a:normAutofit/>
          </a:bodyPr>
          <a:lstStyle/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r>
              <a:rPr lang="sl-SI" dirty="0"/>
              <a:t>Ženske: privlačno, ženstveno in pisano (kratka krila, stisnjene hlače, srajce)</a:t>
            </a:r>
          </a:p>
          <a:p>
            <a:pPr marL="0" indent="0" fontAlgn="auto">
              <a:buFont typeface="Wingdings 2" charset="2"/>
              <a:buNone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r>
              <a:rPr lang="sl-SI" dirty="0"/>
              <a:t>Moški: kavbojke, bombažne hlače, majice, </a:t>
            </a:r>
            <a:r>
              <a:rPr lang="sl-SI" dirty="0" err="1"/>
              <a:t>guayavera</a:t>
            </a: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BFF34678-60AC-454B-99A4-3D9C6C2B8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4900"/>
            <a:ext cx="43561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B0CC3994-D573-4135-9834-6E3C1811A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44900"/>
            <a:ext cx="366395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BB51477E-AC00-444F-997E-5C4CB9064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Osnovnošolci :</a:t>
            </a:r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178CB1E8-F239-4174-B389-5CDC7A84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16113"/>
            <a:ext cx="57150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F7DCB45B-8EE4-4FA5-99BE-F600A1200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Tradicionalne obleke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727DD8C2-4529-4962-9EC3-3922CE50A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476250"/>
            <a:ext cx="4010025" cy="601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FC4D35A9-CCD8-4FD0-95D7-6C3A298D0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>
              <a:cs typeface="Trebuchet MS" panose="020B0603020202020204" pitchFamily="34" charset="0"/>
            </a:endParaRP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D850DE91-9CE5-45A5-AD51-F90BF8897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Guayabera majica</a:t>
            </a:r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36B35D54-8175-412A-B05F-F1A960561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412750"/>
            <a:ext cx="331152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99548A2F-83DD-4148-97DD-0CA32D0BF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2781300"/>
            <a:ext cx="2984500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BD1D3040-C35D-4C34-B0DA-827B5DB83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101725"/>
            <a:ext cx="7126287" cy="4051300"/>
          </a:xfrm>
        </p:spPr>
        <p:txBody>
          <a:bodyPr/>
          <a:lstStyle/>
          <a:p>
            <a:r>
              <a:rPr lang="sl-SI" altLang="sl-SI"/>
              <a:t>Moda pri starejših moških</a:t>
            </a:r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2524C381-36F1-497C-ACCB-E0C54429C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49275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>
            <a:extLst>
              <a:ext uri="{FF2B5EF4-FFF2-40B4-BE49-F238E27FC236}">
                <a16:creationId xmlns:a16="http://schemas.microsoft.com/office/drawing/2014/main" id="{D47F29F7-13C2-4B46-9C47-41778ADBA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708275"/>
            <a:ext cx="4851400" cy="32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29F0F-6E9B-4444-9552-3BB3EE910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buFont typeface="Wingdings 2" charset="2"/>
              <a:buChar char=""/>
              <a:defRPr/>
            </a:pPr>
            <a:r>
              <a:rPr lang="sl-SI" dirty="0"/>
              <a:t>Obleka za 15. rojstni dan</a:t>
            </a:r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marL="0" indent="0" fontAlgn="auto">
              <a:buFont typeface="Wingdings 2" charset="2"/>
              <a:buNone/>
              <a:defRPr/>
            </a:pPr>
            <a:endParaRPr lang="sl-SI" dirty="0"/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CCC9D01E-D16D-4F68-8FAA-9597EA36A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5"/>
            <a:ext cx="31908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DD8899F4-D940-4C14-8A02-832F02E15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765175"/>
            <a:ext cx="4070350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C466122B-FC37-4FFF-923E-92652E857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Tradicionalna poročna obleka</a:t>
            </a:r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C09A6787-26B1-4DA2-B989-826B9AAC3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712913"/>
            <a:ext cx="37449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9BD39A1-3383-4EBF-90FF-81767A15A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035425"/>
            <a:ext cx="3452813" cy="260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itle 1">
            <a:extLst>
              <a:ext uri="{FF2B5EF4-FFF2-40B4-BE49-F238E27FC236}">
                <a16:creationId xmlns:a16="http://schemas.microsoft.com/office/drawing/2014/main" id="{CB69F660-EC6E-4D65-9C07-9C71A08C0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3" y="260350"/>
            <a:ext cx="6511925" cy="1143000"/>
          </a:xfrm>
        </p:spPr>
        <p:txBody>
          <a:bodyPr/>
          <a:lstStyle/>
          <a:p>
            <a:pPr algn="ctr"/>
            <a:r>
              <a:rPr lang="sl-SI" altLang="sl-SI" b="1">
                <a:cs typeface="Trebuchet MS" panose="020B0603020202020204" pitchFamily="34" charset="0"/>
              </a:rPr>
              <a:t>República de Cuba</a:t>
            </a:r>
          </a:p>
        </p:txBody>
      </p:sp>
      <p:sp>
        <p:nvSpPr>
          <p:cNvPr id="4100" name="Content Placeholder 2">
            <a:extLst>
              <a:ext uri="{FF2B5EF4-FFF2-40B4-BE49-F238E27FC236}">
                <a16:creationId xmlns:a16="http://schemas.microsoft.com/office/drawing/2014/main" id="{DF1465C5-AA3F-4F9B-8B34-AA33F75EF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700213"/>
            <a:ext cx="6400800" cy="4105275"/>
          </a:xfrm>
        </p:spPr>
        <p:txBody>
          <a:bodyPr/>
          <a:lstStyle/>
          <a:p>
            <a:r>
              <a:rPr lang="sl-SI" altLang="sl-SI"/>
              <a:t>Arhipelag med Karibskim morjem, Mehiškim zalivom in Atlantskim oceanom (o</a:t>
            </a:r>
            <a:r>
              <a:rPr lang="es-ES" altLang="sl-SI"/>
              <a:t>tok Kuba, Isla de la Juventud in približno 1600 otočkov in čeri</a:t>
            </a:r>
            <a:r>
              <a:rPr lang="sl-SI" altLang="sl-SI"/>
              <a:t>)</a:t>
            </a:r>
            <a:r>
              <a:rPr lang="es-ES" altLang="sl-SI"/>
              <a:t>.</a:t>
            </a:r>
            <a:endParaRPr lang="sl-SI" altLang="sl-SI"/>
          </a:p>
          <a:p>
            <a:r>
              <a:rPr lang="sl-SI" altLang="sl-SI"/>
              <a:t>16. največji otok na svetu (105.007 km²).</a:t>
            </a:r>
            <a:r>
              <a:rPr lang="es-ES" altLang="sl-SI"/>
              <a:t> </a:t>
            </a:r>
            <a:endParaRPr lang="sl-SI" altLang="sl-SI"/>
          </a:p>
          <a:p>
            <a:r>
              <a:rPr lang="sl-SI" altLang="sl-SI"/>
              <a:t>Španščina</a:t>
            </a:r>
          </a:p>
          <a:p>
            <a:r>
              <a:rPr lang="sl-SI" altLang="sl-SI" b="1"/>
              <a:t>La Bayamesa </a:t>
            </a:r>
          </a:p>
          <a:p>
            <a:r>
              <a:rPr lang="sl-SI" altLang="sl-SI">
                <a:hlinkClick r:id="rId3"/>
              </a:rPr>
              <a:t>https://www.youtube.com/watch?v=bNqXVFSYRus</a:t>
            </a:r>
            <a:endParaRPr lang="sl-SI" altLang="sl-SI"/>
          </a:p>
        </p:txBody>
      </p:sp>
    </p:spTree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65FA3494-FFF7-48C1-8D0C-38B99D929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cs typeface="Trebuchet MS" panose="020B0603020202020204" pitchFamily="34" charset="0"/>
              </a:rPr>
              <a:t>Znana je še po: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70F32EFC-6E6E-487E-85F0-0546156EA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484313"/>
            <a:ext cx="7124700" cy="4051300"/>
          </a:xfrm>
        </p:spPr>
        <p:txBody>
          <a:bodyPr/>
          <a:lstStyle/>
          <a:p>
            <a:r>
              <a:rPr lang="sl-SI" altLang="sl-SI"/>
              <a:t>Želvah</a:t>
            </a:r>
          </a:p>
          <a:p>
            <a:r>
              <a:rPr lang="sl-SI" altLang="sl-SI"/>
              <a:t>Igvanah</a:t>
            </a:r>
          </a:p>
          <a:p>
            <a:r>
              <a:rPr lang="sl-SI" altLang="sl-SI"/>
              <a:t>Pelikanih in pisanih papagajih</a:t>
            </a:r>
          </a:p>
          <a:p>
            <a:r>
              <a:rPr lang="sl-SI" altLang="sl-SI"/>
              <a:t>Oldtajmerjih</a:t>
            </a:r>
          </a:p>
          <a:p>
            <a:r>
              <a:rPr lang="sl-SI" altLang="sl-SI"/>
              <a:t>Plantažah grenivk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E017025A-385D-4BEF-847B-C15D5AD97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692150"/>
            <a:ext cx="3238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9B418A46-58FC-4712-BEB0-9C26BD999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1052513"/>
            <a:ext cx="3810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1C94047E-D7B9-4AD9-92BC-0161C3544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17780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0EC3960E-3116-4AA9-9FFC-000860B9A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709988"/>
            <a:ext cx="4138613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3A1CA5DD-8176-4B27-9783-F719AE70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933825"/>
            <a:ext cx="3529013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442BCF2F-CD38-45EB-AE0F-D6DCA76B9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0"/>
            <a:ext cx="92456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>
            <a:extLst>
              <a:ext uri="{FF2B5EF4-FFF2-40B4-BE49-F238E27FC236}">
                <a16:creationId xmlns:a16="http://schemas.microsoft.com/office/drawing/2014/main" id="{DCEB6822-9DCF-4044-BA0B-4AE35D1D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500438"/>
            <a:ext cx="7116763" cy="1470025"/>
          </a:xfrm>
        </p:spPr>
        <p:txBody>
          <a:bodyPr/>
          <a:lstStyle/>
          <a:p>
            <a:r>
              <a:rPr lang="sl-SI" altLang="sl-SI">
                <a:cs typeface="Trebuchet MS" panose="020B0603020202020204" pitchFamily="34" charset="0"/>
              </a:rPr>
              <a:t>Hvala za Vašo pozornost!</a:t>
            </a:r>
          </a:p>
        </p:txBody>
      </p:sp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7238024-A39D-4343-B095-D710CB5D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3846513"/>
            <a:ext cx="4249737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8916F-FA3E-4832-BC19-EA730EBD0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-674688"/>
            <a:ext cx="7596188" cy="6191251"/>
          </a:xfrm>
        </p:spPr>
        <p:txBody>
          <a:bodyPr rtlCol="0">
            <a:normAutofit/>
          </a:bodyPr>
          <a:lstStyle/>
          <a:p>
            <a:pPr fontAlgn="auto">
              <a:buFont typeface="Wingdings 2" charset="2"/>
              <a:buChar char=""/>
              <a:defRPr/>
            </a:pPr>
            <a:r>
              <a:rPr lang="sl-SI" dirty="0"/>
              <a:t>Državna ureditev: socialistična republika</a:t>
            </a:r>
          </a:p>
          <a:p>
            <a:pPr fontAlgn="auto">
              <a:buFont typeface="Wingdings 2" charset="2"/>
              <a:buChar char=""/>
              <a:defRPr/>
            </a:pPr>
            <a:r>
              <a:rPr lang="sl-SI" dirty="0"/>
              <a:t>Glavno mesto: Havana</a:t>
            </a:r>
          </a:p>
          <a:p>
            <a:pPr fontAlgn="auto">
              <a:buFont typeface="Wingdings 2" charset="2"/>
              <a:buChar char=""/>
              <a:defRPr/>
            </a:pPr>
            <a:r>
              <a:rPr lang="sl-SI" dirty="0"/>
              <a:t>Predsednik: Fidel Castro </a:t>
            </a:r>
            <a:r>
              <a:rPr lang="sl-SI" dirty="0" err="1"/>
              <a:t>Ruz</a:t>
            </a: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r>
              <a:rPr lang="sl-SI" dirty="0"/>
              <a:t>Nacionalni prazniki: </a:t>
            </a:r>
          </a:p>
          <a:p>
            <a:pPr marL="0" indent="0" fontAlgn="auto">
              <a:buFont typeface="Wingdings 2" charset="2"/>
              <a:buNone/>
              <a:defRPr/>
            </a:pPr>
            <a:r>
              <a:rPr lang="sl-SI" dirty="0"/>
              <a:t>                  1. januar – dan neodvisnosti</a:t>
            </a:r>
          </a:p>
          <a:p>
            <a:pPr marL="0" indent="0" fontAlgn="auto">
              <a:buFont typeface="Wingdings 2" charset="2"/>
              <a:buNone/>
              <a:defRPr/>
            </a:pPr>
            <a:r>
              <a:rPr lang="sl-SI" dirty="0"/>
              <a:t>                  26. julij – dan nacionalnega upora</a:t>
            </a:r>
          </a:p>
          <a:p>
            <a:pPr marL="0" indent="0" fontAlgn="auto">
              <a:buFont typeface="Wingdings 2" charset="2"/>
              <a:buNone/>
              <a:defRPr/>
            </a:pPr>
            <a:r>
              <a:rPr lang="sl-SI" dirty="0"/>
              <a:t>                  10. oktober – začetek prve vojne za neodvisnost</a:t>
            </a:r>
          </a:p>
          <a:p>
            <a:pPr marL="0" indent="0" fontAlgn="auto">
              <a:buFont typeface="Wingdings 2" charset="2"/>
              <a:buNone/>
              <a:defRPr/>
            </a:pPr>
            <a:r>
              <a:rPr lang="sl-SI" dirty="0"/>
              <a:t>Nacionalni šport: baseball</a:t>
            </a:r>
          </a:p>
          <a:p>
            <a:pPr marL="0" indent="0" fontAlgn="auto">
              <a:buFont typeface="Wingdings 2" charset="2"/>
              <a:buNone/>
              <a:defRPr/>
            </a:pPr>
            <a:r>
              <a:rPr lang="sl-SI" dirty="0"/>
              <a:t>Denarna enota: kubanski peso (CUP)</a:t>
            </a:r>
          </a:p>
          <a:p>
            <a:pPr marL="0" indent="0" fontAlgn="auto">
              <a:buFont typeface="Wingdings 2" charset="2"/>
              <a:buNone/>
              <a:defRPr/>
            </a:pPr>
            <a:endParaRPr lang="sl-SI" dirty="0"/>
          </a:p>
        </p:txBody>
      </p:sp>
      <p:pic>
        <p:nvPicPr>
          <p:cNvPr id="5124" name="Picture 3">
            <a:extLst>
              <a:ext uri="{FF2B5EF4-FFF2-40B4-BE49-F238E27FC236}">
                <a16:creationId xmlns:a16="http://schemas.microsoft.com/office/drawing/2014/main" id="{80516C5C-7092-4E2F-A51F-8EE499805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0"/>
            <a:ext cx="2011362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4">
            <a:extLst>
              <a:ext uri="{FF2B5EF4-FFF2-40B4-BE49-F238E27FC236}">
                <a16:creationId xmlns:a16="http://schemas.microsoft.com/office/drawing/2014/main" id="{1EFE5D2E-9BEA-4D6D-BE7E-0A8E24F57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25913"/>
            <a:ext cx="365125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CBBE9235-E674-4B10-83EC-03DB2055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cs typeface="Trebuchet MS" panose="020B0603020202020204" pitchFamily="34" charset="0"/>
              </a:rPr>
              <a:t>Prebivalci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40B96-DA91-4784-85C2-016F4C100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052513"/>
            <a:ext cx="7124700" cy="4051300"/>
          </a:xfrm>
        </p:spPr>
        <p:txBody>
          <a:bodyPr rtlCol="0">
            <a:normAutofit/>
          </a:bodyPr>
          <a:lstStyle/>
          <a:p>
            <a:pPr fontAlgn="auto">
              <a:buFont typeface="Wingdings 2" charset="2"/>
              <a:buChar char=""/>
              <a:defRPr/>
            </a:pPr>
            <a:r>
              <a:rPr lang="sl-SI" dirty="0"/>
              <a:t>11.184.023 prebivalcev</a:t>
            </a:r>
          </a:p>
          <a:p>
            <a:pPr fontAlgn="auto">
              <a:buFont typeface="Wingdings 2" charset="2"/>
              <a:buChar char=""/>
              <a:defRPr/>
            </a:pPr>
            <a:r>
              <a:rPr lang="sl-SI" dirty="0"/>
              <a:t>belci (70%), črnci (11%), mulati </a:t>
            </a:r>
          </a:p>
          <a:p>
            <a:pPr fontAlgn="auto">
              <a:buFont typeface="Wingdings 2" charset="2"/>
              <a:buChar char=""/>
              <a:defRPr/>
            </a:pPr>
            <a:r>
              <a:rPr lang="sl-SI" dirty="0"/>
              <a:t>versko neopredeljeni (56%), saj je Kuba od leta 1962 uradno ateistična država</a:t>
            </a:r>
          </a:p>
          <a:p>
            <a:pPr fontAlgn="auto">
              <a:buFont typeface="Wingdings 2" charset="2"/>
              <a:buChar char=""/>
              <a:defRPr/>
            </a:pPr>
            <a:r>
              <a:rPr lang="sl-SI" dirty="0"/>
              <a:t>veselje kljub revščini</a:t>
            </a:r>
          </a:p>
          <a:p>
            <a:pPr marL="0" indent="0" fontAlgn="auto">
              <a:buFont typeface="Wingdings 2" charset="2"/>
              <a:buNone/>
              <a:defRPr/>
            </a:pPr>
            <a:endParaRPr lang="sl-SI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9558CC72-EF94-4F5A-9112-F20E7B895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3429000"/>
            <a:ext cx="488315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3">
            <a:extLst>
              <a:ext uri="{FF2B5EF4-FFF2-40B4-BE49-F238E27FC236}">
                <a16:creationId xmlns:a16="http://schemas.microsoft.com/office/drawing/2014/main" id="{EF4BB4F6-0BBB-458A-856C-F5747401B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88913"/>
            <a:ext cx="2093912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A1EFF-430F-4642-99B6-B7A22EA2A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836613"/>
            <a:ext cx="7124700" cy="6480175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90000"/>
              </a:lnSpc>
              <a:buFont typeface="Wingdings 2" charset="2"/>
              <a:buNone/>
              <a:defRPr/>
            </a:pPr>
            <a:endParaRPr lang="sl-SI" altLang="sl-SI" b="1" u="sng" dirty="0">
              <a:solidFill>
                <a:schemeClr val="bg1"/>
              </a:solidFill>
              <a:latin typeface="Garamond" pitchFamily="18" charset="0"/>
            </a:endParaRPr>
          </a:p>
          <a:p>
            <a:pPr fontAlgn="auto">
              <a:lnSpc>
                <a:spcPct val="90000"/>
              </a:lnSpc>
              <a:buFont typeface="Wingdings 2" charset="2"/>
              <a:buChar char=""/>
              <a:defRPr/>
            </a:pPr>
            <a:r>
              <a:rPr lang="sl-SI" altLang="sl-SI" b="1" u="sng" dirty="0" err="1">
                <a:solidFill>
                  <a:schemeClr val="bg1"/>
                </a:solidFill>
                <a:latin typeface="Garamond" pitchFamily="18" charset="0"/>
              </a:rPr>
              <a:t>Tokororo</a:t>
            </a:r>
            <a:r>
              <a:rPr lang="sl-SI" altLang="sl-SI" b="1" u="sng" dirty="0">
                <a:solidFill>
                  <a:schemeClr val="bg1"/>
                </a:solidFill>
                <a:latin typeface="Garamond" pitchFamily="18" charset="0"/>
              </a:rPr>
              <a:t>:</a:t>
            </a:r>
          </a:p>
          <a:p>
            <a:pPr fontAlgn="auto">
              <a:lnSpc>
                <a:spcPct val="90000"/>
              </a:lnSpc>
              <a:buFontTx/>
              <a:buNone/>
              <a:defRPr/>
            </a:pPr>
            <a:r>
              <a:rPr lang="sl-SI" altLang="sl-SI" b="1" dirty="0">
                <a:solidFill>
                  <a:schemeClr val="bg1"/>
                </a:solidFill>
                <a:latin typeface="Garamond" pitchFamily="18" charset="0"/>
              </a:rPr>
              <a:t>	Nacionalna ptica Kube - plezalna ptica, </a:t>
            </a:r>
          </a:p>
          <a:p>
            <a:pPr fontAlgn="auto">
              <a:lnSpc>
                <a:spcPct val="90000"/>
              </a:lnSpc>
              <a:buFontTx/>
              <a:buNone/>
              <a:defRPr/>
            </a:pPr>
            <a:r>
              <a:rPr lang="sl-SI" altLang="sl-SI" b="1" dirty="0">
                <a:solidFill>
                  <a:schemeClr val="bg1"/>
                </a:solidFill>
                <a:latin typeface="Garamond" pitchFamily="18" charset="0"/>
              </a:rPr>
              <a:t>	perje 	v barvi zastave.</a:t>
            </a:r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lnSpc>
                <a:spcPct val="90000"/>
              </a:lnSpc>
              <a:buFont typeface="Wingdings 2" charset="2"/>
              <a:buChar char=""/>
              <a:defRPr/>
            </a:pPr>
            <a:endParaRPr lang="sl-SI" altLang="sl-SI" b="1" u="sng" dirty="0">
              <a:solidFill>
                <a:schemeClr val="bg1"/>
              </a:solidFill>
              <a:latin typeface="Garamond" pitchFamily="18" charset="0"/>
            </a:endParaRPr>
          </a:p>
          <a:p>
            <a:pPr fontAlgn="auto">
              <a:lnSpc>
                <a:spcPct val="90000"/>
              </a:lnSpc>
              <a:buFont typeface="Wingdings 2" charset="2"/>
              <a:buChar char=""/>
              <a:defRPr/>
            </a:pPr>
            <a:endParaRPr lang="sl-SI" altLang="sl-SI" b="1" u="sng" dirty="0">
              <a:solidFill>
                <a:schemeClr val="bg1"/>
              </a:solidFill>
              <a:latin typeface="Garamond" pitchFamily="18" charset="0"/>
            </a:endParaRPr>
          </a:p>
          <a:p>
            <a:pPr fontAlgn="auto">
              <a:lnSpc>
                <a:spcPct val="90000"/>
              </a:lnSpc>
              <a:buFont typeface="Wingdings 2" charset="2"/>
              <a:buChar char=""/>
              <a:defRPr/>
            </a:pPr>
            <a:endParaRPr lang="sl-SI" altLang="sl-SI" b="1" u="sng" dirty="0">
              <a:solidFill>
                <a:schemeClr val="bg1"/>
              </a:solidFill>
              <a:latin typeface="Garamond" pitchFamily="18" charset="0"/>
            </a:endParaRPr>
          </a:p>
          <a:p>
            <a:pPr marL="0" indent="0" fontAlgn="auto">
              <a:lnSpc>
                <a:spcPct val="90000"/>
              </a:lnSpc>
              <a:buFont typeface="Wingdings 2" charset="2"/>
              <a:buNone/>
              <a:defRPr/>
            </a:pPr>
            <a:endParaRPr lang="sl-SI" altLang="sl-SI" b="1" u="sng" dirty="0">
              <a:solidFill>
                <a:schemeClr val="bg1"/>
              </a:solidFill>
              <a:latin typeface="Garamond" pitchFamily="18" charset="0"/>
            </a:endParaRPr>
          </a:p>
          <a:p>
            <a:pPr fontAlgn="auto">
              <a:lnSpc>
                <a:spcPct val="90000"/>
              </a:lnSpc>
              <a:buFont typeface="Wingdings 2" charset="2"/>
              <a:buChar char=""/>
              <a:defRPr/>
            </a:pPr>
            <a:r>
              <a:rPr lang="sl-SI" altLang="sl-SI" b="1" u="sng" dirty="0">
                <a:solidFill>
                  <a:schemeClr val="bg1"/>
                </a:solidFill>
                <a:latin typeface="Garamond" pitchFamily="18" charset="0"/>
              </a:rPr>
              <a:t>Kraljevska palma: </a:t>
            </a:r>
          </a:p>
          <a:p>
            <a:pPr fontAlgn="auto">
              <a:lnSpc>
                <a:spcPct val="90000"/>
              </a:lnSpc>
              <a:buFontTx/>
              <a:buNone/>
              <a:defRPr/>
            </a:pPr>
            <a:r>
              <a:rPr lang="sl-SI" altLang="sl-SI" b="1" dirty="0">
                <a:solidFill>
                  <a:schemeClr val="bg1"/>
                </a:solidFill>
                <a:latin typeface="Garamond" pitchFamily="18" charset="0"/>
              </a:rPr>
              <a:t>	Nacionalno drevo -odsev Kubancev (močno, tropsko drevo, zmožna preživeti tudi orkane in hurikane).</a:t>
            </a:r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CA2A9664-DFC6-46F1-B73A-24FED81FC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2924175"/>
            <a:ext cx="3889375" cy="226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3">
            <a:extLst>
              <a:ext uri="{FF2B5EF4-FFF2-40B4-BE49-F238E27FC236}">
                <a16:creationId xmlns:a16="http://schemas.microsoft.com/office/drawing/2014/main" id="{9947D34E-D367-43EB-822E-D29123228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-31750"/>
            <a:ext cx="3713163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4D08CD45-5E1B-4E71-884E-2EEA0A357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cs typeface="Trebuchet MS" panose="020B0603020202020204" pitchFamily="34" charset="0"/>
              </a:rPr>
              <a:t>Podnebje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C8BEC180-820E-4545-96D9-99019E240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052513"/>
            <a:ext cx="7126287" cy="4051300"/>
          </a:xfrm>
        </p:spPr>
        <p:txBody>
          <a:bodyPr/>
          <a:lstStyle/>
          <a:p>
            <a:r>
              <a:rPr lang="sl-SI" altLang="sl-SI"/>
              <a:t>Tropsko, z majhnimi nihanji temperature</a:t>
            </a:r>
          </a:p>
          <a:p>
            <a:r>
              <a:rPr lang="sl-SI" altLang="sl-SI"/>
              <a:t>Povprečna julijska temperatura je 30°C, povprečna januarska temperatura pa 21°C</a:t>
            </a:r>
          </a:p>
          <a:p>
            <a:r>
              <a:rPr lang="sl-SI" altLang="sl-SI"/>
              <a:t>Deževna doba traja od maja pa vse do oktobra (na leto cca. 1000-1200 mm padavin)</a:t>
            </a:r>
          </a:p>
          <a:p>
            <a:r>
              <a:rPr lang="sl-SI" altLang="sl-SI"/>
              <a:t>Na vzhodni del otoka prinašajo padavine pasati, v zahodnem delu otoka pa večkrat pihajo tropski viharji oz. hurikani</a:t>
            </a:r>
          </a:p>
          <a:p>
            <a:endParaRPr lang="sl-SI" altLang="sl-SI"/>
          </a:p>
        </p:txBody>
      </p:sp>
      <p:pic>
        <p:nvPicPr>
          <p:cNvPr id="8196" name="Picture 2">
            <a:extLst>
              <a:ext uri="{FF2B5EF4-FFF2-40B4-BE49-F238E27FC236}">
                <a16:creationId xmlns:a16="http://schemas.microsoft.com/office/drawing/2014/main" id="{967B0E2D-AF5A-4B10-B81E-F26AC2D5A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076700"/>
            <a:ext cx="3455988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3D4B79A3-12D3-462A-9AEE-17C78611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cs typeface="Trebuchet MS" panose="020B0603020202020204" pitchFamily="34" charset="0"/>
              </a:rPr>
              <a:t>Rastje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0F1230E4-A055-4452-84EF-76EE5E50E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765175"/>
            <a:ext cx="7126287" cy="4051300"/>
          </a:xfrm>
        </p:spPr>
        <p:txBody>
          <a:bodyPr/>
          <a:lstStyle/>
          <a:p>
            <a:r>
              <a:rPr lang="sl-SI" altLang="sl-SI"/>
              <a:t>Prevladuje savana</a:t>
            </a:r>
          </a:p>
          <a:p>
            <a:r>
              <a:rPr lang="sl-SI" altLang="sl-SI"/>
              <a:t>V hribovjih: tropski deževni gozd </a:t>
            </a:r>
          </a:p>
          <a:p>
            <a:r>
              <a:rPr lang="sl-SI" altLang="sl-SI"/>
              <a:t>V nižinah: borovi gozdovi</a:t>
            </a:r>
          </a:p>
          <a:p>
            <a:r>
              <a:rPr lang="sl-SI" altLang="sl-SI"/>
              <a:t>Ob obalah: mangrove</a:t>
            </a:r>
          </a:p>
          <a:p>
            <a:r>
              <a:rPr lang="sl-SI" altLang="sl-SI"/>
              <a:t>Gozdovi pokrivajo 25% površine</a:t>
            </a:r>
          </a:p>
          <a:p>
            <a:endParaRPr lang="sl-SI" altLang="sl-SI"/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E72839D9-DA8D-4066-A7B0-7F4A9D997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840163"/>
            <a:ext cx="4249737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>
            <a:extLst>
              <a:ext uri="{FF2B5EF4-FFF2-40B4-BE49-F238E27FC236}">
                <a16:creationId xmlns:a16="http://schemas.microsoft.com/office/drawing/2014/main" id="{DE43A343-3AF4-41F6-BEC0-1B99C0402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1268413"/>
            <a:ext cx="3176587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D16C728E-F4A6-4552-8C30-FDC8BDAA1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452938"/>
            <a:ext cx="3079750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>
            <a:extLst>
              <a:ext uri="{FF2B5EF4-FFF2-40B4-BE49-F238E27FC236}">
                <a16:creationId xmlns:a16="http://schemas.microsoft.com/office/drawing/2014/main" id="{00FA7C66-1AB7-4BC6-A22F-468178B1A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cs typeface="Trebuchet MS" panose="020B0603020202020204" pitchFamily="34" charset="0"/>
              </a:rPr>
              <a:t>Gospodarstvo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42F30-6B2B-4A06-A37A-C0B7C920E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150938"/>
            <a:ext cx="7126287" cy="5014912"/>
          </a:xfrm>
        </p:spPr>
        <p:txBody>
          <a:bodyPr rtlCol="0">
            <a:normAutofit/>
          </a:bodyPr>
          <a:lstStyle/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r>
              <a:rPr lang="sl-SI" dirty="0"/>
              <a:t>Njive in trajni nasadi (31%)</a:t>
            </a:r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r>
              <a:rPr lang="sl-SI" dirty="0"/>
              <a:t>Gojijo: Sladkorni trst, krompir, koruza, riž</a:t>
            </a:r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r>
              <a:rPr lang="sl-SI" dirty="0"/>
              <a:t>Izvažajo: sladkor, nikelj, školjke, tobak (cigare), kava</a:t>
            </a:r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r>
              <a:rPr lang="sl-SI" dirty="0"/>
              <a:t>Zelo razvit turizem ( Havana, </a:t>
            </a:r>
            <a:r>
              <a:rPr lang="sl-SI" dirty="0" err="1"/>
              <a:t>Varadero</a:t>
            </a:r>
            <a:r>
              <a:rPr lang="sl-SI" dirty="0"/>
              <a:t>, Santa </a:t>
            </a:r>
            <a:r>
              <a:rPr lang="sl-SI" dirty="0" err="1"/>
              <a:t>Lucia</a:t>
            </a:r>
            <a:r>
              <a:rPr lang="sl-SI" dirty="0"/>
              <a:t> in </a:t>
            </a:r>
            <a:r>
              <a:rPr lang="sl-SI" dirty="0" err="1"/>
              <a:t>Santiago</a:t>
            </a:r>
            <a:r>
              <a:rPr lang="sl-SI" dirty="0"/>
              <a:t> de </a:t>
            </a:r>
            <a:r>
              <a:rPr lang="sl-SI" dirty="0" err="1"/>
              <a:t>Cuba</a:t>
            </a:r>
            <a:r>
              <a:rPr lang="sl-SI" dirty="0"/>
              <a:t> )</a:t>
            </a:r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  <a:p>
            <a:pPr marL="0" indent="0" fontAlgn="auto">
              <a:buFont typeface="Wingdings 2" charset="2"/>
              <a:buNone/>
              <a:defRPr/>
            </a:pPr>
            <a:endParaRPr lang="sl-SI" dirty="0"/>
          </a:p>
          <a:p>
            <a:pPr fontAlgn="auto">
              <a:buFont typeface="Wingdings 2" charset="2"/>
              <a:buChar char=""/>
              <a:defRPr/>
            </a:pPr>
            <a:endParaRPr lang="sl-SI" dirty="0"/>
          </a:p>
        </p:txBody>
      </p:sp>
      <p:pic>
        <p:nvPicPr>
          <p:cNvPr id="10245" name="Picture 2">
            <a:extLst>
              <a:ext uri="{FF2B5EF4-FFF2-40B4-BE49-F238E27FC236}">
                <a16:creationId xmlns:a16="http://schemas.microsoft.com/office/drawing/2014/main" id="{9FA660E3-A6E7-4508-9F08-1F8FD21AE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4925"/>
            <a:ext cx="2719387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3">
            <a:extLst>
              <a:ext uri="{FF2B5EF4-FFF2-40B4-BE49-F238E27FC236}">
                <a16:creationId xmlns:a16="http://schemas.microsoft.com/office/drawing/2014/main" id="{A4B8733C-BACF-42FB-9811-1EAE4DC89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4976813"/>
            <a:ext cx="3906838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CB63303A-3DE7-4F4A-8C1A-0D54B6627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cs typeface="Trebuchet MS" panose="020B0603020202020204" pitchFamily="34" charset="0"/>
              </a:rPr>
              <a:t>Alkohol in cigare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992A7ABA-8206-4478-BFB8-1E29286BD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>
                <a:hlinkClick r:id="rId2"/>
              </a:rPr>
              <a:t>https://www.youtube.com/watch?v=QhBKQEeXcXI</a:t>
            </a:r>
            <a:endParaRPr lang="sl-SI" altLang="sl-SI"/>
          </a:p>
          <a:p>
            <a:endParaRPr lang="sl-SI" altLang="sl-SI"/>
          </a:p>
          <a:p>
            <a:r>
              <a:rPr lang="sl-SI" altLang="sl-SI"/>
              <a:t>V kubanskih cigarah je tesno zmotan suh tobak</a:t>
            </a:r>
          </a:p>
          <a:p>
            <a:endParaRPr lang="sl-SI" altLang="sl-SI"/>
          </a:p>
          <a:p>
            <a:r>
              <a:rPr lang="sl-SI" altLang="sl-SI"/>
              <a:t>Zelo znan je tudi kubanski rum:</a:t>
            </a:r>
            <a:br>
              <a:rPr lang="sl-SI" altLang="sl-SI"/>
            </a:br>
            <a:r>
              <a:rPr lang="en-US" altLang="sl-SI"/>
              <a:t>SIBONEY</a:t>
            </a:r>
            <a:br>
              <a:rPr lang="en-US" altLang="sl-SI"/>
            </a:br>
            <a:r>
              <a:rPr lang="en-US" altLang="sl-SI"/>
              <a:t>CANEY</a:t>
            </a:r>
            <a:br>
              <a:rPr lang="en-US" altLang="sl-SI"/>
            </a:br>
            <a:r>
              <a:rPr lang="en-US" altLang="sl-SI"/>
              <a:t>VARADERO</a:t>
            </a:r>
            <a:br>
              <a:rPr lang="en-US" altLang="sl-SI"/>
            </a:br>
            <a:r>
              <a:rPr lang="en-US" altLang="sl-SI"/>
              <a:t>CARIBBEAN CLUB</a:t>
            </a:r>
            <a:br>
              <a:rPr lang="en-US" altLang="sl-SI"/>
            </a:br>
            <a:r>
              <a:rPr lang="en-US" altLang="sl-SI"/>
              <a:t>MULATA</a:t>
            </a:r>
            <a:br>
              <a:rPr lang="en-US" altLang="sl-SI"/>
            </a:br>
            <a:r>
              <a:rPr lang="en-US" altLang="sl-SI"/>
              <a:t>HAVANA CLUB</a:t>
            </a:r>
            <a:r>
              <a:rPr lang="sl-SI" altLang="sl-SI"/>
              <a:t> (najbolj znan)</a:t>
            </a:r>
          </a:p>
          <a:p>
            <a:endParaRPr lang="sl-SI" altLang="sl-SI"/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E8817515-7597-4FD2-B5AE-F9D9F2BF3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8608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Autumn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TM02455610[[fn=Autumn]]</Template>
  <TotalTime>0</TotalTime>
  <Words>433</Words>
  <Application>Microsoft Office PowerPoint</Application>
  <PresentationFormat>On-screen Show (4:3)</PresentationFormat>
  <Paragraphs>157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Courier New</vt:lpstr>
      <vt:lpstr>Garamond</vt:lpstr>
      <vt:lpstr>Verdana</vt:lpstr>
      <vt:lpstr>Wingdings 2</vt:lpstr>
      <vt:lpstr>Autumn</vt:lpstr>
      <vt:lpstr>Republika Kuba</vt:lpstr>
      <vt:lpstr>República de Cuba</vt:lpstr>
      <vt:lpstr>PowerPoint Presentation</vt:lpstr>
      <vt:lpstr>Prebivalci</vt:lpstr>
      <vt:lpstr>PowerPoint Presentation</vt:lpstr>
      <vt:lpstr>Podnebje</vt:lpstr>
      <vt:lpstr>Rastje</vt:lpstr>
      <vt:lpstr>Gospodarstvo </vt:lpstr>
      <vt:lpstr>Alkohol in cigare</vt:lpstr>
      <vt:lpstr>Glasba</vt:lpstr>
      <vt:lpstr>Ples  </vt:lpstr>
      <vt:lpstr>Kulinarika</vt:lpstr>
      <vt:lpstr>Moda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Znana je še po:</vt:lpstr>
      <vt:lpstr>Hvala za Vašo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2019-05-31T08:40:16Z</dcterms:created>
  <dcterms:modified xsi:type="dcterms:W3CDTF">2019-05-31T08:40:16Z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