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2" r:id="rId11"/>
    <p:sldId id="271" r:id="rId12"/>
    <p:sldId id="266" r:id="rId13"/>
    <p:sldId id="267" r:id="rId14"/>
    <p:sldId id="268" r:id="rId15"/>
    <p:sldId id="270" r:id="rId16"/>
    <p:sldId id="269" r:id="rId17"/>
    <p:sldId id="258" r:id="rId18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anose="020405030504060302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162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nsch\Desktop\O14ThemesHandoffs\WorkingFiles\FinalHanoff\Sketchbook\Cover.jpg">
            <a:extLst>
              <a:ext uri="{FF2B5EF4-FFF2-40B4-BE49-F238E27FC236}">
                <a16:creationId xmlns:a16="http://schemas.microsoft.com/office/drawing/2014/main" id="{E3F8E480-C432-4D7D-A477-6F7C5C2E4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8">
            <a:extLst>
              <a:ext uri="{FF2B5EF4-FFF2-40B4-BE49-F238E27FC236}">
                <a16:creationId xmlns:a16="http://schemas.microsoft.com/office/drawing/2014/main" id="{E2726E19-0789-4209-93A3-93D2F323F798}"/>
              </a:ext>
            </a:extLst>
          </p:cNvPr>
          <p:cNvGrpSpPr>
            <a:grpSpLocks/>
          </p:cNvGrpSpPr>
          <p:nvPr/>
        </p:nvGrpSpPr>
        <p:grpSpPr bwMode="auto">
          <a:xfrm rot="-1066324">
            <a:off x="617538" y="3922713"/>
            <a:ext cx="2509837" cy="2527300"/>
            <a:chOff x="494947" y="417279"/>
            <a:chExt cx="2417578" cy="2421351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A75B15FC-4BEA-40AE-9E35-83FE929DA8EB}"/>
                </a:ext>
              </a:extLst>
            </p:cNvPr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5D8731-9221-4705-ACE2-95758543C7B6}"/>
                </a:ext>
              </a:extLst>
            </p:cNvPr>
            <p:cNvSpPr/>
            <p:nvPr/>
          </p:nvSpPr>
          <p:spPr>
            <a:xfrm>
              <a:off x="590646" y="417140"/>
              <a:ext cx="2321242" cy="2320968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8" name="Picture 11" descr="stickie-shadow.png">
              <a:extLst>
                <a:ext uri="{FF2B5EF4-FFF2-40B4-BE49-F238E27FC236}">
                  <a16:creationId xmlns:a16="http://schemas.microsoft.com/office/drawing/2014/main" id="{525B7BF1-C729-493E-8C23-F09DB4596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56" y="436040"/>
              <a:ext cx="404704" cy="46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2" descr="stickie-shadow.png">
              <a:extLst>
                <a:ext uri="{FF2B5EF4-FFF2-40B4-BE49-F238E27FC236}">
                  <a16:creationId xmlns:a16="http://schemas.microsoft.com/office/drawing/2014/main" id="{2B4278CA-A8EE-4410-96CB-9B8C351B6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37932" y="2282410"/>
              <a:ext cx="404704" cy="46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3" descr="TitleCard.png">
            <a:extLst>
              <a:ext uri="{FF2B5EF4-FFF2-40B4-BE49-F238E27FC236}">
                <a16:creationId xmlns:a16="http://schemas.microsoft.com/office/drawing/2014/main" id="{3322EA0F-FED3-4386-A50B-F5F28D41C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346">
            <a:off x="2855913" y="2587625"/>
            <a:ext cx="5773737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verBand.png">
            <a:extLst>
              <a:ext uri="{FF2B5EF4-FFF2-40B4-BE49-F238E27FC236}">
                <a16:creationId xmlns:a16="http://schemas.microsoft.com/office/drawing/2014/main" id="{F3EA0D7C-5C82-49FD-A298-AF3325B0D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376C8B4-6602-414F-A6B9-21188F83D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20520000">
            <a:off x="963613" y="5060950"/>
            <a:ext cx="1968500" cy="534988"/>
          </a:xfrm>
        </p:spPr>
        <p:txBody>
          <a:bodyPr anchor="t"/>
          <a:lstStyle>
            <a:lvl1pPr algn="ctr">
              <a:defRPr sz="22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44A05CF-C638-40A9-BFED-62E3B0CC80DB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BC93FB1-57AB-402C-A27A-E74DEE643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0520000">
            <a:off x="647700" y="4135438"/>
            <a:ext cx="2085975" cy="835025"/>
          </a:xfrm>
        </p:spPr>
        <p:txBody>
          <a:bodyPr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A53BF6F-D7CF-4E72-ACBE-F647A0DE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20520000">
            <a:off x="1981200" y="5510213"/>
            <a:ext cx="738188" cy="425450"/>
          </a:xfrm>
        </p:spPr>
        <p:txBody>
          <a:bodyPr/>
          <a:lstStyle>
            <a:lvl1pPr>
              <a:defRPr>
                <a:solidFill>
                  <a:srgbClr val="7D260E"/>
                </a:solidFill>
              </a:defRPr>
            </a:lvl1pPr>
          </a:lstStyle>
          <a:p>
            <a:fld id="{2313BB57-CC28-4A15-90A6-D9FFFAFC4F0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9190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B730B-7A03-44DF-83E1-46C7740B9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8C49F-666C-4BD2-A8FF-D0120C24E620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2F975-DAD3-4133-8B4C-B995AAA17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1F8F2-CC40-4B63-B818-1C8248A9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CB22C-638F-4C19-93E2-F8FF302AFB0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3827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DF4AB-86B4-4CB4-A3DA-343F24BD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65DBC-94B6-41FB-BB39-0A68564593AD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EACB3-085F-4D0A-87FE-CBC41CFDB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0D1E0-AC60-4521-A5B1-ECBAD7A3F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F9F9-3F47-4B1D-9C64-3E9EAE07FB8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9704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96C90-283C-47EC-9D6C-EA094275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022D-E985-4082-AA28-C0FE89BC8FED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B003E-7322-4A35-BFA4-CB4C822A1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392B-BF51-4F74-B04E-DAC781EC7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0F9C9-CC64-458D-A6A1-0321455B755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72941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FEE1-8A2F-4737-AFC7-389D6E8CB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8FF46-B68D-4C9F-A0B3-AE9BE8F0B246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56EF7-2D39-4CC0-A502-5B524B62C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4D613-3C38-49EF-9360-A0F623C3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DE0CE-A99C-4079-8DED-4F523F83EC2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69022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E0BD31-DFAB-4A18-BCF6-441E5A9402E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E33A7-3D78-4535-A0A1-C93E58465F5C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8CD194-DF11-4F82-943E-BBA9F15A67F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370F3D-1787-4280-BC09-F3FCD607E9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4924DFE5-ACB3-42B8-BBD4-ECD09FDC2F5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6715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2">
            <a:extLst>
              <a:ext uri="{FF2B5EF4-FFF2-40B4-BE49-F238E27FC236}">
                <a16:creationId xmlns:a16="http://schemas.microsoft.com/office/drawing/2014/main" id="{3D9FCDBD-5EF6-4508-A66B-24B450F1D105}"/>
              </a:ext>
            </a:extLst>
          </p:cNvPr>
          <p:cNvSpPr>
            <a:spLocks/>
          </p:cNvSpPr>
          <p:nvPr/>
        </p:nvSpPr>
        <p:spPr bwMode="auto">
          <a:xfrm rot="20274567">
            <a:off x="3933825" y="4281488"/>
            <a:ext cx="1289050" cy="722312"/>
          </a:xfrm>
          <a:custGeom>
            <a:avLst/>
            <a:gdLst>
              <a:gd name="T0" fmla="*/ 338412 w 1288494"/>
              <a:gd name="T1" fmla="*/ 443436 h 722529"/>
              <a:gd name="T2" fmla="*/ 457051 w 1288494"/>
              <a:gd name="T3" fmla="*/ 488168 h 722529"/>
              <a:gd name="T4" fmla="*/ 141977 w 1288494"/>
              <a:gd name="T5" fmla="*/ 301459 h 722529"/>
              <a:gd name="T6" fmla="*/ 1075528 w 1288494"/>
              <a:gd name="T7" fmla="*/ 637925 h 722529"/>
              <a:gd name="T8" fmla="*/ 35008 w 1288494"/>
              <a:gd name="T9" fmla="*/ 156564 h 722529"/>
              <a:gd name="T10" fmla="*/ 26256 w 1288494"/>
              <a:gd name="T11" fmla="*/ 137115 h 722529"/>
              <a:gd name="T12" fmla="*/ 1235982 w 1288494"/>
              <a:gd name="T13" fmla="*/ 670016 h 722529"/>
              <a:gd name="T14" fmla="*/ 1229174 w 1288494"/>
              <a:gd name="T15" fmla="*/ 655429 h 722529"/>
              <a:gd name="T16" fmla="*/ 1048299 w 1288494"/>
              <a:gd name="T17" fmla="*/ 592221 h 722529"/>
              <a:gd name="T18" fmla="*/ 1234036 w 1288494"/>
              <a:gd name="T19" fmla="*/ 618476 h 722529"/>
              <a:gd name="T20" fmla="*/ 14587 w 1288494"/>
              <a:gd name="T21" fmla="*/ 105024 h 722529"/>
              <a:gd name="T22" fmla="*/ 2917 w 1288494"/>
              <a:gd name="T23" fmla="*/ 9724 h 722529"/>
              <a:gd name="T24" fmla="*/ 9725 w 1288494"/>
              <a:gd name="T25" fmla="*/ 44732 h 722529"/>
              <a:gd name="T26" fmla="*/ 23339 w 1288494"/>
              <a:gd name="T27" fmla="*/ 100162 h 722529"/>
              <a:gd name="T28" fmla="*/ 59319 w 1288494"/>
              <a:gd name="T29" fmla="*/ 179902 h 722529"/>
              <a:gd name="T30" fmla="*/ 142950 w 1288494"/>
              <a:gd name="T31" fmla="*/ 282982 h 722529"/>
              <a:gd name="T32" fmla="*/ 220746 w 1288494"/>
              <a:gd name="T33" fmla="*/ 352026 h 722529"/>
              <a:gd name="T34" fmla="*/ 282010 w 1288494"/>
              <a:gd name="T35" fmla="*/ 393841 h 722529"/>
              <a:gd name="T36" fmla="*/ 414263 w 1288494"/>
              <a:gd name="T37" fmla="*/ 467747 h 722529"/>
              <a:gd name="T38" fmla="*/ 480389 w 1288494"/>
              <a:gd name="T39" fmla="*/ 499838 h 722529"/>
              <a:gd name="T40" fmla="*/ 565965 w 1288494"/>
              <a:gd name="T41" fmla="*/ 532901 h 722529"/>
              <a:gd name="T42" fmla="*/ 684604 w 1288494"/>
              <a:gd name="T43" fmla="*/ 565964 h 722529"/>
              <a:gd name="T44" fmla="*/ 969531 w 1288494"/>
              <a:gd name="T45" fmla="*/ 621394 h 722529"/>
              <a:gd name="T46" fmla="*/ 1243275 w 1288494"/>
              <a:gd name="T47" fmla="*/ 638898 h 722529"/>
              <a:gd name="T48" fmla="*/ 1106646 w 1288494"/>
              <a:gd name="T49" fmla="*/ 640843 h 722529"/>
              <a:gd name="T50" fmla="*/ 1028850 w 1288494"/>
              <a:gd name="T51" fmla="*/ 635008 h 722529"/>
              <a:gd name="T52" fmla="*/ 949110 w 1288494"/>
              <a:gd name="T53" fmla="*/ 628201 h 722529"/>
              <a:gd name="T54" fmla="*/ 908267 w 1288494"/>
              <a:gd name="T55" fmla="*/ 623339 h 722529"/>
              <a:gd name="T56" fmla="*/ 814912 w 1288494"/>
              <a:gd name="T57" fmla="*/ 605834 h 722529"/>
              <a:gd name="T58" fmla="*/ 781848 w 1288494"/>
              <a:gd name="T59" fmla="*/ 599027 h 722529"/>
              <a:gd name="T60" fmla="*/ 727392 w 1288494"/>
              <a:gd name="T61" fmla="*/ 588331 h 722529"/>
              <a:gd name="T62" fmla="*/ 682659 w 1288494"/>
              <a:gd name="T63" fmla="*/ 574716 h 722529"/>
              <a:gd name="T64" fmla="*/ 641816 w 1288494"/>
              <a:gd name="T65" fmla="*/ 564992 h 722529"/>
              <a:gd name="T66" fmla="*/ 595139 w 1288494"/>
              <a:gd name="T67" fmla="*/ 553323 h 722529"/>
              <a:gd name="T68" fmla="*/ 554296 w 1288494"/>
              <a:gd name="T69" fmla="*/ 538735 h 722529"/>
              <a:gd name="T70" fmla="*/ 526095 w 1288494"/>
              <a:gd name="T71" fmla="*/ 529011 h 722529"/>
              <a:gd name="T72" fmla="*/ 494004 w 1288494"/>
              <a:gd name="T73" fmla="*/ 517342 h 722529"/>
              <a:gd name="T74" fmla="*/ 448299 w 1288494"/>
              <a:gd name="T75" fmla="*/ 498865 h 722529"/>
              <a:gd name="T76" fmla="*/ 423015 w 1288494"/>
              <a:gd name="T77" fmla="*/ 486223 h 722529"/>
              <a:gd name="T78" fmla="*/ 391897 w 1288494"/>
              <a:gd name="T79" fmla="*/ 469692 h 722529"/>
              <a:gd name="T80" fmla="*/ 353971 w 1288494"/>
              <a:gd name="T81" fmla="*/ 450243 h 722529"/>
              <a:gd name="T82" fmla="*/ 327715 w 1288494"/>
              <a:gd name="T83" fmla="*/ 436628 h 722529"/>
              <a:gd name="T84" fmla="*/ 293679 w 1288494"/>
              <a:gd name="T85" fmla="*/ 415235 h 722529"/>
              <a:gd name="T86" fmla="*/ 241167 w 1288494"/>
              <a:gd name="T87" fmla="*/ 380227 h 722529"/>
              <a:gd name="T88" fmla="*/ 211021 w 1288494"/>
              <a:gd name="T89" fmla="*/ 360777 h 722529"/>
              <a:gd name="T90" fmla="*/ 148785 w 1288494"/>
              <a:gd name="T91" fmla="*/ 308265 h 722529"/>
              <a:gd name="T92" fmla="*/ 135170 w 1288494"/>
              <a:gd name="T93" fmla="*/ 292706 h 722529"/>
              <a:gd name="T94" fmla="*/ 132253 w 1288494"/>
              <a:gd name="T95" fmla="*/ 287844 h 722529"/>
              <a:gd name="T96" fmla="*/ 122529 w 1288494"/>
              <a:gd name="T97" fmla="*/ 279092 h 722529"/>
              <a:gd name="T98" fmla="*/ 108914 w 1288494"/>
              <a:gd name="T99" fmla="*/ 266451 h 722529"/>
              <a:gd name="T100" fmla="*/ 91410 w 1288494"/>
              <a:gd name="T101" fmla="*/ 243111 h 722529"/>
              <a:gd name="T102" fmla="*/ 84603 w 1288494"/>
              <a:gd name="T103" fmla="*/ 234359 h 722529"/>
              <a:gd name="T104" fmla="*/ 70016 w 1288494"/>
              <a:gd name="T105" fmla="*/ 215883 h 722529"/>
              <a:gd name="T106" fmla="*/ 63209 w 1288494"/>
              <a:gd name="T107" fmla="*/ 199351 h 722529"/>
              <a:gd name="T108" fmla="*/ 46678 w 1288494"/>
              <a:gd name="T109" fmla="*/ 175040 h 722529"/>
              <a:gd name="T110" fmla="*/ 36953 w 1288494"/>
              <a:gd name="T111" fmla="*/ 160453 h 722529"/>
              <a:gd name="T112" fmla="*/ 34036 w 1288494"/>
              <a:gd name="T113" fmla="*/ 143921 h 722529"/>
              <a:gd name="T114" fmla="*/ 16532 w 1288494"/>
              <a:gd name="T115" fmla="*/ 101134 h 722529"/>
              <a:gd name="T116" fmla="*/ 4863 w 1288494"/>
              <a:gd name="T117" fmla="*/ 50566 h 722529"/>
              <a:gd name="T118" fmla="*/ 1884 w 1288494"/>
              <a:gd name="T119" fmla="*/ 3039 h 722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lnTo>
                  <a:pt x="547489" y="536791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lnTo>
                  <a:pt x="338413" y="443436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lnTo>
                  <a:pt x="337440" y="442463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lnTo>
                  <a:pt x="334522" y="440518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4733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lnTo>
                  <a:pt x="457051" y="488168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3112" y="383144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lnTo>
                  <a:pt x="781848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lnTo>
                  <a:pt x="242140" y="366612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lnTo>
                  <a:pt x="141978" y="301458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lnTo>
                  <a:pt x="142950" y="301458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lnTo>
                  <a:pt x="979256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lnTo>
                  <a:pt x="93355" y="247974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lnTo>
                  <a:pt x="1075528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lnTo>
                  <a:pt x="47650" y="177958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lnTo>
                  <a:pt x="35008" y="156564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lnTo>
                  <a:pt x="25284" y="133225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lnTo>
                  <a:pt x="1277796" y="622366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lnTo>
                  <a:pt x="13614" y="101134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lnTo>
                  <a:pt x="5835" y="22366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lnTo>
                  <a:pt x="3890" y="14586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lnTo>
                  <a:pt x="1884" y="3039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lnTo>
                  <a:pt x="97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" name="Freeform 33">
            <a:extLst>
              <a:ext uri="{FF2B5EF4-FFF2-40B4-BE49-F238E27FC236}">
                <a16:creationId xmlns:a16="http://schemas.microsoft.com/office/drawing/2014/main" id="{2F71752B-CF7E-4AA1-985E-DCB5EC8A3B0E}"/>
              </a:ext>
            </a:extLst>
          </p:cNvPr>
          <p:cNvSpPr>
            <a:spLocks/>
          </p:cNvSpPr>
          <p:nvPr/>
        </p:nvSpPr>
        <p:spPr bwMode="auto">
          <a:xfrm rot="9377604">
            <a:off x="3925888" y="3316288"/>
            <a:ext cx="1289050" cy="722312"/>
          </a:xfrm>
          <a:custGeom>
            <a:avLst/>
            <a:gdLst>
              <a:gd name="T0" fmla="*/ 14586 w 1288494"/>
              <a:gd name="T1" fmla="*/ 108914 h 722529"/>
              <a:gd name="T2" fmla="*/ 32090 w 1288494"/>
              <a:gd name="T3" fmla="*/ 149757 h 722529"/>
              <a:gd name="T4" fmla="*/ 36953 w 1288494"/>
              <a:gd name="T5" fmla="*/ 159481 h 722529"/>
              <a:gd name="T6" fmla="*/ 49595 w 1288494"/>
              <a:gd name="T7" fmla="*/ 184765 h 722529"/>
              <a:gd name="T8" fmla="*/ 1137764 w 1288494"/>
              <a:gd name="T9" fmla="*/ 708915 h 722529"/>
              <a:gd name="T10" fmla="*/ 1226257 w 1288494"/>
              <a:gd name="T11" fmla="*/ 630147 h 722529"/>
              <a:gd name="T12" fmla="*/ 1058996 w 1288494"/>
              <a:gd name="T13" fmla="*/ 577635 h 722529"/>
              <a:gd name="T14" fmla="*/ 1287522 w 1288494"/>
              <a:gd name="T15" fmla="*/ 637927 h 722529"/>
              <a:gd name="T16" fmla="*/ 909238 w 1288494"/>
              <a:gd name="T17" fmla="*/ 622367 h 722529"/>
              <a:gd name="T18" fmla="*/ 244084 w 1288494"/>
              <a:gd name="T19" fmla="*/ 368557 h 722529"/>
              <a:gd name="T20" fmla="*/ 334521 w 1288494"/>
              <a:gd name="T21" fmla="*/ 440519 h 722529"/>
              <a:gd name="T22" fmla="*/ 439546 w 1288494"/>
              <a:gd name="T23" fmla="*/ 492059 h 722529"/>
              <a:gd name="T24" fmla="*/ 392869 w 1288494"/>
              <a:gd name="T25" fmla="*/ 470665 h 722529"/>
              <a:gd name="T26" fmla="*/ 367585 w 1288494"/>
              <a:gd name="T27" fmla="*/ 458995 h 722529"/>
              <a:gd name="T28" fmla="*/ 347164 w 1288494"/>
              <a:gd name="T29" fmla="*/ 447326 h 722529"/>
              <a:gd name="T30" fmla="*/ 306320 w 1288494"/>
              <a:gd name="T31" fmla="*/ 424960 h 722529"/>
              <a:gd name="T32" fmla="*/ 270340 w 1288494"/>
              <a:gd name="T33" fmla="*/ 402593 h 722529"/>
              <a:gd name="T34" fmla="*/ 225607 w 1288494"/>
              <a:gd name="T35" fmla="*/ 371475 h 722529"/>
              <a:gd name="T36" fmla="*/ 195461 w 1288494"/>
              <a:gd name="T37" fmla="*/ 349109 h 722529"/>
              <a:gd name="T38" fmla="*/ 141977 w 1288494"/>
              <a:gd name="T39" fmla="*/ 300486 h 722529"/>
              <a:gd name="T40" fmla="*/ 140032 w 1288494"/>
              <a:gd name="T41" fmla="*/ 290762 h 722529"/>
              <a:gd name="T42" fmla="*/ 129335 w 1288494"/>
              <a:gd name="T43" fmla="*/ 285899 h 722529"/>
              <a:gd name="T44" fmla="*/ 113776 w 1288494"/>
              <a:gd name="T45" fmla="*/ 273258 h 722529"/>
              <a:gd name="T46" fmla="*/ 104051 w 1288494"/>
              <a:gd name="T47" fmla="*/ 260616 h 722529"/>
              <a:gd name="T48" fmla="*/ 89465 w 1288494"/>
              <a:gd name="T49" fmla="*/ 243112 h 722529"/>
              <a:gd name="T50" fmla="*/ 74878 w 1288494"/>
              <a:gd name="T51" fmla="*/ 224635 h 722529"/>
              <a:gd name="T52" fmla="*/ 67098 w 1288494"/>
              <a:gd name="T53" fmla="*/ 206159 h 722529"/>
              <a:gd name="T54" fmla="*/ 54457 w 1288494"/>
              <a:gd name="T55" fmla="*/ 189627 h 722529"/>
              <a:gd name="T56" fmla="*/ 42787 w 1288494"/>
              <a:gd name="T57" fmla="*/ 171151 h 722529"/>
              <a:gd name="T58" fmla="*/ 36953 w 1288494"/>
              <a:gd name="T59" fmla="*/ 155592 h 722529"/>
              <a:gd name="T60" fmla="*/ 28200 w 1288494"/>
              <a:gd name="T61" fmla="*/ 130308 h 722529"/>
              <a:gd name="T62" fmla="*/ 7779 w 1288494"/>
              <a:gd name="T63" fmla="*/ 70016 h 722529"/>
              <a:gd name="T64" fmla="*/ 4862 w 1288494"/>
              <a:gd name="T65" fmla="*/ 34035 h 722529"/>
              <a:gd name="T66" fmla="*/ 1944 w 1288494"/>
              <a:gd name="T67" fmla="*/ 13614 h 722529"/>
              <a:gd name="T68" fmla="*/ 5834 w 1288494"/>
              <a:gd name="T69" fmla="*/ 40843 h 722529"/>
              <a:gd name="T70" fmla="*/ 32091 w 1288494"/>
              <a:gd name="T71" fmla="*/ 123501 h 722529"/>
              <a:gd name="T72" fmla="*/ 70015 w 1288494"/>
              <a:gd name="T73" fmla="*/ 194489 h 722529"/>
              <a:gd name="T74" fmla="*/ 165316 w 1288494"/>
              <a:gd name="T75" fmla="*/ 303404 h 722529"/>
              <a:gd name="T76" fmla="*/ 241795 w 1288494"/>
              <a:gd name="T77" fmla="*/ 366956 h 722529"/>
              <a:gd name="T78" fmla="*/ 304375 w 1288494"/>
              <a:gd name="T79" fmla="*/ 407455 h 722529"/>
              <a:gd name="T80" fmla="*/ 430794 w 1288494"/>
              <a:gd name="T81" fmla="*/ 475527 h 722529"/>
              <a:gd name="T82" fmla="*/ 487196 w 1288494"/>
              <a:gd name="T83" fmla="*/ 502755 h 722529"/>
              <a:gd name="T84" fmla="*/ 570826 w 1288494"/>
              <a:gd name="T85" fmla="*/ 533874 h 722529"/>
              <a:gd name="T86" fmla="*/ 819773 w 1288494"/>
              <a:gd name="T87" fmla="*/ 596111 h 722529"/>
              <a:gd name="T88" fmla="*/ 971475 w 1288494"/>
              <a:gd name="T89" fmla="*/ 621395 h 722529"/>
              <a:gd name="T90" fmla="*/ 1243761 w 1288494"/>
              <a:gd name="T91" fmla="*/ 639871 h 722529"/>
              <a:gd name="T92" fmla="*/ 1088169 w 1288494"/>
              <a:gd name="T93" fmla="*/ 637926 h 722529"/>
              <a:gd name="T94" fmla="*/ 1028849 w 1288494"/>
              <a:gd name="T95" fmla="*/ 635009 h 722529"/>
              <a:gd name="T96" fmla="*/ 947164 w 1288494"/>
              <a:gd name="T97" fmla="*/ 628202 h 722529"/>
              <a:gd name="T98" fmla="*/ 911183 w 1288494"/>
              <a:gd name="T99" fmla="*/ 621395 h 722529"/>
              <a:gd name="T100" fmla="*/ 807131 w 1288494"/>
              <a:gd name="T101" fmla="*/ 603891 h 722529"/>
              <a:gd name="T102" fmla="*/ 771151 w 1288494"/>
              <a:gd name="T103" fmla="*/ 597084 h 722529"/>
              <a:gd name="T104" fmla="*/ 708914 w 1288494"/>
              <a:gd name="T105" fmla="*/ 582497 h 722529"/>
              <a:gd name="T106" fmla="*/ 670989 w 1288494"/>
              <a:gd name="T107" fmla="*/ 573745 h 722529"/>
              <a:gd name="T108" fmla="*/ 633063 w 1288494"/>
              <a:gd name="T109" fmla="*/ 564021 h 722529"/>
              <a:gd name="T110" fmla="*/ 587358 w 1288494"/>
              <a:gd name="T111" fmla="*/ 549433 h 722529"/>
              <a:gd name="T112" fmla="*/ 554295 w 1288494"/>
              <a:gd name="T113" fmla="*/ 538736 h 722529"/>
              <a:gd name="T114" fmla="*/ 526094 w 1288494"/>
              <a:gd name="T115" fmla="*/ 529011 h 722529"/>
              <a:gd name="T116" fmla="*/ 494003 w 1288494"/>
              <a:gd name="T117" fmla="*/ 517342 h 722529"/>
              <a:gd name="T118" fmla="*/ 448298 w 1288494"/>
              <a:gd name="T119" fmla="*/ 498866 h 722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lnTo>
                  <a:pt x="1884" y="3038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lnTo>
                  <a:pt x="4861" y="18476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lnTo>
                  <a:pt x="5834" y="23339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lnTo>
                  <a:pt x="15559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lnTo>
                  <a:pt x="35007" y="151701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lnTo>
                  <a:pt x="35007" y="151702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lnTo>
                  <a:pt x="36953" y="159481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lnTo>
                  <a:pt x="49595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988" y="218801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lnTo>
                  <a:pt x="978282" y="620422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lnTo>
                  <a:pt x="94327" y="249919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lnTo>
                  <a:pt x="1137764" y="721557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lnTo>
                  <a:pt x="909238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lnTo>
                  <a:pt x="908266" y="623340"/>
                </a:lnTo>
                <a:close/>
                <a:moveTo>
                  <a:pt x="141977" y="301459"/>
                </a:move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lnTo>
                  <a:pt x="142949" y="302431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lnTo>
                  <a:pt x="244084" y="368557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lnTo>
                  <a:pt x="641815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lnTo>
                  <a:pt x="458992" y="489140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lnTo>
                  <a:pt x="333549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lnTo>
                  <a:pt x="339384" y="444409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lnTo>
                  <a:pt x="448298" y="498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2124B5FC-AE49-4925-B792-65D68A86261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9E07C-3F7F-4074-8281-3A6FE45ED5E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43A3A3E6-C82C-43F1-A981-2070EE2669A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62B9A1D-9827-420C-BF43-FA62D8DA22B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FD01219-9AF7-4719-87C0-87AC7FE0CBC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6175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289ACF2-E50F-458C-9F1C-52A108A8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8D28E-1141-43B1-96F2-DEA268C923E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56C646E-7AE5-4D2A-9E2F-9AF77A5BB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4C051C8-7741-4E29-88BC-346769E60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55C26-65A6-4676-95A7-D22AB2B7C13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0030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81AC9ED-B464-47B0-89E4-BFA1638B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FB192-1314-4CDB-918D-62932654B42C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1A83B68-C332-4D0E-9537-9961E91CC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9F41D1-DD0F-465A-AA0F-03FCF0C65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6EA35-E6FC-42B8-973B-81D8F744385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5815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297E80-F99C-4FFD-8995-BB24410FD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4A109-C66B-4A21-A26E-01C1A96C063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FBABD5-B24C-4F10-8735-1E00829E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72A92D-4CCF-460C-A984-25FA85CCE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31678-5D9F-4FA4-9A3D-C597B1AE56A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98151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tape.png">
            <a:extLst>
              <a:ext uri="{FF2B5EF4-FFF2-40B4-BE49-F238E27FC236}">
                <a16:creationId xmlns:a16="http://schemas.microsoft.com/office/drawing/2014/main" id="{130E3AA8-9D72-4356-A959-18ABBF769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"/>
            <a:ext cx="27813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F1A12E6-DAD2-4DC2-AD90-FE0E003E9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6B860-F2D4-4795-9EE1-C7FE0690C6C1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7F4D59A-6326-4628-8DE4-CB6EA74B5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2318B5D-9772-49FA-9D1A-AC02F2D6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1A143-09D3-43EA-856B-7F7A003BC7A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59375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Interior-Overlay.png">
            <a:extLst>
              <a:ext uri="{FF2B5EF4-FFF2-40B4-BE49-F238E27FC236}">
                <a16:creationId xmlns:a16="http://schemas.microsoft.com/office/drawing/2014/main" id="{E11C82DB-8A90-45AC-B101-C5CB0A505A9C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48B158EE-3F7D-4171-9EE2-B73158ABC51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50863" y="436563"/>
            <a:ext cx="804227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  <a:endParaRPr lang="en-US" altLang="sl-SI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B7580CFF-358E-4600-BDEA-5BC2863710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2038350"/>
            <a:ext cx="7467600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94191-078D-493E-941B-4BCA9E8C58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148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pPr>
              <a:defRPr/>
            </a:pPr>
            <a:fld id="{194049AA-E92E-42B3-B421-5B73891D7089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A77CF-12EA-4ED8-80D7-17CD0436A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1483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89CE5-EF0F-4BF0-9EBC-8F898BA58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9538" y="6148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7F7F7F"/>
                </a:solidFill>
                <a:latin typeface="Rage Italic" panose="03070502040507070304" pitchFamily="66" charset="0"/>
                <a:ea typeface="Rage Italic" panose="03070502040507070304" pitchFamily="66" charset="0"/>
                <a:cs typeface="Rage Italic" panose="03070502040507070304" pitchFamily="66" charset="0"/>
              </a:defRPr>
            </a:lvl1pPr>
          </a:lstStyle>
          <a:p>
            <a:fld id="{7975CDD8-F30F-416A-802B-33FA9AC94B19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0" r:id="rId6"/>
    <p:sldLayoutId id="2147483691" r:id="rId7"/>
    <p:sldLayoutId id="2147483692" r:id="rId8"/>
    <p:sldLayoutId id="2147483697" r:id="rId9"/>
    <p:sldLayoutId id="2147483693" r:id="rId10"/>
    <p:sldLayoutId id="2147483694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800" kern="1200"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panose="02040503050406030204" pitchFamily="18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panose="02040503050406030204" pitchFamily="18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panose="02040503050406030204" pitchFamily="18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ambria" panose="02040503050406030204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anose="03070502040507070304" pitchFamily="66" charset="0"/>
        <a:buChar char="0"/>
        <a:defRPr sz="2400"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28600" algn="l" defTabSz="457200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anose="03070502040507070304" pitchFamily="66" charset="0"/>
        <a:buChar char="0"/>
        <a:defRPr sz="22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defTabSz="457200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anose="03070502040507070304" pitchFamily="66" charset="0"/>
        <a:buChar char="0"/>
        <a:defRPr sz="20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defTabSz="457200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anose="03070502040507070304" pitchFamily="66" charset="0"/>
        <a:buChar char="0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416050" indent="-182563" algn="l" defTabSz="457200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Rage Italic" panose="03070502040507070304" pitchFamily="66" charset="0"/>
        <a:buChar char="0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yIo4B43-GS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87617B-4667-4007-9CA4-1D407F890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360000">
            <a:off x="3340100" y="3016250"/>
            <a:ext cx="4846638" cy="159861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9600" dirty="0"/>
              <a:t>KUBA</a:t>
            </a:r>
          </a:p>
        </p:txBody>
      </p:sp>
      <p:sp>
        <p:nvSpPr>
          <p:cNvPr id="5123" name="Podnaslov 2">
            <a:extLst>
              <a:ext uri="{FF2B5EF4-FFF2-40B4-BE49-F238E27FC236}">
                <a16:creationId xmlns:a16="http://schemas.microsoft.com/office/drawing/2014/main" id="{3404C16B-1244-4015-9374-36691BB92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360000">
            <a:off x="3200400" y="4767263"/>
            <a:ext cx="4837113" cy="1039812"/>
          </a:xfrm>
        </p:spPr>
        <p:txBody>
          <a:bodyPr/>
          <a:lstStyle/>
          <a:p>
            <a:endParaRPr lang="sl-SI" altLang="sl-SI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9BBBFA-774A-4E05-9FEB-001385D4F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66497">
            <a:off x="513580" y="864024"/>
            <a:ext cx="4710004" cy="2646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slov 1">
            <a:extLst>
              <a:ext uri="{FF2B5EF4-FFF2-40B4-BE49-F238E27FC236}">
                <a16:creationId xmlns:a16="http://schemas.microsoft.com/office/drawing/2014/main" id="{A145632F-912E-42A5-8CCC-8EFE88EDE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15888"/>
            <a:ext cx="8040688" cy="1443037"/>
          </a:xfrm>
        </p:spPr>
        <p:txBody>
          <a:bodyPr/>
          <a:lstStyle/>
          <a:p>
            <a:r>
              <a:rPr lang="sl-SI" altLang="sl-SI"/>
              <a:t>INDUSTRIJA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05207F6A-4665-46EA-B95D-0562A0E36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125538"/>
            <a:ext cx="7467600" cy="3951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zaposlenih 22% delovne sile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tobačna, farmacevtska, tekstilna, kovinska, kemična</a:t>
            </a:r>
          </a:p>
          <a:p>
            <a:pPr marL="0" indent="0" fontAlgn="auto">
              <a:spcAft>
                <a:spcPts val="0"/>
              </a:spcAft>
              <a:buFont typeface="Rage Italic" panose="03070502040507070304" pitchFamily="66" charset="0"/>
              <a:buNone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C1EA87-839F-4AA9-9542-E605F8C50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5591175" cy="3657600"/>
          </a:xfrm>
          <a:prstGeom prst="roundRect">
            <a:avLst>
              <a:gd name="adj" fmla="val 169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>
            <a:extLst>
              <a:ext uri="{FF2B5EF4-FFF2-40B4-BE49-F238E27FC236}">
                <a16:creationId xmlns:a16="http://schemas.microsoft.com/office/drawing/2014/main" id="{013088BB-824E-4C01-9759-8B2A91139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TABORIŠČE GUANTANAMO BAY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DFEAE743-A721-433A-89DB-89265E732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zaporniško taborišče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lastnica: ZDA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začetek: 30. april 1594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tja uvažajo ujetnike, ki so večinoma po nedolžnem obsojeni (54%)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ujetniki (večinoma): danes muslimani, včasih temnopolti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danes: zaprli že več kot 50% taborišča, izpustili (približno) 20% ujetnikov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veliko shodov za zaprtje taborišča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80355C0-471E-4F73-870C-9935D3DF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9275"/>
            <a:ext cx="57499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77C6862D-E335-45FA-910D-EB4FCAF00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3350"/>
            <a:ext cx="637222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>
            <a:extLst>
              <a:ext uri="{FF2B5EF4-FFF2-40B4-BE49-F238E27FC236}">
                <a16:creationId xmlns:a16="http://schemas.microsoft.com/office/drawing/2014/main" id="{46ED6F47-B07B-4606-98A0-4BED2DA96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NARAVNE IN UMETNE ZNAMENITOSTI</a:t>
            </a:r>
          </a:p>
        </p:txBody>
      </p:sp>
      <p:sp>
        <p:nvSpPr>
          <p:cNvPr id="16387" name="Ograda vsebine 2">
            <a:extLst>
              <a:ext uri="{FF2B5EF4-FFF2-40B4-BE49-F238E27FC236}">
                <a16:creationId xmlns:a16="http://schemas.microsoft.com/office/drawing/2014/main" id="{342DDDFF-6B17-42B9-BAAC-663C2DC22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Katedrala San Cristobal</a:t>
            </a:r>
          </a:p>
          <a:p>
            <a:r>
              <a:rPr lang="sl-SI" altLang="sl-SI"/>
              <a:t> El Nicho </a:t>
            </a:r>
          </a:p>
          <a:p>
            <a:r>
              <a:rPr lang="sl-SI" altLang="sl-SI"/>
              <a:t>Santo Dominigo</a:t>
            </a:r>
          </a:p>
          <a:p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30029662-FE57-4C8A-B382-2BF06023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PoljeZBesedilom 1">
            <a:extLst>
              <a:ext uri="{FF2B5EF4-FFF2-40B4-BE49-F238E27FC236}">
                <a16:creationId xmlns:a16="http://schemas.microsoft.com/office/drawing/2014/main" id="{C8CA3A8B-F73A-4F28-B36F-DAEA912C0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475" y="115888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Katedrala San Cristobal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43D91FCD-FDB3-4CF0-8B89-43B6EBAD2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7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C98D462-CD0A-4704-8807-C87E7897B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38"/>
            <a:ext cx="9317038" cy="715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5EE9124-0475-4861-9E92-1193D7B27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9525"/>
            <a:ext cx="2484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sl-SI" altLang="sl-SI" sz="2000">
                <a:solidFill>
                  <a:schemeClr val="bg1"/>
                </a:solidFill>
              </a:rPr>
              <a:t>El Nicho </a:t>
            </a: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DC8F79EA-6D2C-4980-B998-28F34FCE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9358313" cy="811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B79A4D4-C406-4AA0-8A23-8CAF092C2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26988"/>
            <a:ext cx="2592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Santo Dominigo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slov 1">
            <a:extLst>
              <a:ext uri="{FF2B5EF4-FFF2-40B4-BE49-F238E27FC236}">
                <a16:creationId xmlns:a16="http://schemas.microsoft.com/office/drawing/2014/main" id="{EC1F4F88-BDBF-43D3-A740-F65F9E605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ZNANE OSEBE</a:t>
            </a:r>
          </a:p>
        </p:txBody>
      </p:sp>
      <p:sp>
        <p:nvSpPr>
          <p:cNvPr id="18435" name="Ograda vsebine 2">
            <a:extLst>
              <a:ext uri="{FF2B5EF4-FFF2-40B4-BE49-F238E27FC236}">
                <a16:creationId xmlns:a16="http://schemas.microsoft.com/office/drawing/2014/main" id="{F6E2705A-C11B-419D-8FA6-FA6DFEC59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Raúl Castro- predsednik države</a:t>
            </a:r>
          </a:p>
          <a:p>
            <a:r>
              <a:rPr lang="sl-SI" altLang="sl-SI"/>
              <a:t>Gloria Estefan- pevka</a:t>
            </a:r>
          </a:p>
          <a:p>
            <a:r>
              <a:rPr lang="sl-SI" altLang="sl-SI"/>
              <a:t>Darío Suárez- nogometaš</a:t>
            </a:r>
          </a:p>
          <a:p>
            <a:r>
              <a:rPr lang="sl-SI" altLang="sl-SI"/>
              <a:t>Vida Guerra- foto model</a:t>
            </a:r>
          </a:p>
          <a:p>
            <a:r>
              <a:rPr lang="sl-SI" altLang="sl-SI"/>
              <a:t>William Levy- igralec</a:t>
            </a:r>
          </a:p>
          <a:p>
            <a:r>
              <a:rPr lang="sl-SI" altLang="sl-SI"/>
              <a:t>Camila Cabello- pevka</a:t>
            </a:r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F3FE9F5B-ECA9-4C50-A10A-FCBEA89D3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528888"/>
            <a:ext cx="3770313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7A0EF2D-D8F8-4745-B6C0-39E926578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2295525"/>
            <a:ext cx="3529013" cy="423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CAF8832B-8C30-4654-B2F5-FF696D2B7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2295525"/>
            <a:ext cx="359410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9C9BC8D-2462-47C4-AC25-F28B7E3B5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1870075"/>
            <a:ext cx="3203575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B6DBBCF1-69D0-4145-A7C8-7F349732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84350"/>
            <a:ext cx="3627438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91162E06-159C-462B-9835-ABA26F88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57338"/>
            <a:ext cx="4411662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slov 1">
            <a:extLst>
              <a:ext uri="{FF2B5EF4-FFF2-40B4-BE49-F238E27FC236}">
                <a16:creationId xmlns:a16="http://schemas.microsoft.com/office/drawing/2014/main" id="{05720D5F-F6BC-4320-AFF4-7BADD6D6B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1989138"/>
            <a:ext cx="8928100" cy="2376487"/>
          </a:xfrm>
        </p:spPr>
        <p:txBody>
          <a:bodyPr/>
          <a:lstStyle/>
          <a:p>
            <a:r>
              <a:rPr lang="sl-SI" altLang="sl-SI" sz="5400"/>
              <a:t>HVALA ZA VAŠO POZORNOST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slov 1">
            <a:extLst>
              <a:ext uri="{FF2B5EF4-FFF2-40B4-BE49-F238E27FC236}">
                <a16:creationId xmlns:a16="http://schemas.microsoft.com/office/drawing/2014/main" id="{56CCE331-B894-4586-8A5E-3F839F3D4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VIRI</a:t>
            </a:r>
          </a:p>
        </p:txBody>
      </p:sp>
      <p:sp>
        <p:nvSpPr>
          <p:cNvPr id="20483" name="Ograda vsebine 2">
            <a:extLst>
              <a:ext uri="{FF2B5EF4-FFF2-40B4-BE49-F238E27FC236}">
                <a16:creationId xmlns:a16="http://schemas.microsoft.com/office/drawing/2014/main" id="{A4DE58CF-C4A0-4CA4-B20E-94ECBE9D7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https://sl.wikipedia.org/wiki/Kuba</a:t>
            </a:r>
          </a:p>
          <a:p>
            <a:r>
              <a:rPr lang="sl-SI" altLang="sl-SI"/>
              <a:t>http://www.dijaski.net/</a:t>
            </a:r>
          </a:p>
          <a:p>
            <a:r>
              <a:rPr lang="sl-SI" altLang="sl-SI"/>
              <a:t>https://www.google.com/imghp?hl=sl</a:t>
            </a:r>
          </a:p>
          <a:p>
            <a:r>
              <a:rPr lang="sl-SI" altLang="sl-SI"/>
              <a:t>http://www.rtvslo.si/</a:t>
            </a:r>
          </a:p>
          <a:p>
            <a:r>
              <a:rPr lang="sl-SI" altLang="sl-SI"/>
              <a:t>http://www.imdb.com/</a:t>
            </a:r>
          </a:p>
          <a:p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  <p:transition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slov 1">
            <a:extLst>
              <a:ext uri="{FF2B5EF4-FFF2-40B4-BE49-F238E27FC236}">
                <a16:creationId xmlns:a16="http://schemas.microsoft.com/office/drawing/2014/main" id="{3FDC180C-8B25-41A2-BC6F-0F7B3EFE1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-315913"/>
            <a:ext cx="8040688" cy="1443038"/>
          </a:xfrm>
        </p:spPr>
        <p:txBody>
          <a:bodyPr/>
          <a:lstStyle/>
          <a:p>
            <a:r>
              <a:rPr lang="sl-SI" altLang="sl-SI"/>
              <a:t>FOTOGRAFIJE</a:t>
            </a:r>
          </a:p>
        </p:txBody>
      </p:sp>
      <p:sp>
        <p:nvSpPr>
          <p:cNvPr id="21507" name="Ograda vsebine 2">
            <a:extLst>
              <a:ext uri="{FF2B5EF4-FFF2-40B4-BE49-F238E27FC236}">
                <a16:creationId xmlns:a16="http://schemas.microsoft.com/office/drawing/2014/main" id="{D36B6F34-0E85-4166-91F8-7B329F887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765175"/>
            <a:ext cx="8928100" cy="5759450"/>
          </a:xfrm>
        </p:spPr>
        <p:txBody>
          <a:bodyPr/>
          <a:lstStyle/>
          <a:p>
            <a:r>
              <a:rPr lang="sl-SI" altLang="sl-SI" sz="900"/>
              <a:t>http://zanimljivostidana.com/images/Razne_SLIKE/Kubanska-zastava.jpg</a:t>
            </a:r>
          </a:p>
          <a:p>
            <a:r>
              <a:rPr lang="sl-SI" altLang="sl-SI" sz="900"/>
              <a:t>http://radio.ognjisce.si/get_img?NrImage=1&amp;NrArticle=16096</a:t>
            </a:r>
          </a:p>
          <a:p>
            <a:r>
              <a:rPr lang="sl-SI" altLang="sl-SI" sz="900"/>
              <a:t>https://htmnet.fiu.edu/payment/wp-content/uploads/2015/08/Havana-Cuba.jpg</a:t>
            </a:r>
          </a:p>
          <a:p>
            <a:r>
              <a:rPr lang="sl-SI" altLang="sl-SI" sz="900"/>
              <a:t>https://sl.wikipedia.org/wiki/Kuba#/media/File:Coat_of_arms_of_Cuba.svg</a:t>
            </a:r>
          </a:p>
          <a:p>
            <a:r>
              <a:rPr lang="sl-SI" altLang="sl-SI" sz="900"/>
              <a:t>https://sl.wikipedia.org/wiki/Kuba#/media/File:Flag_of_Cuba.svg</a:t>
            </a:r>
          </a:p>
          <a:p>
            <a:r>
              <a:rPr lang="sl-SI" altLang="sl-SI" sz="900"/>
              <a:t>http://allworldtowns.com/data_images/countries/havana/havana-03.jpg</a:t>
            </a:r>
          </a:p>
          <a:p>
            <a:r>
              <a:rPr lang="sl-SI" altLang="sl-SI" sz="900"/>
              <a:t>http://www.blickpunktlateinamerika.de/uploads/pics/kuba_capitolio_carlos_reusser_monzales_flickr.jpg</a:t>
            </a:r>
          </a:p>
          <a:p>
            <a:r>
              <a:rPr lang="sl-SI" altLang="sl-SI" sz="900"/>
              <a:t>http://www.destination360.com/contents/pictures/cuba/cayo-santa-maria-description.jpg</a:t>
            </a:r>
          </a:p>
          <a:p>
            <a:r>
              <a:rPr lang="sl-SI" altLang="sl-SI" sz="900"/>
              <a:t>http://i.telegraph.co.uk/multimedia/archive/00802/huge-wave_802542i.jpg</a:t>
            </a:r>
          </a:p>
          <a:p>
            <a:r>
              <a:rPr lang="sl-SI" altLang="sl-SI" sz="900"/>
              <a:t>http://havana-meetingpoint.com/wp-content/uploads/2013/08/Parque-Turquino-Cuba-Havana-Meeting-Point-6.jpg</a:t>
            </a:r>
          </a:p>
          <a:p>
            <a:r>
              <a:rPr lang="sl-SI" altLang="sl-SI" sz="900"/>
              <a:t>http://www.drustvo-geografov-pomurja.si/arhiv2009/predavanje/slike_gusti/Tropski_dezevni_gozd.jpg</a:t>
            </a:r>
          </a:p>
          <a:p>
            <a:r>
              <a:rPr lang="sl-SI" altLang="sl-SI" sz="900"/>
              <a:t>http://arhiv.tonin.si/assets/images/KUBA/ekonomija/Kuba_denar.jpg</a:t>
            </a:r>
          </a:p>
          <a:p>
            <a:r>
              <a:rPr lang="sl-SI" altLang="sl-SI" sz="900"/>
              <a:t>https://www.google.si/search?q=nikljeva+ruda&amp;hl=sl&amp;biw=1600&amp;bih=789&amp;site=webhp&amp;source=lnms&amp;tbm=isch&amp;sa=X&amp;sqi=2&amp;ved=0ahUKEwiQqilwcfJAhVBNRQKHRkTB7sQ_AUIBigB#imgdii=FC1D_cbG2ndKYM%3A%3BFC1D_cbG2ndKYM%3A%3BYXP6yAgVuNwqcM%3A&amp;imgrc=FC1D_cbG2ndKYM%3A</a:t>
            </a:r>
          </a:p>
          <a:p>
            <a:r>
              <a:rPr lang="sl-SI" altLang="sl-SI" sz="900"/>
              <a:t>https://dl52d2tabxpgo.cloudfront.net/001/801/666/m.jpg</a:t>
            </a:r>
          </a:p>
          <a:p>
            <a:r>
              <a:rPr lang="sl-SI" altLang="sl-SI" sz="900"/>
              <a:t>http://www.travelbymexico.com/chisatr/chis4741JXA.jpg</a:t>
            </a:r>
          </a:p>
          <a:p>
            <a:r>
              <a:rPr lang="sl-SI" altLang="sl-SI" sz="900"/>
              <a:t>http://www.cubawanderer.com/the-best-things-to-do-in-cienfuegos/</a:t>
            </a:r>
          </a:p>
          <a:p>
            <a:r>
              <a:rPr lang="sl-SI" altLang="sl-SI" sz="900"/>
              <a:t>http://solofotosbonitas.com/wp-content/uploads/2014/07/nicho2.jpg</a:t>
            </a:r>
          </a:p>
          <a:p>
            <a:r>
              <a:rPr lang="sl-SI" altLang="sl-SI" sz="900"/>
              <a:t>https://globalroundtableissues.files.wordpress.com/2014/11/small_islands_caribbean1.jpg</a:t>
            </a:r>
          </a:p>
          <a:p>
            <a:r>
              <a:rPr lang="sl-SI" altLang="sl-SI" sz="900"/>
              <a:t>http://a4.files.biography.com/image/upload/c_fill,cs_srgb,dpr_1.0,g_face,h_300,q_80,w_300/MTE4MDAzNDEwMjcyNjgzNTM0.jpg</a:t>
            </a:r>
          </a:p>
          <a:p>
            <a:r>
              <a:rPr lang="sl-SI" altLang="sl-SI" sz="900"/>
              <a:t>http://bento.cdn.pbs.org/hostedbento-prod/filer_public/2013/05/08/ipwh-gershwin13-estefan-tall.jpg</a:t>
            </a:r>
          </a:p>
          <a:p>
            <a:r>
              <a:rPr lang="sl-SI" altLang="sl-SI" sz="900"/>
              <a:t>http://www.juventudrebelde.cu/file/img/fotografia/2014/01/34484-fotografia-g.jpg</a:t>
            </a:r>
          </a:p>
          <a:p>
            <a:r>
              <a:rPr lang="sl-SI" altLang="sl-SI" sz="900"/>
              <a:t>https://upload.wikimedia.org/wikipedia/commons/7/71/Vida_Guerra2.jpg</a:t>
            </a:r>
          </a:p>
          <a:p>
            <a:r>
              <a:rPr lang="sl-SI" altLang="sl-SI" sz="900"/>
              <a:t>http://img2.timeinc.net/people/i/2012/specials/dwts/william-levy-435.jpg</a:t>
            </a:r>
          </a:p>
          <a:p>
            <a:r>
              <a:rPr lang="sl-SI" altLang="sl-SI" sz="900"/>
              <a:t>http://o.aolcdn.com/dims-shared/dims3/GLOB/crop/2422x2419+0+21/resize/640x640!/format/jpg/quality/85/http://hss-prod.hss.aol.com/hss/storage/midas/70c0a2e4a79191a73e68d252d6528e4b/201992883/472792910.jpg</a:t>
            </a:r>
          </a:p>
          <a:p>
            <a:r>
              <a:rPr lang="sl-SI" altLang="sl-SI" sz="900"/>
              <a:t>http://i.telegraph.co.uk/multimedia/archive/01793/guan_1793306c.jpg</a:t>
            </a:r>
          </a:p>
          <a:p>
            <a:r>
              <a:rPr lang="sl-SI" altLang="sl-SI" sz="900"/>
              <a:t>https://upload.wikimedia.org/wikipedia/commons/thumb/7/74/Camp_Delta,_Guantanamo_Bay,_Cuba.jpg/1280px-Camp_Delta,_Guantanamo_Bay,_Cuba.jpg</a:t>
            </a:r>
          </a:p>
          <a:p>
            <a:r>
              <a:rPr lang="sl-SI" altLang="sl-SI" sz="900"/>
              <a:t>http://www.delo.si/assets/media/picture/20090224/kuba.cigare.kriza.jpg?rev=1</a:t>
            </a:r>
          </a:p>
          <a:p>
            <a:endParaRPr lang="sl-SI" altLang="sl-SI" sz="900"/>
          </a:p>
          <a:p>
            <a:endParaRPr lang="sl-SI" altLang="sl-SI" sz="1400"/>
          </a:p>
          <a:p>
            <a:endParaRPr lang="sl-SI" altLang="sl-SI" sz="1400"/>
          </a:p>
          <a:p>
            <a:endParaRPr lang="sl-SI" altLang="sl-SI" sz="1100"/>
          </a:p>
          <a:p>
            <a:endParaRPr lang="sl-SI" altLang="sl-SI" sz="1600"/>
          </a:p>
        </p:txBody>
      </p:sp>
    </p:spTree>
  </p:cSld>
  <p:clrMapOvr>
    <a:masterClrMapping/>
  </p:clrMapOvr>
  <p:transition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slov 1">
            <a:extLst>
              <a:ext uri="{FF2B5EF4-FFF2-40B4-BE49-F238E27FC236}">
                <a16:creationId xmlns:a16="http://schemas.microsoft.com/office/drawing/2014/main" id="{BCAC2A30-DA2C-4378-BC87-E3B8FE418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LEGA in OSNOVNI PODATKI</a:t>
            </a:r>
          </a:p>
        </p:txBody>
      </p:sp>
      <p:sp>
        <p:nvSpPr>
          <p:cNvPr id="6147" name="Ograda vsebine 2">
            <a:extLst>
              <a:ext uri="{FF2B5EF4-FFF2-40B4-BE49-F238E27FC236}">
                <a16:creationId xmlns:a16="http://schemas.microsoft.com/office/drawing/2014/main" id="{06E73D99-26D2-4D42-98BA-BB136A547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Karibsko otočje (obliva Karibsko morje, Mehiški zaliv in Atlantski ocean)</a:t>
            </a:r>
          </a:p>
          <a:p>
            <a:r>
              <a:rPr lang="sl-SI" altLang="sl-SI"/>
              <a:t>sosednje države: Jamajka, Kajmanski otoki (na J), Haiti (na JZ), Bahami, Florida (na S), Mehika (na Z)</a:t>
            </a:r>
          </a:p>
          <a:p>
            <a:r>
              <a:rPr lang="sl-SI" altLang="sl-SI"/>
              <a:t>glavno mesto: Havana</a:t>
            </a:r>
          </a:p>
          <a:p>
            <a:r>
              <a:rPr lang="sl-SI" altLang="sl-SI"/>
              <a:t>prebivalstvo: 11,27 milijonov (2013)</a:t>
            </a:r>
          </a:p>
          <a:p>
            <a:r>
              <a:rPr lang="sl-SI" altLang="sl-SI"/>
              <a:t>109.884 km²</a:t>
            </a:r>
          </a:p>
          <a:p>
            <a:endParaRPr lang="sl-SI" altLang="sl-SI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FCC2A4-D86C-4410-BEC9-1B75BA790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32" y="980728"/>
            <a:ext cx="7187708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A4ECD4EB-8D55-489C-AD59-6CD07832C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712075" cy="578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slov 1">
            <a:extLst>
              <a:ext uri="{FF2B5EF4-FFF2-40B4-BE49-F238E27FC236}">
                <a16:creationId xmlns:a16="http://schemas.microsoft.com/office/drawing/2014/main" id="{3731B535-BF6B-4B80-B7D7-A593E1F5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588"/>
            <a:ext cx="8040688" cy="1443037"/>
          </a:xfrm>
        </p:spPr>
        <p:txBody>
          <a:bodyPr/>
          <a:lstStyle/>
          <a:p>
            <a:r>
              <a:rPr lang="sl-SI" altLang="sl-SI"/>
              <a:t>JEZIK, ZASTAVA, GRB in HIMNA</a:t>
            </a:r>
          </a:p>
        </p:txBody>
      </p:sp>
      <p:sp>
        <p:nvSpPr>
          <p:cNvPr id="7171" name="Ograda vsebine 2">
            <a:extLst>
              <a:ext uri="{FF2B5EF4-FFF2-40B4-BE49-F238E27FC236}">
                <a16:creationId xmlns:a16="http://schemas.microsoft.com/office/drawing/2014/main" id="{865D6A34-D734-4596-9F2F-580CE9BD3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582738"/>
            <a:ext cx="7467600" cy="3951287"/>
          </a:xfrm>
        </p:spPr>
        <p:txBody>
          <a:bodyPr/>
          <a:lstStyle/>
          <a:p>
            <a:r>
              <a:rPr lang="sl-SI" altLang="sl-SI"/>
              <a:t>uraden jezik: španščina</a:t>
            </a:r>
          </a:p>
          <a:p>
            <a:r>
              <a:rPr lang="sl-SI" altLang="sl-SI"/>
              <a:t>zastava: 5 modro-belih pasov, na rdeč trikotnik v katerem jen bela zvezda</a:t>
            </a:r>
          </a:p>
          <a:p>
            <a:r>
              <a:rPr lang="sl-SI" altLang="sl-SI"/>
              <a:t>grb: kapa (svoboda),  ključ (svoboda kubanskemu narodu), Sonce (rojstvo novega naroda),  5 črt (kubanske kolonije), palma (plemenitost), venec (ponos) </a:t>
            </a:r>
          </a:p>
          <a:p>
            <a:r>
              <a:rPr lang="sl-SI" altLang="sl-SI">
                <a:hlinkClick r:id="rId2"/>
              </a:rPr>
              <a:t>https://www.youtube.com/watch?v=yIo4B43-GS0</a:t>
            </a:r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30F2B6-54AA-4BA5-9D7F-5E2EEEEE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090988"/>
            <a:ext cx="51054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01DD2D4-F024-49D4-BF0C-33A9301B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484438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slov 1">
            <a:extLst>
              <a:ext uri="{FF2B5EF4-FFF2-40B4-BE49-F238E27FC236}">
                <a16:creationId xmlns:a16="http://schemas.microsoft.com/office/drawing/2014/main" id="{7B0FDBE7-EBA3-4DD8-9B08-157BBCFEB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GLAVNO MESTO in VEČJI MESTI</a:t>
            </a:r>
          </a:p>
        </p:txBody>
      </p:sp>
      <p:sp>
        <p:nvSpPr>
          <p:cNvPr id="8195" name="Ograda vsebine 2">
            <a:extLst>
              <a:ext uri="{FF2B5EF4-FFF2-40B4-BE49-F238E27FC236}">
                <a16:creationId xmlns:a16="http://schemas.microsoft.com/office/drawing/2014/main" id="{F811185F-BBAF-4EE3-8575-25D25FF99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Havana (glavno mesto): parlament,  največje mesto</a:t>
            </a:r>
          </a:p>
          <a:p>
            <a:r>
              <a:rPr lang="sl-SI" altLang="sl-SI"/>
              <a:t>večji mesti: Cayo Santa Maria (glavna turistična točka), Baracoa (večkrat prišlo do hurikanov)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10F6BF2-C28F-4953-9B60-24ECA469C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97350"/>
            <a:ext cx="669607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30C48A13-8AA4-4C0F-AC18-FCADBA73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88913"/>
            <a:ext cx="499268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F756E56-0BCB-42C5-9792-474812B0C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530225"/>
            <a:ext cx="5334000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3B7570EB-8B7C-450F-9A41-3883CBCB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6394450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slov 1">
            <a:extLst>
              <a:ext uri="{FF2B5EF4-FFF2-40B4-BE49-F238E27FC236}">
                <a16:creationId xmlns:a16="http://schemas.microsoft.com/office/drawing/2014/main" id="{2A4F8A79-A353-44C0-A942-49165F07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-30163"/>
            <a:ext cx="8040688" cy="1441451"/>
          </a:xfrm>
        </p:spPr>
        <p:txBody>
          <a:bodyPr/>
          <a:lstStyle/>
          <a:p>
            <a:r>
              <a:rPr lang="sl-SI" altLang="sl-SI"/>
              <a:t>RELIEF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57447F02-9A87-4D35-A5CB-D7A27F3F7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052513"/>
            <a:ext cx="7467600" cy="3951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otočna država (več kot 1500 otokov)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večinoma ravninski svet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večinoma kratke površinske vode (najdaljša reka Río </a:t>
            </a:r>
            <a:r>
              <a:rPr lang="sl-S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Cauto</a:t>
            </a: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morja: Karibsko morje in Atlantski ocean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najvišja gora: Pico </a:t>
            </a:r>
            <a:r>
              <a:rPr lang="sl-S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Turquino</a:t>
            </a: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(1972m)</a:t>
            </a:r>
          </a:p>
          <a:p>
            <a:pPr marL="0" indent="0" fontAlgn="auto">
              <a:spcAft>
                <a:spcPts val="0"/>
              </a:spcAft>
              <a:buFont typeface="Rage Italic" panose="03070502040507070304" pitchFamily="66" charset="0"/>
              <a:buNone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1CC387D-E7FB-4B39-BC05-6D5273ED0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3645024"/>
            <a:ext cx="5699114" cy="3115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246AB17E-12CD-4430-89C0-5BB0F61C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473" y="13522"/>
            <a:ext cx="4891511" cy="3214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slov 1">
            <a:extLst>
              <a:ext uri="{FF2B5EF4-FFF2-40B4-BE49-F238E27FC236}">
                <a16:creationId xmlns:a16="http://schemas.microsoft.com/office/drawing/2014/main" id="{126E6CF3-7972-487C-A674-1537D8B3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PODNEBJE 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BA3F6F65-266D-411E-B65C-239EE8C9C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tropsko podnebje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padavine čez celo leto (največ padavin v juniju)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tople zime, mila poletja</a:t>
            </a:r>
          </a:p>
          <a:p>
            <a:pPr marL="0" indent="0" fontAlgn="auto">
              <a:spcAft>
                <a:spcPts val="0"/>
              </a:spcAft>
              <a:buFont typeface="Rage Italic" panose="03070502040507070304" pitchFamily="66" charset="0"/>
              <a:buNone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8A916739-E01D-4991-A26F-8707FF729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068638"/>
            <a:ext cx="41275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slov 1">
            <a:extLst>
              <a:ext uri="{FF2B5EF4-FFF2-40B4-BE49-F238E27FC236}">
                <a16:creationId xmlns:a16="http://schemas.microsoft.com/office/drawing/2014/main" id="{C5057E36-7909-47A1-BBD0-2EBE3830C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0"/>
            <a:ext cx="8040688" cy="1443038"/>
          </a:xfrm>
        </p:spPr>
        <p:txBody>
          <a:bodyPr/>
          <a:lstStyle/>
          <a:p>
            <a:r>
              <a:rPr lang="sl-SI" altLang="sl-SI"/>
              <a:t>RASTLINSTVO</a:t>
            </a:r>
          </a:p>
        </p:txBody>
      </p:sp>
      <p:sp>
        <p:nvSpPr>
          <p:cNvPr id="11267" name="Ograda vsebine 2">
            <a:extLst>
              <a:ext uri="{FF2B5EF4-FFF2-40B4-BE49-F238E27FC236}">
                <a16:creationId xmlns:a16="http://schemas.microsoft.com/office/drawing/2014/main" id="{762810A9-5DEF-4A8B-98CA-FA12C13E3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143000"/>
            <a:ext cx="7467600" cy="3951288"/>
          </a:xfrm>
        </p:spPr>
        <p:txBody>
          <a:bodyPr/>
          <a:lstStyle/>
          <a:p>
            <a:r>
              <a:rPr lang="sl-SI" altLang="sl-SI"/>
              <a:t>hribovja: tropski deževni gozd</a:t>
            </a:r>
          </a:p>
          <a:p>
            <a:r>
              <a:rPr lang="sl-SI" altLang="sl-SI"/>
              <a:t>drugod: savana </a:t>
            </a:r>
          </a:p>
          <a:p>
            <a:r>
              <a:rPr lang="sl-SI" altLang="sl-SI"/>
              <a:t>veliko borovih gozdov </a:t>
            </a:r>
          </a:p>
          <a:p>
            <a:r>
              <a:rPr lang="sl-SI" altLang="sl-SI"/>
              <a:t>ob obalah: mangrove</a:t>
            </a:r>
          </a:p>
          <a:p>
            <a:endParaRPr lang="sl-SI" altLang="sl-SI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D107AA3-3118-4910-81B4-ABF4294B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4350" y="1557338"/>
            <a:ext cx="4589463" cy="287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C972D640-42FD-45AD-8DDB-471A595FE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432435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slov 1">
            <a:extLst>
              <a:ext uri="{FF2B5EF4-FFF2-40B4-BE49-F238E27FC236}">
                <a16:creationId xmlns:a16="http://schemas.microsoft.com/office/drawing/2014/main" id="{51C68F13-79A2-464D-AD69-F6791C0E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PREBIVALSTVO</a:t>
            </a:r>
          </a:p>
        </p:txBody>
      </p:sp>
      <p:sp>
        <p:nvSpPr>
          <p:cNvPr id="12291" name="Ograda vsebine 2">
            <a:extLst>
              <a:ext uri="{FF2B5EF4-FFF2-40B4-BE49-F238E27FC236}">
                <a16:creationId xmlns:a16="http://schemas.microsoft.com/office/drawing/2014/main" id="{92336B78-C8DE-4ED9-9E51-BAAC532D3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11,27 milijonov prebivalcev (2013)</a:t>
            </a:r>
          </a:p>
          <a:p>
            <a:r>
              <a:rPr lang="sl-SI" altLang="sl-SI"/>
              <a:t>Kubanci</a:t>
            </a:r>
          </a:p>
          <a:p>
            <a:r>
              <a:rPr lang="it-IT" altLang="sl-SI"/>
              <a:t>mulati (51%), belci (37%) in </a:t>
            </a:r>
            <a:r>
              <a:rPr lang="sl-SI" altLang="sl-SI"/>
              <a:t>temnopolti</a:t>
            </a:r>
            <a:r>
              <a:rPr lang="it-IT" altLang="sl-SI"/>
              <a:t> (11%)</a:t>
            </a:r>
            <a:endParaRPr lang="sl-SI" altLang="sl-SI"/>
          </a:p>
          <a:p>
            <a:r>
              <a:rPr lang="sl-SI" altLang="sl-SI"/>
              <a:t>versko neopredeljenih (56%), katoličani (40%), protestanti (2%), ostale veroizpovedi (2%) </a:t>
            </a:r>
          </a:p>
          <a:p>
            <a:r>
              <a:rPr lang="sl-SI" altLang="sl-SI"/>
              <a:t>valuta: kubanski peso</a:t>
            </a:r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447A376-E06B-4098-BB51-B564ED874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24175"/>
            <a:ext cx="360680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slov 1">
            <a:extLst>
              <a:ext uri="{FF2B5EF4-FFF2-40B4-BE49-F238E27FC236}">
                <a16:creationId xmlns:a16="http://schemas.microsoft.com/office/drawing/2014/main" id="{67721A98-C769-490D-B1E2-42C7E97F5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0"/>
            <a:ext cx="8040687" cy="1443038"/>
          </a:xfrm>
        </p:spPr>
        <p:txBody>
          <a:bodyPr/>
          <a:lstStyle/>
          <a:p>
            <a:r>
              <a:rPr lang="sl-SI" altLang="sl-SI"/>
              <a:t>GOSPODARSTVO</a:t>
            </a:r>
          </a:p>
        </p:txBody>
      </p:sp>
      <p:sp>
        <p:nvSpPr>
          <p:cNvPr id="13315" name="Ograda vsebine 2">
            <a:extLst>
              <a:ext uri="{FF2B5EF4-FFF2-40B4-BE49-F238E27FC236}">
                <a16:creationId xmlns:a16="http://schemas.microsoft.com/office/drawing/2014/main" id="{71C88536-5FA8-4C3B-A0AC-C940A5650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5538"/>
            <a:ext cx="7467600" cy="3951287"/>
          </a:xfrm>
        </p:spPr>
        <p:txBody>
          <a:bodyPr/>
          <a:lstStyle/>
          <a:p>
            <a:r>
              <a:rPr lang="sl-SI" altLang="sl-SI"/>
              <a:t>njive in trajni nasadi (34%): sladkorni trst, ananas, koruza, krompir, riž</a:t>
            </a:r>
          </a:p>
          <a:p>
            <a:r>
              <a:rPr lang="sl-SI" altLang="sl-SI"/>
              <a:t>veliko rudnega bogastva (največ nikljeve rude)</a:t>
            </a:r>
          </a:p>
          <a:p>
            <a:r>
              <a:rPr lang="sl-SI" altLang="sl-SI"/>
              <a:t>nekaj nafte</a:t>
            </a:r>
          </a:p>
          <a:p>
            <a:r>
              <a:rPr lang="sl-SI" altLang="sl-SI"/>
              <a:t>veliko tobaka- največja proizvajalka cigar</a:t>
            </a:r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87E22C-9EC2-4D50-957D-47338B013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97200"/>
            <a:ext cx="23018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AF97111-B4B3-4AA8-86D9-73B73689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997200"/>
            <a:ext cx="4392613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1129</Words>
  <Application>Microsoft Office PowerPoint</Application>
  <PresentationFormat>On-screen Show (4:3)</PresentationFormat>
  <Paragraphs>106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Cambria</vt:lpstr>
      <vt:lpstr>Rage Italic</vt:lpstr>
      <vt:lpstr>Sketchbook</vt:lpstr>
      <vt:lpstr>KUBA</vt:lpstr>
      <vt:lpstr>LEGA in OSNOVNI PODATKI</vt:lpstr>
      <vt:lpstr>JEZIK, ZASTAVA, GRB in HIMNA</vt:lpstr>
      <vt:lpstr>GLAVNO MESTO in VEČJI MESTI</vt:lpstr>
      <vt:lpstr>RELIEF</vt:lpstr>
      <vt:lpstr>PODNEBJE </vt:lpstr>
      <vt:lpstr>RASTLINSTVO</vt:lpstr>
      <vt:lpstr>PREBIVALSTVO</vt:lpstr>
      <vt:lpstr>GOSPODARSTVO</vt:lpstr>
      <vt:lpstr>INDUSTRIJA</vt:lpstr>
      <vt:lpstr>TABORIŠČE GUANTANAMO BAY</vt:lpstr>
      <vt:lpstr>NARAVNE IN UMETNE ZNAMENITOSTI</vt:lpstr>
      <vt:lpstr>PowerPoint Presentation</vt:lpstr>
      <vt:lpstr>ZNANE OSEBE</vt:lpstr>
      <vt:lpstr>HVALA ZA VAŠO POZORNOST</vt:lpstr>
      <vt:lpstr>VIRI</vt:lpstr>
      <vt:lpstr>FOTOGRAFIJE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2019-05-31T08:40:17Z</dcterms:created>
  <dcterms:modified xsi:type="dcterms:W3CDTF">2019-05-31T08:40:17Z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