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74" r:id="rId4"/>
    <p:sldId id="272" r:id="rId5"/>
    <p:sldId id="257" r:id="rId6"/>
    <p:sldId id="273" r:id="rId7"/>
    <p:sldId id="269" r:id="rId8"/>
    <p:sldId id="270" r:id="rId9"/>
    <p:sldId id="271" r:id="rId10"/>
    <p:sldId id="262" r:id="rId11"/>
    <p:sldId id="267" r:id="rId12"/>
    <p:sldId id="268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66" autoAdjust="0"/>
  </p:normalViewPr>
  <p:slideViewPr>
    <p:cSldViewPr snapToGrid="0" snapToObjects="1">
      <p:cViewPr varScale="1">
        <p:scale>
          <a:sx n="119" d="100"/>
          <a:sy n="119" d="100"/>
        </p:scale>
        <p:origin x="-2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7A60F-0464-C242-B43E-6368E662992D}" type="datetimeFigureOut">
              <a:rPr lang="en-US" smtClean="0"/>
              <a:t>7/4/2019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8762C-C11B-DB44-A16E-50EDFB41FB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88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762C-C11B-DB44-A16E-50EDFB41FBE3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90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762C-C11B-DB44-A16E-50EDFB41FBE3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851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762C-C11B-DB44-A16E-50EDFB41FBE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858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8680" lvl="3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762C-C11B-DB44-A16E-50EDFB41FBE3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902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762C-C11B-DB44-A16E-50EDFB41FBE3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663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l-S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l-S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l-SI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Latinska_Amerika" TargetMode="External"/><Relationship Id="rId2" Type="http://schemas.openxmlformats.org/officeDocument/2006/relationships/hyperlink" Target="https://eucbeniki.sio.si/geo8/2587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Latinska Amerika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8498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Gospodarstvo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414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Srednja Amerika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46450"/>
          </a:xfrm>
        </p:spPr>
        <p:txBody>
          <a:bodyPr>
            <a:normAutofit fontScale="70000" lnSpcReduction="20000"/>
          </a:bodyPr>
          <a:lstStyle/>
          <a:p>
            <a:r>
              <a:rPr lang="sl-SI" dirty="0"/>
              <a:t>Karibsko otočje:</a:t>
            </a:r>
          </a:p>
          <a:p>
            <a:pPr lvl="1"/>
            <a:r>
              <a:rPr lang="sl-SI" dirty="0"/>
              <a:t>Velike plantaže:</a:t>
            </a:r>
          </a:p>
          <a:p>
            <a:pPr lvl="2"/>
            <a:r>
              <a:rPr lang="sl-SI" dirty="0"/>
              <a:t>Sladkornega trsta</a:t>
            </a:r>
          </a:p>
          <a:p>
            <a:pPr lvl="2"/>
            <a:r>
              <a:rPr lang="sl-SI" dirty="0"/>
              <a:t>Zelo cenjenega tobaka</a:t>
            </a:r>
          </a:p>
          <a:p>
            <a:r>
              <a:rPr lang="sl-SI" dirty="0"/>
              <a:t>Medmorska Amerika:</a:t>
            </a:r>
          </a:p>
          <a:p>
            <a:pPr lvl="2"/>
            <a:r>
              <a:rPr lang="sl-SI" dirty="0"/>
              <a:t>Ni industrije</a:t>
            </a:r>
          </a:p>
          <a:p>
            <a:pPr lvl="2"/>
            <a:r>
              <a:rPr lang="sl-SI" dirty="0"/>
              <a:t>Monokulturno plantažno poljedeljstvo</a:t>
            </a:r>
          </a:p>
          <a:p>
            <a:r>
              <a:rPr lang="sl-SI" dirty="0"/>
              <a:t>Mehika:</a:t>
            </a:r>
          </a:p>
          <a:p>
            <a:pPr lvl="1"/>
            <a:r>
              <a:rPr lang="sl-SI" dirty="0"/>
              <a:t>Nekoč iskano zlato je zamenjala nafta</a:t>
            </a:r>
          </a:p>
          <a:p>
            <a:pPr lvl="1"/>
            <a:r>
              <a:rPr lang="sl-SI" dirty="0"/>
              <a:t>Tropski pridelki ob Mehiškem zalivu:</a:t>
            </a:r>
          </a:p>
          <a:p>
            <a:pPr lvl="2"/>
            <a:r>
              <a:rPr lang="sl-SI" dirty="0"/>
              <a:t>Banane</a:t>
            </a:r>
          </a:p>
          <a:p>
            <a:pPr lvl="2"/>
            <a:r>
              <a:rPr lang="sl-SI" dirty="0"/>
              <a:t>Kokos</a:t>
            </a:r>
          </a:p>
          <a:p>
            <a:pPr lvl="2"/>
            <a:r>
              <a:rPr lang="sl-SI" dirty="0"/>
              <a:t>Kava</a:t>
            </a:r>
          </a:p>
          <a:p>
            <a:pPr lvl="2"/>
            <a:r>
              <a:rPr lang="sl-SI" dirty="0"/>
              <a:t>Kakav</a:t>
            </a:r>
          </a:p>
          <a:p>
            <a:pPr lvl="1"/>
            <a:r>
              <a:rPr lang="sl-SI" dirty="0"/>
              <a:t>Pridelovanje na umetno namakanih poljih:</a:t>
            </a:r>
          </a:p>
          <a:p>
            <a:pPr lvl="2"/>
            <a:r>
              <a:rPr lang="sl-SI" dirty="0"/>
              <a:t>Koruza</a:t>
            </a:r>
          </a:p>
          <a:p>
            <a:pPr lvl="2"/>
            <a:r>
              <a:rPr lang="sl-SI" dirty="0"/>
              <a:t>Fižol</a:t>
            </a:r>
          </a:p>
          <a:p>
            <a:pPr lvl="2"/>
            <a:r>
              <a:rPr lang="sl-SI" dirty="0"/>
              <a:t>Bombaž</a:t>
            </a:r>
          </a:p>
          <a:p>
            <a:pPr lvl="2"/>
            <a:r>
              <a:rPr lang="sl-SI" dirty="0"/>
              <a:t>Tobak</a:t>
            </a:r>
          </a:p>
        </p:txBody>
      </p:sp>
      <p:pic>
        <p:nvPicPr>
          <p:cNvPr id="4" name="Picture 3" descr="2018302493-300x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29" y="476235"/>
            <a:ext cx="1926116" cy="2452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581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Južna Amerika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67431"/>
          </a:xfrm>
        </p:spPr>
        <p:txBody>
          <a:bodyPr>
            <a:normAutofit fontScale="62500" lnSpcReduction="20000"/>
          </a:bodyPr>
          <a:lstStyle/>
          <a:p>
            <a:endParaRPr lang="sl-SI" dirty="0"/>
          </a:p>
          <a:p>
            <a:r>
              <a:rPr lang="sl-SI" dirty="0"/>
              <a:t>Ribolov</a:t>
            </a:r>
          </a:p>
          <a:p>
            <a:r>
              <a:rPr lang="sl-SI" dirty="0"/>
              <a:t>Pobiranje kokinih listov</a:t>
            </a:r>
          </a:p>
          <a:p>
            <a:r>
              <a:rPr lang="sl-SI" dirty="0"/>
              <a:t>Kokain ki ga pol uvažajo v ZDA</a:t>
            </a:r>
          </a:p>
          <a:p>
            <a:r>
              <a:rPr lang="sl-SI" dirty="0"/>
              <a:t>Izsekavanje gozdov</a:t>
            </a:r>
          </a:p>
          <a:p>
            <a:r>
              <a:rPr lang="sl-SI" dirty="0"/>
              <a:t>Danes</a:t>
            </a:r>
          </a:p>
          <a:p>
            <a:pPr lvl="1"/>
            <a:r>
              <a:rPr lang="sl-SI" dirty="0"/>
              <a:t>Sladkorni trs</a:t>
            </a:r>
          </a:p>
          <a:p>
            <a:pPr lvl="1"/>
            <a:r>
              <a:rPr lang="sl-SI" dirty="0"/>
              <a:t>Kava</a:t>
            </a:r>
          </a:p>
          <a:p>
            <a:pPr lvl="1"/>
            <a:r>
              <a:rPr lang="sl-SI" dirty="0"/>
              <a:t>Tobak</a:t>
            </a:r>
          </a:p>
          <a:p>
            <a:pPr lvl="1"/>
            <a:r>
              <a:rPr lang="sl-SI" dirty="0"/>
              <a:t>Tropsko sadje</a:t>
            </a:r>
          </a:p>
          <a:p>
            <a:pPr lvl="1"/>
            <a:r>
              <a:rPr lang="sl-SI" dirty="0"/>
              <a:t>Kavčuk</a:t>
            </a:r>
          </a:p>
          <a:p>
            <a:pPr lvl="1"/>
            <a:r>
              <a:rPr lang="sl-SI" dirty="0"/>
              <a:t>Soja</a:t>
            </a:r>
          </a:p>
          <a:p>
            <a:r>
              <a:rPr lang="sl-SI" dirty="0"/>
              <a:t>Argentina</a:t>
            </a:r>
          </a:p>
          <a:p>
            <a:pPr lvl="1"/>
            <a:r>
              <a:rPr lang="sl-SI" dirty="0">
                <a:solidFill>
                  <a:schemeClr val="tx1"/>
                </a:solidFill>
              </a:rPr>
              <a:t>Žito </a:t>
            </a:r>
          </a:p>
          <a:p>
            <a:pPr lvl="1"/>
            <a:r>
              <a:rPr lang="sl-SI" dirty="0">
                <a:solidFill>
                  <a:schemeClr val="tx1"/>
                </a:solidFill>
              </a:rPr>
              <a:t>Goveje meso</a:t>
            </a:r>
            <a:endParaRPr lang="sl-SI" dirty="0"/>
          </a:p>
          <a:p>
            <a:r>
              <a:rPr lang="sl-SI" dirty="0"/>
              <a:t>Pred prihodom Evropejcev</a:t>
            </a:r>
          </a:p>
          <a:p>
            <a:pPr lvl="1"/>
            <a:r>
              <a:rPr lang="sl-SI" dirty="0"/>
              <a:t>Kakav</a:t>
            </a:r>
          </a:p>
          <a:p>
            <a:pPr lvl="1"/>
            <a:r>
              <a:rPr lang="sl-SI" dirty="0"/>
              <a:t>Tobak</a:t>
            </a:r>
          </a:p>
          <a:p>
            <a:pPr lvl="1"/>
            <a:r>
              <a:rPr lang="sl-SI" dirty="0"/>
              <a:t>Koruza</a:t>
            </a:r>
          </a:p>
          <a:p>
            <a:pPr lvl="1"/>
            <a:r>
              <a:rPr lang="sl-SI" dirty="0"/>
              <a:t>Krompir</a:t>
            </a:r>
          </a:p>
          <a:p>
            <a:pPr lvl="1"/>
            <a:r>
              <a:rPr lang="sl-SI" dirty="0"/>
              <a:t>Maniok</a:t>
            </a:r>
          </a:p>
        </p:txBody>
      </p:sp>
      <p:pic>
        <p:nvPicPr>
          <p:cNvPr id="4" name="Picture 3" descr="335f52617a6c69c48d6e6f73745f707265626976616c737476615f4272617a696c696a6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76" y="2297681"/>
            <a:ext cx="3487616" cy="2438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995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Učbenik Geografija Afrike in Novega sveta,</a:t>
            </a:r>
          </a:p>
          <a:p>
            <a:r>
              <a:rPr lang="sl-SI" dirty="0">
                <a:hlinkClick r:id="rId2"/>
              </a:rPr>
              <a:t>https://eucbeniki.sio.si/geo8/2587/index.html</a:t>
            </a:r>
            <a:r>
              <a:rPr lang="sl-SI" dirty="0"/>
              <a:t>,</a:t>
            </a:r>
          </a:p>
          <a:p>
            <a:r>
              <a:rPr lang="sl-SI" dirty="0">
                <a:hlinkClick r:id="rId3"/>
              </a:rPr>
              <a:t>https://sl.wikipedia.org/wiki/Latinska_Amerika</a:t>
            </a:r>
            <a:r>
              <a:rPr lang="sl-SI" dirty="0"/>
              <a:t>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64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Delitev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Latinsko Ameriko običajno delimo na: 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Glede na jezik</a:t>
            </a:r>
          </a:p>
          <a:p>
            <a:pPr lvl="1"/>
            <a:r>
              <a:rPr lang="sl-SI" dirty="0"/>
              <a:t>špansko govoreči del (hispanski),</a:t>
            </a:r>
          </a:p>
          <a:p>
            <a:pPr lvl="1"/>
            <a:r>
              <a:rPr lang="sl-SI" dirty="0"/>
              <a:t> portugalsko govoreči del,</a:t>
            </a:r>
          </a:p>
          <a:p>
            <a:pPr lvl="1"/>
            <a:r>
              <a:rPr lang="sl-SI" dirty="0"/>
              <a:t> včasih tudi francosko govoreči del.</a:t>
            </a:r>
          </a:p>
          <a:p>
            <a:pPr lvl="1"/>
            <a:endParaRPr lang="sl-SI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Glede na geografsko lego:</a:t>
            </a:r>
          </a:p>
          <a:p>
            <a:pPr lvl="2"/>
            <a:r>
              <a:rPr lang="sl-SI" dirty="0"/>
              <a:t>Srednja Amerika:</a:t>
            </a:r>
          </a:p>
          <a:p>
            <a:pPr lvl="3"/>
            <a:r>
              <a:rPr lang="sl-SI" dirty="0"/>
              <a:t>Mehika</a:t>
            </a:r>
          </a:p>
          <a:p>
            <a:pPr lvl="3"/>
            <a:r>
              <a:rPr lang="sl-SI" dirty="0"/>
              <a:t>Medmorska Amerika</a:t>
            </a:r>
          </a:p>
          <a:p>
            <a:pPr lvl="3"/>
            <a:r>
              <a:rPr lang="sl-SI" dirty="0"/>
              <a:t>Karibski otoki</a:t>
            </a:r>
          </a:p>
          <a:p>
            <a:pPr lvl="2"/>
            <a:r>
              <a:rPr lang="sl-SI" dirty="0"/>
              <a:t>Južna Amerika.</a:t>
            </a:r>
          </a:p>
        </p:txBody>
      </p:sp>
      <p:pic>
        <p:nvPicPr>
          <p:cNvPr id="4" name="Picture 3" descr="delitev_latinska_sr_j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92" y="2676061"/>
            <a:ext cx="2350008" cy="2630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255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Sestavne države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887910"/>
          </a:xfrm>
        </p:spPr>
        <p:txBody>
          <a:bodyPr>
            <a:normAutofit fontScale="62500" lnSpcReduction="20000"/>
          </a:bodyPr>
          <a:lstStyle/>
          <a:p>
            <a:r>
              <a:rPr lang="sl-SI" dirty="0"/>
              <a:t>Argentina</a:t>
            </a:r>
          </a:p>
          <a:p>
            <a:r>
              <a:rPr lang="sl-SI" dirty="0"/>
              <a:t>Bolivija</a:t>
            </a:r>
          </a:p>
          <a:p>
            <a:r>
              <a:rPr lang="sl-SI" dirty="0"/>
              <a:t>Brazilija</a:t>
            </a:r>
          </a:p>
          <a:p>
            <a:r>
              <a:rPr lang="sl-SI" dirty="0"/>
              <a:t>Čile</a:t>
            </a:r>
          </a:p>
          <a:p>
            <a:r>
              <a:rPr lang="sl-SI" dirty="0"/>
              <a:t>Kolumbija</a:t>
            </a:r>
          </a:p>
          <a:p>
            <a:r>
              <a:rPr lang="sl-SI" dirty="0"/>
              <a:t>Kostarika</a:t>
            </a:r>
          </a:p>
          <a:p>
            <a:r>
              <a:rPr lang="sl-SI" dirty="0"/>
              <a:t>Kuba</a:t>
            </a:r>
          </a:p>
          <a:p>
            <a:r>
              <a:rPr lang="sl-SI" dirty="0"/>
              <a:t>Dominikanska Republika</a:t>
            </a:r>
          </a:p>
          <a:p>
            <a:r>
              <a:rPr lang="sl-SI" dirty="0"/>
              <a:t>Ekvador</a:t>
            </a:r>
          </a:p>
          <a:p>
            <a:r>
              <a:rPr lang="sl-SI" dirty="0"/>
              <a:t>Salvador</a:t>
            </a:r>
          </a:p>
          <a:p>
            <a:r>
              <a:rPr lang="sl-SI" dirty="0"/>
              <a:t>Gvatemala</a:t>
            </a:r>
          </a:p>
          <a:p>
            <a:r>
              <a:rPr lang="sl-SI" dirty="0"/>
              <a:t>Haiti</a:t>
            </a:r>
          </a:p>
          <a:p>
            <a:r>
              <a:rPr lang="sl-SI" dirty="0"/>
              <a:t>Honduras</a:t>
            </a:r>
          </a:p>
          <a:p>
            <a:r>
              <a:rPr lang="sl-SI" dirty="0"/>
              <a:t>Mehika</a:t>
            </a:r>
          </a:p>
          <a:p>
            <a:r>
              <a:rPr lang="sl-SI" dirty="0"/>
              <a:t>Nikaragva</a:t>
            </a:r>
          </a:p>
          <a:p>
            <a:r>
              <a:rPr lang="sl-SI" dirty="0"/>
              <a:t>Panama</a:t>
            </a:r>
          </a:p>
          <a:p>
            <a:r>
              <a:rPr lang="sl-SI" dirty="0"/>
              <a:t>Paragvaj</a:t>
            </a:r>
          </a:p>
          <a:p>
            <a:r>
              <a:rPr lang="sl-SI" dirty="0"/>
              <a:t>Peru</a:t>
            </a:r>
          </a:p>
          <a:p>
            <a:r>
              <a:rPr lang="sl-SI" dirty="0"/>
              <a:t>Puerto Rico (ni samostojna)</a:t>
            </a:r>
          </a:p>
          <a:p>
            <a:r>
              <a:rPr lang="sl-SI" dirty="0"/>
              <a:t>Uruguay</a:t>
            </a:r>
          </a:p>
          <a:p>
            <a:r>
              <a:rPr lang="sl-SI" dirty="0"/>
              <a:t>Venezuela</a:t>
            </a:r>
          </a:p>
          <a:p>
            <a:endParaRPr lang="sl-SI" dirty="0"/>
          </a:p>
        </p:txBody>
      </p:sp>
      <p:pic>
        <p:nvPicPr>
          <p:cNvPr id="9" name="Picture 8" descr="Bwgx0udIgAAwsm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11" y="685800"/>
            <a:ext cx="3240989" cy="4213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93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Geografska lega, večje reke, gorovja, kotline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12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Južna Amerika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8043"/>
            <a:ext cx="7543800" cy="5300316"/>
          </a:xfrm>
        </p:spPr>
        <p:txBody>
          <a:bodyPr>
            <a:normAutofit fontScale="62500" lnSpcReduction="20000"/>
          </a:bodyPr>
          <a:lstStyle/>
          <a:p>
            <a:r>
              <a:rPr lang="sl-SI" dirty="0"/>
              <a:t>Geografska lega:</a:t>
            </a:r>
          </a:p>
          <a:p>
            <a:pPr lvl="1"/>
            <a:r>
              <a:rPr lang="sl-SI" dirty="0"/>
              <a:t>Večji del v vročem toplotnem pasu,</a:t>
            </a:r>
          </a:p>
          <a:p>
            <a:pPr lvl="1"/>
            <a:r>
              <a:rPr lang="sl-SI" dirty="0"/>
              <a:t>Na južnem delu celine prehaja v zmerno toplega. </a:t>
            </a:r>
          </a:p>
          <a:p>
            <a:pPr lvl="1"/>
            <a:r>
              <a:rPr lang="sl-SI" dirty="0"/>
              <a:t>Skrajni jug v mrzlem toplotnem pasu. </a:t>
            </a:r>
          </a:p>
          <a:p>
            <a:r>
              <a:rPr lang="sl-SI" dirty="0"/>
              <a:t>Kotline:</a:t>
            </a:r>
          </a:p>
          <a:p>
            <a:pPr lvl="1"/>
            <a:r>
              <a:rPr lang="sl-SI" dirty="0"/>
              <a:t>Laplatsko nižavje </a:t>
            </a:r>
          </a:p>
          <a:p>
            <a:pPr lvl="1"/>
            <a:r>
              <a:rPr lang="sl-SI" dirty="0"/>
              <a:t>Orinoško nižavje</a:t>
            </a:r>
          </a:p>
          <a:p>
            <a:r>
              <a:rPr lang="sl-SI" dirty="0"/>
              <a:t>Gorovja:</a:t>
            </a:r>
          </a:p>
          <a:p>
            <a:pPr lvl="1"/>
            <a:r>
              <a:rPr lang="sl-SI" dirty="0"/>
              <a:t>Andi</a:t>
            </a:r>
          </a:p>
          <a:p>
            <a:pPr lvl="1"/>
            <a:r>
              <a:rPr lang="sl-SI" dirty="0"/>
              <a:t>Altiplano</a:t>
            </a:r>
          </a:p>
          <a:p>
            <a:pPr lvl="1"/>
            <a:r>
              <a:rPr lang="sl-SI" dirty="0"/>
              <a:t>Puna de Atacama</a:t>
            </a:r>
          </a:p>
          <a:p>
            <a:pPr lvl="1"/>
            <a:r>
              <a:rPr lang="sl-SI" dirty="0"/>
              <a:t>Cordillera:</a:t>
            </a:r>
          </a:p>
          <a:p>
            <a:pPr lvl="2"/>
            <a:r>
              <a:rPr lang="sl-SI" dirty="0"/>
              <a:t>Blanca</a:t>
            </a:r>
          </a:p>
          <a:p>
            <a:pPr lvl="2"/>
            <a:r>
              <a:rPr lang="sl-SI" dirty="0"/>
              <a:t>Merida</a:t>
            </a:r>
          </a:p>
          <a:p>
            <a:pPr lvl="2"/>
            <a:r>
              <a:rPr lang="sl-SI" dirty="0"/>
              <a:t>Negra</a:t>
            </a:r>
          </a:p>
          <a:p>
            <a:r>
              <a:rPr lang="sl-SI" dirty="0"/>
              <a:t>Reke:</a:t>
            </a:r>
          </a:p>
          <a:p>
            <a:pPr lvl="1"/>
            <a:r>
              <a:rPr lang="sl-SI" dirty="0"/>
              <a:t>Amazonka</a:t>
            </a:r>
          </a:p>
          <a:p>
            <a:pPr lvl="1"/>
            <a:r>
              <a:rPr lang="sl-SI" dirty="0"/>
              <a:t>Parana </a:t>
            </a:r>
          </a:p>
          <a:p>
            <a:pPr lvl="1"/>
            <a:r>
              <a:rPr lang="sl-SI" dirty="0"/>
              <a:t>Orinoko</a:t>
            </a:r>
          </a:p>
          <a:p>
            <a:pPr lvl="1"/>
            <a:r>
              <a:rPr lang="sl-SI" dirty="0"/>
              <a:t>Rio Negro</a:t>
            </a:r>
          </a:p>
          <a:p>
            <a:pPr lvl="1"/>
            <a:r>
              <a:rPr lang="sl-SI" dirty="0"/>
              <a:t>Urugvaj</a:t>
            </a:r>
          </a:p>
          <a:p>
            <a:pPr lvl="1"/>
            <a:r>
              <a:rPr lang="sl-SI" dirty="0"/>
              <a:t>Paragvaj</a:t>
            </a:r>
          </a:p>
          <a:p>
            <a:pPr lvl="1"/>
            <a:r>
              <a:rPr lang="sl-SI" dirty="0"/>
              <a:t>Rio de la Plata itd.</a:t>
            </a:r>
          </a:p>
          <a:p>
            <a:endParaRPr lang="sl-SI" dirty="0"/>
          </a:p>
        </p:txBody>
      </p:sp>
      <p:pic>
        <p:nvPicPr>
          <p:cNvPr id="5" name="Picture 4" descr="naravne_enote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45" y="1105434"/>
            <a:ext cx="3181456" cy="44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5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Srednja Amerika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Največji vpliv ima </a:t>
            </a:r>
          </a:p>
          <a:p>
            <a:pPr lvl="1"/>
            <a:r>
              <a:rPr lang="sl-SI" dirty="0"/>
              <a:t>Lega v vročem pasu</a:t>
            </a:r>
          </a:p>
          <a:p>
            <a:pPr lvl="1"/>
            <a:r>
              <a:rPr lang="sl-SI" dirty="0"/>
              <a:t>Majhna oddaljenost od morja</a:t>
            </a:r>
          </a:p>
          <a:p>
            <a:pPr lvl="1"/>
            <a:r>
              <a:rPr lang="sl-SI" dirty="0"/>
              <a:t>Rastlinstvo</a:t>
            </a:r>
          </a:p>
          <a:p>
            <a:pPr lvl="2"/>
            <a:r>
              <a:rPr lang="sl-SI" dirty="0"/>
              <a:t>Tropski deževni gozd</a:t>
            </a:r>
          </a:p>
          <a:p>
            <a:pPr lvl="2"/>
            <a:r>
              <a:rPr lang="sl-SI" dirty="0"/>
              <a:t>Zavetrni predeli:savana</a:t>
            </a:r>
          </a:p>
          <a:p>
            <a:pPr lvl="2"/>
            <a:r>
              <a:rPr lang="sl-SI" dirty="0"/>
              <a:t>Puščavsko in polpuščsavsko</a:t>
            </a:r>
          </a:p>
          <a:p>
            <a:pPr lvl="1"/>
            <a:r>
              <a:rPr lang="sl-SI" dirty="0"/>
              <a:t>Je na stiku 2 tektonskih plošč</a:t>
            </a:r>
          </a:p>
          <a:p>
            <a:pPr lvl="2"/>
            <a:r>
              <a:rPr lang="sl-SI" dirty="0"/>
              <a:t>Sproža vulkane, potrese</a:t>
            </a:r>
          </a:p>
          <a:p>
            <a:endParaRPr lang="sl-SI" dirty="0"/>
          </a:p>
        </p:txBody>
      </p:sp>
      <p:pic>
        <p:nvPicPr>
          <p:cNvPr id="4" name="Picture 3" descr="jungle_wood_green_moss_lianas_thickets_64072_1920x10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0" y="2019133"/>
            <a:ext cx="3532962" cy="1987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507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prebivalstvo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16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Srednja Amerika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090750"/>
          </a:xfrm>
        </p:spPr>
        <p:txBody>
          <a:bodyPr>
            <a:normAutofit fontScale="70000" lnSpcReduction="20000"/>
          </a:bodyPr>
          <a:lstStyle/>
          <a:p>
            <a:r>
              <a:rPr lang="sl-SI" dirty="0"/>
              <a:t>Karibsko otočje</a:t>
            </a:r>
          </a:p>
          <a:p>
            <a:pPr lvl="1"/>
            <a:r>
              <a:rPr lang="sl-SI" dirty="0"/>
              <a:t>Zaradi malo dohodkov, mladi domačini hodijo iskat zaposlitev v svet.</a:t>
            </a:r>
          </a:p>
          <a:p>
            <a:r>
              <a:rPr lang="sl-SI" dirty="0"/>
              <a:t>Medmorska Amerika</a:t>
            </a:r>
          </a:p>
          <a:p>
            <a:pPr lvl="1"/>
            <a:r>
              <a:rPr lang="sl-SI" dirty="0"/>
              <a:t>Največ potomcev mešanih staršev </a:t>
            </a:r>
          </a:p>
          <a:p>
            <a:pPr lvl="2"/>
            <a:r>
              <a:rPr lang="sl-SI" dirty="0"/>
              <a:t>Mestici (evropejci-staroselci)</a:t>
            </a:r>
          </a:p>
          <a:p>
            <a:pPr lvl="2"/>
            <a:r>
              <a:rPr lang="sl-SI" dirty="0"/>
              <a:t>Mulati (evropejci-afričani)</a:t>
            </a:r>
          </a:p>
          <a:p>
            <a:pPr lvl="1"/>
            <a:r>
              <a:rPr lang="sl-SI" dirty="0"/>
              <a:t>Staroselci (prevladujejo v Gvatemali)</a:t>
            </a:r>
          </a:p>
          <a:p>
            <a:pPr lvl="1"/>
            <a:r>
              <a:rPr lang="sl-SI" dirty="0"/>
              <a:t>Evropejci (prevladujejo v Kostariki)</a:t>
            </a:r>
          </a:p>
          <a:p>
            <a:pPr lvl="1"/>
            <a:r>
              <a:rPr lang="sl-SI" dirty="0"/>
              <a:t>Kreoli (potomci prvih španskih priseljencev)</a:t>
            </a:r>
          </a:p>
          <a:p>
            <a:r>
              <a:rPr lang="sl-SI" dirty="0"/>
              <a:t>Mehika</a:t>
            </a:r>
          </a:p>
          <a:p>
            <a:pPr lvl="1"/>
            <a:r>
              <a:rPr lang="sl-SI" dirty="0"/>
              <a:t>Potomci mešanih staršev </a:t>
            </a:r>
          </a:p>
          <a:p>
            <a:pPr lvl="1"/>
            <a:r>
              <a:rPr lang="sl-SI" dirty="0"/>
              <a:t>Slabo obljudena območja</a:t>
            </a:r>
          </a:p>
          <a:p>
            <a:pPr lvl="2"/>
            <a:r>
              <a:rPr lang="sl-SI" dirty="0"/>
              <a:t>Jukatan</a:t>
            </a:r>
          </a:p>
          <a:p>
            <a:pPr lvl="2"/>
            <a:r>
              <a:rPr lang="sl-SI" dirty="0"/>
              <a:t>Sušni deli na severu in severozahodu</a:t>
            </a:r>
          </a:p>
          <a:p>
            <a:pPr lvl="1"/>
            <a:r>
              <a:rPr lang="sl-SI" dirty="0"/>
              <a:t>Prenaseljena mesta</a:t>
            </a:r>
          </a:p>
          <a:p>
            <a:pPr lvl="2"/>
            <a:r>
              <a:rPr lang="sl-SI" dirty="0"/>
              <a:t>Brezposelnost</a:t>
            </a:r>
          </a:p>
          <a:p>
            <a:pPr lvl="2"/>
            <a:r>
              <a:rPr lang="sl-SI" dirty="0"/>
              <a:t>Brezdomstvo</a:t>
            </a:r>
          </a:p>
          <a:p>
            <a:pPr lvl="2"/>
            <a:r>
              <a:rPr lang="sl-SI" dirty="0"/>
              <a:t>Onesnažen zrak</a:t>
            </a:r>
          </a:p>
          <a:p>
            <a:pPr lvl="2"/>
            <a:r>
              <a:rPr lang="sl-SI" dirty="0"/>
              <a:t>Pomanjkanje pitne vode</a:t>
            </a:r>
          </a:p>
          <a:p>
            <a:pPr lvl="2"/>
            <a:r>
              <a:rPr lang="sl-SI" dirty="0"/>
              <a:t>Kriminal </a:t>
            </a:r>
          </a:p>
          <a:p>
            <a:pPr lvl="1"/>
            <a:endParaRPr lang="sl-SI" dirty="0"/>
          </a:p>
        </p:txBody>
      </p:sp>
      <p:pic>
        <p:nvPicPr>
          <p:cNvPr id="4" name="Picture 3" descr="r-MEXICO-ELECTION-VOTE-BUYING-large5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27" y="3786273"/>
            <a:ext cx="3763567" cy="1571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kalinago-indigenous-people-of-dominic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75" y="1719736"/>
            <a:ext cx="2273641" cy="15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139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Južna Amerika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14516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sl-SI" dirty="0">
                <a:solidFill>
                  <a:schemeClr val="tx1"/>
                </a:solidFill>
              </a:rPr>
              <a:t>Velik delež revnega prebivalstva</a:t>
            </a:r>
          </a:p>
          <a:p>
            <a:pPr lvl="2"/>
            <a:r>
              <a:rPr lang="sl-SI" dirty="0">
                <a:solidFill>
                  <a:schemeClr val="tx1"/>
                </a:solidFill>
              </a:rPr>
              <a:t>Črnci (potomci sužnjev)</a:t>
            </a:r>
          </a:p>
          <a:p>
            <a:pPr lvl="2"/>
            <a:r>
              <a:rPr lang="sl-SI" dirty="0">
                <a:solidFill>
                  <a:schemeClr val="tx1"/>
                </a:solidFill>
              </a:rPr>
              <a:t>Velik del mesticev (indijanci-evropejci)</a:t>
            </a:r>
          </a:p>
          <a:p>
            <a:pPr lvl="2"/>
            <a:r>
              <a:rPr lang="sl-SI" dirty="0">
                <a:solidFill>
                  <a:schemeClr val="tx1"/>
                </a:solidFill>
              </a:rPr>
              <a:t> Staroselski indijanci iz Andov,</a:t>
            </a:r>
          </a:p>
          <a:p>
            <a:pPr lvl="2"/>
            <a:r>
              <a:rPr lang="sl-SI" dirty="0">
                <a:solidFill>
                  <a:schemeClr val="tx1"/>
                </a:solidFill>
              </a:rPr>
              <a:t>Različna ljudstva Amazonskega nižavja,</a:t>
            </a:r>
          </a:p>
          <a:p>
            <a:pPr lvl="1"/>
            <a:r>
              <a:rPr lang="sl-SI" dirty="0">
                <a:solidFill>
                  <a:schemeClr val="tx1"/>
                </a:solidFill>
              </a:rPr>
              <a:t>Premožnih je le dober odstotek.</a:t>
            </a:r>
          </a:p>
          <a:p>
            <a:pPr lvl="1"/>
            <a:r>
              <a:rPr lang="sl-SI" dirty="0">
                <a:solidFill>
                  <a:schemeClr val="tx1"/>
                </a:solidFill>
              </a:rPr>
              <a:t>Belci (potomci Špancev in Portugalcev)</a:t>
            </a:r>
          </a:p>
          <a:p>
            <a:pPr lvl="1"/>
            <a:r>
              <a:rPr lang="sl-SI" dirty="0">
                <a:solidFill>
                  <a:schemeClr val="tx1"/>
                </a:solidFill>
              </a:rPr>
              <a:t>Revno prebivalstvo je pogosto brez zaposlitve in doma. </a:t>
            </a:r>
          </a:p>
          <a:p>
            <a:pPr lvl="1"/>
            <a:r>
              <a:rPr lang="sl-SI" dirty="0">
                <a:solidFill>
                  <a:schemeClr val="tx1"/>
                </a:solidFill>
              </a:rPr>
              <a:t> Najbolj so ogroženi otroci, ki so brez pravic: </a:t>
            </a:r>
          </a:p>
          <a:p>
            <a:pPr lvl="2"/>
            <a:r>
              <a:rPr lang="sl-SI" dirty="0">
                <a:solidFill>
                  <a:schemeClr val="tx1"/>
                </a:solidFill>
              </a:rPr>
              <a:t>Nimajo hrane, </a:t>
            </a:r>
          </a:p>
          <a:p>
            <a:pPr lvl="2"/>
            <a:r>
              <a:rPr lang="sl-SI" dirty="0">
                <a:solidFill>
                  <a:schemeClr val="tx1"/>
                </a:solidFill>
              </a:rPr>
              <a:t>So brez strehe nad glavo, </a:t>
            </a:r>
          </a:p>
          <a:p>
            <a:pPr lvl="2"/>
            <a:r>
              <a:rPr lang="sl-SI" dirty="0">
                <a:solidFill>
                  <a:schemeClr val="tx1"/>
                </a:solidFill>
              </a:rPr>
              <a:t>Varnosti,</a:t>
            </a:r>
          </a:p>
          <a:p>
            <a:pPr lvl="2"/>
            <a:r>
              <a:rPr lang="sl-SI" dirty="0">
                <a:solidFill>
                  <a:schemeClr val="tx1"/>
                </a:solidFill>
              </a:rPr>
              <a:t>Igre,</a:t>
            </a:r>
          </a:p>
          <a:p>
            <a:pPr lvl="2"/>
            <a:r>
              <a:rPr lang="sl-SI" dirty="0">
                <a:solidFill>
                  <a:schemeClr val="tx1"/>
                </a:solidFill>
              </a:rPr>
              <a:t>Izobraževanja.</a:t>
            </a:r>
          </a:p>
          <a:p>
            <a:pPr lvl="2"/>
            <a:r>
              <a:rPr lang="sl-SI" dirty="0">
                <a:solidFill>
                  <a:schemeClr val="tx1"/>
                </a:solidFill>
              </a:rPr>
              <a:t> Opravljajo pa že v mladosti težka fizična dela.</a:t>
            </a:r>
          </a:p>
          <a:p>
            <a:pPr lvl="1"/>
            <a:r>
              <a:rPr lang="sl-SI" dirty="0">
                <a:solidFill>
                  <a:schemeClr val="tx1"/>
                </a:solidFill>
              </a:rPr>
              <a:t>Staroselci v Amazonskem gozdu so izrinjeni zaradi</a:t>
            </a:r>
          </a:p>
          <a:p>
            <a:pPr lvl="2"/>
            <a:r>
              <a:rPr lang="sl-SI" dirty="0">
                <a:solidFill>
                  <a:schemeClr val="tx1"/>
                </a:solidFill>
              </a:rPr>
              <a:t>izsekavanja gozda, </a:t>
            </a:r>
          </a:p>
          <a:p>
            <a:pPr lvl="2"/>
            <a:r>
              <a:rPr lang="sl-SI" dirty="0">
                <a:solidFill>
                  <a:schemeClr val="tx1"/>
                </a:solidFill>
              </a:rPr>
              <a:t>pridobivanja novih kmetijskih zemljišč,</a:t>
            </a:r>
          </a:p>
          <a:p>
            <a:pPr lvl="2"/>
            <a:r>
              <a:rPr lang="sl-SI" dirty="0">
                <a:solidFill>
                  <a:schemeClr val="tx1"/>
                </a:solidFill>
              </a:rPr>
              <a:t>odpiranja rudnikov. </a:t>
            </a:r>
            <a:endParaRPr lang="sl-SI" dirty="0"/>
          </a:p>
        </p:txBody>
      </p:sp>
      <p:pic>
        <p:nvPicPr>
          <p:cNvPr id="4" name="Picture 3" descr="favela-favele-brazil-rio-favele-favela-u-rij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49" y="3578279"/>
            <a:ext cx="3059952" cy="1722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3248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0</TotalTime>
  <Words>451</Words>
  <Application>Microsoft Office PowerPoint</Application>
  <PresentationFormat>On-screen Show (4:3)</PresentationFormat>
  <Paragraphs>169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Impact</vt:lpstr>
      <vt:lpstr>Times New Roman</vt:lpstr>
      <vt:lpstr>Newsprint</vt:lpstr>
      <vt:lpstr>Latinska Amerika</vt:lpstr>
      <vt:lpstr>Delitev</vt:lpstr>
      <vt:lpstr>Sestavne države</vt:lpstr>
      <vt:lpstr>Geografska lega, večje reke, gorovja, kotline</vt:lpstr>
      <vt:lpstr>Južna Amerika</vt:lpstr>
      <vt:lpstr>Srednja Amerika</vt:lpstr>
      <vt:lpstr>prebivalstvo</vt:lpstr>
      <vt:lpstr>Srednja Amerika</vt:lpstr>
      <vt:lpstr>Južna Amerika</vt:lpstr>
      <vt:lpstr>Gospodarstvo</vt:lpstr>
      <vt:lpstr>Srednja Amerika</vt:lpstr>
      <vt:lpstr>Južna Amerika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2019-07-04T11:10:02Z</dcterms:created>
  <dcterms:modified xsi:type="dcterms:W3CDTF">2019-07-04T11:10:02Z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