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965B7-E1F1-4B93-A10B-AA394BC1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E541-A644-4FFB-8F1F-489A4CF9093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7DEA9-9086-4E96-9D97-F329E7F5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3E361-33BF-4AB1-96D3-C64B2787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8A9CC-886D-41A3-8F23-1646046925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578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DCB8E-6A06-4D1F-BF37-E447F81C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ECC2-9BC3-405F-913A-D5B87860F4B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D5299-D025-4197-953F-69529A66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2195-A890-4785-99D7-E0940289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477C4-2CBF-4541-A42A-8DA210B9AF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083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8DBE6-8BD2-49B6-BE2F-187F9569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E97E-CC58-4021-ACC6-947422EA994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BC7F-79BB-4115-B21F-FCD5DB86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D17A6-18AF-4700-9538-45360561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BFC67-41C0-44AF-A287-1DA40EE67E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355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E52B0-DED8-4B92-BD45-2215697F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9CFFB-B7C7-4DE5-BF07-D2408CAD44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65B70-A6F4-42BA-8DA7-140917BD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04941-478D-49FA-951F-1CBA9500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E3A87-ADE0-4608-9E81-7DD9762409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581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1E6B8-C79C-423D-94CE-8A8EE7DB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601D-60F2-4977-B225-803E93EA5F4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4E39C-C4D1-41F0-81C3-2A0087F5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E6200-0D41-4ABE-AA8F-DBB42BB9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99EF3-28C2-47CC-AAE5-FF807C353E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560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4946D5-A507-4AEE-8993-D2F43B4F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8E2C-37F2-4D81-B808-CA33D2C6809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8ABD48-D2F2-4F85-A769-A82E9344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74B38F-597D-493F-9746-6282859B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78B38-DDA9-4559-A094-DB0052AFC2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110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E81428-AC1C-4EC4-9C9D-0FD20837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2C75-FEE3-4576-BB6D-48CCAD32EBE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092097-4D8F-47CF-8ED3-714DBC61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789576-75F4-467D-AE19-0C4021DD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E6550-A7C1-454A-A31D-AF2AD25BE0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689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2F7996-BFBC-4A35-8074-A599DBD0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42F5-9F85-430E-818F-18C3A2B1E97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BA33B3-319E-4A7B-A9DF-3C15B48D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BC56FD-1648-4F33-985B-9112E72E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362F2-E4D8-4E3D-ABD6-076485C6A3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827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E7AE362-CD3A-47FB-8095-D60E6D2E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5E00-40BC-4258-ABC8-69ACC986A62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420D1F-9B1B-4167-BA88-9AA1F93D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64F844-ED35-4699-A32C-01FFDABA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C7E70-0E22-4E52-BA3F-E793081383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5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A4EBD9-B7AD-4261-AC9E-5B75D1F3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0FFC-65EC-4F21-A5BA-16B4BE95DED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7AC7AD-8B02-4DE3-BF8B-73BAF10B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868F6C-99B4-4B9F-A99C-E2F115A7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62D98-E6FD-42B1-AA0C-54A33629E2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984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7524D4-A7AA-4F45-B4CD-75D40D4C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B86A-ED5B-4397-BE9C-ABD5AE7351C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52C3AD-78A5-4BC0-AB5A-48C5B3A6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515E6B-75E1-4D5E-B02F-E255AEDA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A9D1D-9B0B-4DF9-A6E7-83E0E83E20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951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B12F16-16A5-4BD2-992C-0536287718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708E74D-F5B0-4837-AA47-4B6BF33F1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97257-2F57-482F-B122-8300DEB3F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98FC90-8DF9-4860-84F8-0F622ACA498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069B-FF8B-4164-99FF-DA4B0E2C9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ED558-D873-4219-94AF-9A1E6B873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6F37863-3AFF-443A-8E70-6CA7D1D3C7B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De%C5%BEela_in_Blejski_kot" TargetMode="External"/><Relationship Id="rId2" Type="http://schemas.openxmlformats.org/officeDocument/2006/relationships/hyperlink" Target="http://sl.wikipedia.org/wiki/Ljubljanska_kotl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m.si/images/stories/parki/ljubljansko_barje/ljubljansko_barje_borovnisk.jpg" TargetMode="External"/><Relationship Id="rId5" Type="http://schemas.openxmlformats.org/officeDocument/2006/relationships/hyperlink" Target="http://sl.wikipedia.org/wiki/Ljubljansko_barje" TargetMode="External"/><Relationship Id="rId4" Type="http://schemas.openxmlformats.org/officeDocument/2006/relationships/hyperlink" Target="http://sl.wikipedia.org/wiki/Kranjsko-Sor%C5%A1ko_polj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A1335EFC-C1AA-49AC-B277-DF0C9B99F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3000375"/>
          </a:xfrm>
        </p:spPr>
        <p:txBody>
          <a:bodyPr/>
          <a:lstStyle/>
          <a:p>
            <a:r>
              <a:rPr lang="sl-SI" altLang="sl-SI" sz="6000" b="1">
                <a:latin typeface="Arial Black" panose="020B0A04020102020204" pitchFamily="34" charset="0"/>
                <a:ea typeface="Aharoni" panose="02010803020104030203" pitchFamily="2" charset="-79"/>
                <a:cs typeface="Aharoni" panose="02010803020104030203" pitchFamily="2" charset="-79"/>
              </a:rPr>
              <a:t>LJUBLJANSKA KOTLINA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8988F-63B8-4E6D-977C-D82BF0B7A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688" y="3857625"/>
            <a:ext cx="4000500" cy="235743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dirty="0"/>
              <a:t>Avtor: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l-SI" dirty="0"/>
              <a:t>Učiteljica: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l-SI" dirty="0"/>
              <a:t>Predmet</a:t>
            </a:r>
            <a:r>
              <a:rPr lang="sl-SI"/>
              <a:t>: geografija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rshhie\Pictures\Sloveniastar.GIF">
            <a:extLst>
              <a:ext uri="{FF2B5EF4-FFF2-40B4-BE49-F238E27FC236}">
                <a16:creationId xmlns:a16="http://schemas.microsoft.com/office/drawing/2014/main" id="{C6396462-B5B7-4EF9-AACE-828C1CC7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8643938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3C574F9-4751-4403-AD39-BEC84683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LEGA, OBSEG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B9D14BCB-E095-46E9-9D14-E7A3208EC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600"/>
              <a:t>med alpskimi predalpskimi in dinarskimi pokrajinami</a:t>
            </a:r>
          </a:p>
          <a:p>
            <a:r>
              <a:rPr lang="sl-SI" altLang="sl-SI" sz="1600"/>
              <a:t>največja sklenjena ravnina v Sloveniji (58km dolga in 18 km široka)</a:t>
            </a:r>
          </a:p>
          <a:p>
            <a:r>
              <a:rPr lang="sl-SI" altLang="sl-SI" sz="1600"/>
              <a:t>nadmorska višina - med 260 in 550 m</a:t>
            </a:r>
          </a:p>
          <a:p>
            <a:endParaRPr lang="sl-SI" altLang="sl-SI" sz="1600"/>
          </a:p>
          <a:p>
            <a:r>
              <a:rPr lang="sl-SI" altLang="sl-SI" sz="1600"/>
              <a:t>delitev:</a:t>
            </a:r>
          </a:p>
          <a:p>
            <a:r>
              <a:rPr lang="sl-SI" altLang="sl-SI" sz="1600"/>
              <a:t> - Dežela in Blejski kot</a:t>
            </a:r>
          </a:p>
          <a:p>
            <a:r>
              <a:rPr lang="sl-SI" altLang="sl-SI" sz="1600"/>
              <a:t> - Dobrave</a:t>
            </a:r>
          </a:p>
          <a:p>
            <a:r>
              <a:rPr lang="sl-SI" altLang="sl-SI" sz="1600"/>
              <a:t> - Kranjsko-Sorško polje</a:t>
            </a:r>
          </a:p>
          <a:p>
            <a:r>
              <a:rPr lang="sl-SI" altLang="sl-SI" sz="1600"/>
              <a:t> - Kamniško-Bistriška ravan</a:t>
            </a:r>
          </a:p>
          <a:p>
            <a:r>
              <a:rPr lang="sl-SI" altLang="sl-SI" sz="1600"/>
              <a:t> - Ljubljansko polje</a:t>
            </a:r>
          </a:p>
          <a:p>
            <a:r>
              <a:rPr lang="sl-SI" altLang="sl-SI" sz="1600"/>
              <a:t> - Ljubljansko barje</a:t>
            </a:r>
          </a:p>
          <a:p>
            <a:endParaRPr lang="sl-SI" altLang="sl-SI" sz="1600"/>
          </a:p>
          <a:p>
            <a:endParaRPr lang="sl-SI" altLang="sl-SI" sz="1600"/>
          </a:p>
          <a:p>
            <a:pPr>
              <a:buFont typeface="Arial" panose="020B0604020202020204" pitchFamily="34" charset="0"/>
              <a:buNone/>
            </a:pPr>
            <a:r>
              <a:rPr lang="sl-SI" altLang="sl-SI" sz="1600"/>
              <a:t>                                                                                                       </a:t>
            </a:r>
            <a:r>
              <a:rPr lang="sl-SI" altLang="sl-SI" sz="1200"/>
              <a:t>Ljubljanska kotlina v megli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200"/>
              <a:t>                                                                                                                                       (pogled iz juga proti severu)</a:t>
            </a: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A964EB5A-B806-42EA-B207-01A9CC00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357438"/>
            <a:ext cx="278606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EE934F6-1C9A-44E2-BCC0-04EFD4DF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NASTANEK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C29BBE4-C0E5-4BB4-B3A7-962AB3E3D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tektonsko ugrezanje</a:t>
            </a:r>
          </a:p>
          <a:p>
            <a:r>
              <a:rPr lang="sl-SI" altLang="sl-SI" sz="2000"/>
              <a:t>zalilo Panonsko morje</a:t>
            </a:r>
          </a:p>
          <a:p>
            <a:r>
              <a:rPr lang="sl-SI" altLang="sl-SI" sz="2000"/>
              <a:t>reka Sava nasula udorino s prodom in peskom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      </a:t>
            </a:r>
            <a:r>
              <a:rPr lang="sl-SI" altLang="sl-SI" sz="1200"/>
              <a:t>prod                                                                                                                 pesek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79748DEE-4444-4263-B27B-6F1669BB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43250"/>
            <a:ext cx="328612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>
            <a:extLst>
              <a:ext uri="{FF2B5EF4-FFF2-40B4-BE49-F238E27FC236}">
                <a16:creationId xmlns:a16="http://schemas.microsoft.com/office/drawing/2014/main" id="{B5BB8FA2-5DF4-4D09-AD70-7B6894A70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3250"/>
            <a:ext cx="32146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8D0BBC7-ED70-48A6-A192-CD4F9E20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PODNEBJE, TLA, POSELITEV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042D52B-7DB5-4199-89BF-0AE13AB98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uspevajo vse poljščine</a:t>
            </a:r>
          </a:p>
          <a:p>
            <a:r>
              <a:rPr lang="sl-SI" altLang="sl-SI" sz="2000"/>
              <a:t>ugodna prometna lega</a:t>
            </a:r>
          </a:p>
          <a:p>
            <a:r>
              <a:rPr lang="sl-SI" altLang="sl-SI" sz="2000"/>
              <a:t>najbolj poseljena pokrajina</a:t>
            </a:r>
          </a:p>
          <a:p>
            <a:r>
              <a:rPr lang="sl-SI" altLang="sl-SI" sz="2000"/>
              <a:t> zmerno celinsko podnebje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   </a:t>
            </a:r>
            <a:r>
              <a:rPr lang="sl-SI" altLang="sl-SI" sz="1400"/>
              <a:t>obdelovalne površine                                                          gosta poselitev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567CBFB3-CD44-43F7-9021-4A54C2D1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928938"/>
            <a:ext cx="38401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>
            <a:extLst>
              <a:ext uri="{FF2B5EF4-FFF2-40B4-BE49-F238E27FC236}">
                <a16:creationId xmlns:a16="http://schemas.microsoft.com/office/drawing/2014/main" id="{31D432FE-F2AF-42D0-8DE9-C83F83C1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643313"/>
            <a:ext cx="264318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CABFBD21-AB3E-47E9-9E47-54D1983E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r>
              <a:rPr lang="sl-SI" altLang="sl-SI" sz="2400" b="1"/>
              <a:t>Dežela in Blejski kot: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b="1"/>
              <a:t>-    </a:t>
            </a:r>
            <a:r>
              <a:rPr lang="sl-SI" altLang="sl-SI" sz="2000"/>
              <a:t>severozahodni del Ljubljanske kotline </a:t>
            </a:r>
          </a:p>
          <a:p>
            <a:pPr>
              <a:buFontTx/>
              <a:buChar char="-"/>
            </a:pPr>
            <a:r>
              <a:rPr lang="sl-SI" altLang="sl-SI" sz="2000"/>
              <a:t>nekaj m visoki hribčki</a:t>
            </a:r>
          </a:p>
          <a:p>
            <a:pPr>
              <a:buFontTx/>
              <a:buChar char="-"/>
            </a:pPr>
            <a:endParaRPr lang="sl-SI" altLang="sl-SI" sz="2000"/>
          </a:p>
          <a:p>
            <a:r>
              <a:rPr lang="sl-SI" altLang="sl-SI" sz="2400" b="1"/>
              <a:t>Dobrave</a:t>
            </a:r>
          </a:p>
          <a:p>
            <a:pPr>
              <a:buFontTx/>
              <a:buChar char="-"/>
            </a:pPr>
            <a:r>
              <a:rPr lang="sl-SI" altLang="sl-SI" sz="2000"/>
              <a:t>jugovzhod                                                                           </a:t>
            </a:r>
            <a:r>
              <a:rPr lang="sl-SI" altLang="sl-SI" sz="1600"/>
              <a:t>Blejski kot</a:t>
            </a:r>
          </a:p>
          <a:p>
            <a:pPr>
              <a:buFontTx/>
              <a:buChar char="-"/>
            </a:pPr>
            <a:r>
              <a:rPr lang="sl-SI" altLang="sl-SI" sz="2000"/>
              <a:t>hrastovi gozdovi </a:t>
            </a:r>
          </a:p>
          <a:p>
            <a:pPr>
              <a:buFontTx/>
              <a:buChar char="-"/>
            </a:pPr>
            <a:endParaRPr lang="sl-SI" altLang="sl-SI" sz="2000"/>
          </a:p>
          <a:p>
            <a:r>
              <a:rPr lang="sl-SI" altLang="sl-SI" sz="2400" b="1"/>
              <a:t>Kranjsko-Sorško polje</a:t>
            </a:r>
          </a:p>
          <a:p>
            <a:pPr>
              <a:buFontTx/>
              <a:buChar char="-"/>
            </a:pPr>
            <a:r>
              <a:rPr lang="sl-SI" altLang="sl-SI" sz="2000"/>
              <a:t>južno od Kranja do Medvod</a:t>
            </a:r>
          </a:p>
          <a:p>
            <a:pPr>
              <a:buFontTx/>
              <a:buChar char="-"/>
            </a:pPr>
            <a:r>
              <a:rPr lang="sl-SI" altLang="sl-SI" sz="2000"/>
              <a:t>prevladuje gozd </a:t>
            </a:r>
          </a:p>
          <a:p>
            <a:pPr>
              <a:buFontTx/>
              <a:buChar char="-"/>
            </a:pPr>
            <a:r>
              <a:rPr lang="sl-SI" altLang="sl-SI" sz="2000"/>
              <a:t>ni posebaj rodovitna</a:t>
            </a:r>
          </a:p>
          <a:p>
            <a:pPr>
              <a:buFontTx/>
              <a:buChar char="-"/>
            </a:pPr>
            <a:endParaRPr lang="sl-SI" altLang="sl-SI" sz="2000"/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                                                                       </a:t>
            </a:r>
            <a:r>
              <a:rPr lang="sl-SI" altLang="sl-SI" sz="1600"/>
              <a:t>Sorško polje, v ozdaju Grintovec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B8D3F077-D32F-447B-B747-6FA41B47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"/>
            <a:ext cx="3214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B279A33D-A37F-4A5A-A4C6-DA1F645A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214688"/>
            <a:ext cx="3571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D427DCE2-44BB-48C9-8D89-447686B7A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357937"/>
          </a:xfrm>
        </p:spPr>
        <p:txBody>
          <a:bodyPr/>
          <a:lstStyle/>
          <a:p>
            <a:r>
              <a:rPr lang="sl-SI" altLang="sl-SI" sz="2400" b="1"/>
              <a:t>Kamniško-Bistriška raven </a:t>
            </a:r>
          </a:p>
          <a:p>
            <a:pPr>
              <a:buFontTx/>
              <a:buChar char="-"/>
            </a:pPr>
            <a:r>
              <a:rPr lang="sl-SI" altLang="sl-SI" sz="2000"/>
              <a:t>ob reki Kamniški Bistrici</a:t>
            </a:r>
          </a:p>
          <a:p>
            <a:pPr>
              <a:buFontTx/>
              <a:buChar char="-"/>
            </a:pPr>
            <a:r>
              <a:rPr lang="sl-SI" altLang="sl-SI" sz="2000"/>
              <a:t>industrija in rodovitna prst</a:t>
            </a:r>
          </a:p>
          <a:p>
            <a:r>
              <a:rPr lang="sl-SI" altLang="sl-SI" sz="2400" b="1"/>
              <a:t>Ljubljansko polje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-     med Šmarno goro in Rašico</a:t>
            </a:r>
          </a:p>
          <a:p>
            <a:pPr>
              <a:buFontTx/>
              <a:buChar char="-"/>
            </a:pPr>
            <a:r>
              <a:rPr lang="sl-SI" altLang="sl-SI" sz="2000"/>
              <a:t>prevladujejo naselja                                                </a:t>
            </a:r>
            <a:r>
              <a:rPr lang="sl-SI" altLang="sl-SI" sz="1600"/>
              <a:t>Kamnik</a:t>
            </a:r>
          </a:p>
          <a:p>
            <a:pPr>
              <a:buFontTx/>
              <a:buChar char="-"/>
            </a:pPr>
            <a:r>
              <a:rPr lang="sl-SI" altLang="sl-SI" sz="2000"/>
              <a:t>predmestje Ljubljane</a:t>
            </a:r>
          </a:p>
          <a:p>
            <a:r>
              <a:rPr lang="sl-SI" altLang="sl-SI" sz="2000" b="1"/>
              <a:t>Ljubljansko barje</a:t>
            </a:r>
            <a:r>
              <a:rPr lang="sl-SI" altLang="sl-SI" sz="2000"/>
              <a:t> </a:t>
            </a:r>
          </a:p>
          <a:p>
            <a:pPr>
              <a:buFontTx/>
              <a:buChar char="-"/>
            </a:pPr>
            <a:r>
              <a:rPr lang="sl-SI" altLang="sl-SI" sz="2000"/>
              <a:t>tektonsko najmlajši del </a:t>
            </a:r>
          </a:p>
          <a:p>
            <a:pPr>
              <a:buFontTx/>
              <a:buChar char="-"/>
            </a:pPr>
            <a:r>
              <a:rPr lang="sl-SI" altLang="sl-SI" sz="2000"/>
              <a:t>grezanje še traja</a:t>
            </a:r>
          </a:p>
          <a:p>
            <a:pPr>
              <a:buFontTx/>
              <a:buChar char="-"/>
            </a:pPr>
            <a:r>
              <a:rPr lang="sl-SI" altLang="sl-SI" sz="2000"/>
              <a:t>izginotje nekaterih rastlinskih in živalskih vrst</a:t>
            </a:r>
          </a:p>
          <a:p>
            <a:pPr>
              <a:buFontTx/>
              <a:buChar char="-"/>
            </a:pPr>
            <a:r>
              <a:rPr lang="sl-SI" altLang="sl-SI" sz="2000"/>
              <a:t>travniki in pašniki</a:t>
            </a:r>
          </a:p>
          <a:p>
            <a:pPr>
              <a:buFontTx/>
              <a:buChar char="-"/>
            </a:pPr>
            <a:r>
              <a:rPr lang="sl-SI" altLang="sl-SI" sz="2000"/>
              <a:t>poseljeno ob robu                                                                      </a:t>
            </a:r>
          </a:p>
          <a:p>
            <a:pPr>
              <a:buFontTx/>
              <a:buChar char="-"/>
            </a:pPr>
            <a:r>
              <a:rPr lang="sl-SI" altLang="sl-SI" sz="2000"/>
              <a:t>Vrhnika                                                                                     </a:t>
            </a:r>
            <a:r>
              <a:rPr lang="sl-SI" altLang="sl-SI" sz="1600"/>
              <a:t>Ljubljansko barje</a:t>
            </a:r>
          </a:p>
          <a:p>
            <a:pPr>
              <a:buFontTx/>
              <a:buChar char="-"/>
            </a:pPr>
            <a:endParaRPr lang="sl-SI" altLang="sl-SI" sz="2000"/>
          </a:p>
          <a:p>
            <a:pPr>
              <a:buFont typeface="Arial" panose="020B0604020202020204" pitchFamily="34" charset="0"/>
              <a:buNone/>
            </a:pPr>
            <a:r>
              <a:rPr lang="sl-SI" altLang="sl-SI" sz="1600"/>
              <a:t>                                                                      pogled proti jugu</a:t>
            </a:r>
          </a:p>
          <a:p>
            <a:pPr>
              <a:buFontTx/>
              <a:buChar char="-"/>
            </a:pPr>
            <a:endParaRPr lang="sl-SI" altLang="sl-SI" sz="2000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6B829990-667F-4B4C-BF4F-A7BB4863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3214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BCE26A8F-1CD2-4B23-BB30-F24227D85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72000"/>
            <a:ext cx="21431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542404B5-1B34-47B6-9629-7AACF573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000375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4155A69-EE0B-401D-BEF8-F4261B6E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LITERATURA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C51062C-73F2-40A3-B87D-94CCFA564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Geografija za 9.razred; Jože Račič in Danica Večerič; Založba Mladinska knjiga; Ljubljana 2001</a:t>
            </a:r>
          </a:p>
          <a:p>
            <a:r>
              <a:rPr lang="sl-SI" altLang="sl-SI" sz="2000">
                <a:hlinkClick r:id="rId2"/>
              </a:rPr>
              <a:t>http://sl.wikipedia.org/wiki/Ljubljanska_kotlina</a:t>
            </a:r>
            <a:endParaRPr lang="sl-SI" altLang="sl-SI" sz="2000"/>
          </a:p>
          <a:p>
            <a:r>
              <a:rPr lang="sl-SI" altLang="sl-SI" sz="2000">
                <a:hlinkClick r:id="rId3"/>
              </a:rPr>
              <a:t>http://sl.wikipedia.org/wiki/De%C5%BEela_in_Blejski_kot</a:t>
            </a:r>
            <a:endParaRPr lang="sl-SI" altLang="sl-SI" sz="2000"/>
          </a:p>
          <a:p>
            <a:r>
              <a:rPr lang="sl-SI" altLang="sl-SI" sz="2000">
                <a:hlinkClick r:id="rId4"/>
              </a:rPr>
              <a:t>http://sl.wikipedia.org/wiki/Kranjsko-Sor%C5%A1ko_polje</a:t>
            </a:r>
            <a:endParaRPr lang="sl-SI" altLang="sl-SI" sz="2000"/>
          </a:p>
          <a:p>
            <a:r>
              <a:rPr lang="sl-SI" altLang="sl-SI" sz="2000">
                <a:hlinkClick r:id="rId5"/>
              </a:rPr>
              <a:t>http://sl.wikipedia.org/wiki/Ljubljansko_barje</a:t>
            </a:r>
            <a:endParaRPr lang="sl-SI" altLang="sl-SI" sz="2000"/>
          </a:p>
          <a:p>
            <a:r>
              <a:rPr lang="sl-SI" altLang="sl-SI" sz="2000">
                <a:hlinkClick r:id="rId6"/>
              </a:rPr>
              <a:t>http://www.kam.si/images/stories/parki/ljubljansko_barje/ljubljansko_barje_borovnisk.jpg</a:t>
            </a:r>
            <a:endParaRPr lang="sl-SI" altLang="sl-SI" sz="2000"/>
          </a:p>
          <a:p>
            <a:endParaRPr lang="sl-SI" altLang="sl-SI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On-screen Show (4:3)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LJUBLJANSKA KOTLINA</vt:lpstr>
      <vt:lpstr>PowerPoint Presentation</vt:lpstr>
      <vt:lpstr>LEGA, OBSEG</vt:lpstr>
      <vt:lpstr>NASTANEK</vt:lpstr>
      <vt:lpstr>PODNEBJE, TLA, POSELITEV</vt:lpstr>
      <vt:lpstr>PowerPoint Presentation</vt:lpstr>
      <vt:lpstr>PowerPoint Presentation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2019-05-31T08:40:18Z</dcterms:created>
  <dcterms:modified xsi:type="dcterms:W3CDTF">2019-05-31T08:40:18Z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