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sldIdLst>
    <p:sldId id="257" r:id="rId2"/>
    <p:sldId id="258" r:id="rId3"/>
    <p:sldId id="259" r:id="rId4"/>
    <p:sldId id="263" r:id="rId5"/>
    <p:sldId id="260" r:id="rId6"/>
    <p:sldId id="261" r:id="rId7"/>
    <p:sldId id="262" r:id="rId8"/>
    <p:sldId id="268" r:id="rId9"/>
    <p:sldId id="264" r:id="rId10"/>
    <p:sldId id="265" r:id="rId11"/>
    <p:sldId id="266" r:id="rId12"/>
    <p:sldId id="267" r:id="rId1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54" d="100"/>
          <a:sy n="154" d="100"/>
        </p:scale>
        <p:origin x="162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6C480EB-7699-47AE-A806-08A32D17A036}"/>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sl-SI" altLang="sl-SI" noProof="0"/>
              <a:t>Kliknite, če želite urediti slog naslova matrice</a:t>
            </a:r>
          </a:p>
        </p:txBody>
      </p:sp>
      <p:sp>
        <p:nvSpPr>
          <p:cNvPr id="78851" name="Rectangle 3">
            <a:extLst>
              <a:ext uri="{FF2B5EF4-FFF2-40B4-BE49-F238E27FC236}">
                <a16:creationId xmlns:a16="http://schemas.microsoft.com/office/drawing/2014/main" id="{01585022-428E-4112-B522-E345A6115C26}"/>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Kliknite, če želite urediti slog podnaslova matrice</a:t>
            </a:r>
          </a:p>
        </p:txBody>
      </p:sp>
      <p:sp>
        <p:nvSpPr>
          <p:cNvPr id="78852" name="Freeform 4">
            <a:extLst>
              <a:ext uri="{FF2B5EF4-FFF2-40B4-BE49-F238E27FC236}">
                <a16:creationId xmlns:a16="http://schemas.microsoft.com/office/drawing/2014/main" id="{B83755E0-59BE-4CEB-B4CD-8B01C6BF3F90}"/>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78853" name="Rectangle 5">
            <a:extLst>
              <a:ext uri="{FF2B5EF4-FFF2-40B4-BE49-F238E27FC236}">
                <a16:creationId xmlns:a16="http://schemas.microsoft.com/office/drawing/2014/main" id="{15A6F1DC-3C5B-4E8D-9B28-09A908C8B1F8}"/>
              </a:ext>
            </a:extLst>
          </p:cNvPr>
          <p:cNvSpPr>
            <a:spLocks noGrp="1" noChangeArrowheads="1"/>
          </p:cNvSpPr>
          <p:nvPr>
            <p:ph type="ftr" sz="quarter" idx="3"/>
          </p:nvPr>
        </p:nvSpPr>
        <p:spPr/>
        <p:txBody>
          <a:bodyPr/>
          <a:lstStyle>
            <a:lvl1pPr>
              <a:defRPr/>
            </a:lvl1pPr>
          </a:lstStyle>
          <a:p>
            <a:endParaRPr lang="sl-SI" altLang="sl-SI"/>
          </a:p>
        </p:txBody>
      </p:sp>
      <p:sp>
        <p:nvSpPr>
          <p:cNvPr id="78854" name="Rectangle 6">
            <a:extLst>
              <a:ext uri="{FF2B5EF4-FFF2-40B4-BE49-F238E27FC236}">
                <a16:creationId xmlns:a16="http://schemas.microsoft.com/office/drawing/2014/main" id="{4BC7BEA6-6B8A-4780-A1B5-42C0FA5DBEC3}"/>
              </a:ext>
            </a:extLst>
          </p:cNvPr>
          <p:cNvSpPr>
            <a:spLocks noGrp="1" noChangeArrowheads="1"/>
          </p:cNvSpPr>
          <p:nvPr>
            <p:ph type="sldNum" sz="quarter" idx="4"/>
          </p:nvPr>
        </p:nvSpPr>
        <p:spPr/>
        <p:txBody>
          <a:bodyPr/>
          <a:lstStyle>
            <a:lvl1pPr>
              <a:defRPr/>
            </a:lvl1pPr>
          </a:lstStyle>
          <a:p>
            <a:fld id="{73BC533C-C032-41FF-AABB-A6B8645A8000}" type="slidenum">
              <a:rPr lang="sl-SI" altLang="sl-SI"/>
              <a:pPr/>
              <a:t>‹#›</a:t>
            </a:fld>
            <a:endParaRPr lang="sl-SI" altLang="sl-SI"/>
          </a:p>
        </p:txBody>
      </p:sp>
      <p:sp>
        <p:nvSpPr>
          <p:cNvPr id="78855" name="Rectangle 7">
            <a:extLst>
              <a:ext uri="{FF2B5EF4-FFF2-40B4-BE49-F238E27FC236}">
                <a16:creationId xmlns:a16="http://schemas.microsoft.com/office/drawing/2014/main" id="{5909F145-B2C9-49F2-B062-C5CB02633404}"/>
              </a:ext>
            </a:extLst>
          </p:cNvPr>
          <p:cNvSpPr>
            <a:spLocks noGrp="1" noChangeArrowheads="1"/>
          </p:cNvSpPr>
          <p:nvPr>
            <p:ph type="dt" sz="quarter" idx="2"/>
          </p:nvPr>
        </p:nvSpPr>
        <p:spPr/>
        <p:txBody>
          <a:bodyPr/>
          <a:lstStyle>
            <a:lvl1pPr>
              <a:defRPr/>
            </a:lvl1pPr>
          </a:lstStyle>
          <a:p>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ACC2-1256-494D-A2AD-73430857872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AD06794-6711-441E-B8BE-296E25ECE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29719F3-8F29-4056-96D1-BD66318B731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A9323252-B194-46A1-9302-D7D0AE07CFF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0BF0686-7153-4741-9D5C-382308AC9CE7}"/>
              </a:ext>
            </a:extLst>
          </p:cNvPr>
          <p:cNvSpPr>
            <a:spLocks noGrp="1"/>
          </p:cNvSpPr>
          <p:nvPr>
            <p:ph type="sldNum" sz="quarter" idx="12"/>
          </p:nvPr>
        </p:nvSpPr>
        <p:spPr/>
        <p:txBody>
          <a:bodyPr/>
          <a:lstStyle>
            <a:lvl1pPr>
              <a:defRPr/>
            </a:lvl1pPr>
          </a:lstStyle>
          <a:p>
            <a:fld id="{52EA151D-0A9E-4AB7-AC5A-34203F6D1181}" type="slidenum">
              <a:rPr lang="sl-SI" altLang="sl-SI"/>
              <a:pPr/>
              <a:t>‹#›</a:t>
            </a:fld>
            <a:endParaRPr lang="sl-SI" altLang="sl-SI"/>
          </a:p>
        </p:txBody>
      </p:sp>
    </p:spTree>
    <p:extLst>
      <p:ext uri="{BB962C8B-B14F-4D97-AF65-F5344CB8AC3E}">
        <p14:creationId xmlns:p14="http://schemas.microsoft.com/office/powerpoint/2010/main" val="190306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88D73-FC60-439D-B5E9-EAE6F5C533D3}"/>
              </a:ext>
            </a:extLst>
          </p:cNvPr>
          <p:cNvSpPr>
            <a:spLocks noGrp="1"/>
          </p:cNvSpPr>
          <p:nvPr>
            <p:ph type="title" orient="vert"/>
          </p:nvPr>
        </p:nvSpPr>
        <p:spPr>
          <a:xfrm>
            <a:off x="6629400" y="292100"/>
            <a:ext cx="2057400" cy="57277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C58DCBE-7015-45D5-896A-E39553A02101}"/>
              </a:ext>
            </a:extLst>
          </p:cNvPr>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AD920F0-0CF1-478B-A33B-29DF3D58E65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FAC1EDEB-4E8F-4BB6-88CA-FFDB74979B24}"/>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63EC051-66EA-4B38-BB4D-AF1DD2D7EF66}"/>
              </a:ext>
            </a:extLst>
          </p:cNvPr>
          <p:cNvSpPr>
            <a:spLocks noGrp="1"/>
          </p:cNvSpPr>
          <p:nvPr>
            <p:ph type="sldNum" sz="quarter" idx="12"/>
          </p:nvPr>
        </p:nvSpPr>
        <p:spPr/>
        <p:txBody>
          <a:bodyPr/>
          <a:lstStyle>
            <a:lvl1pPr>
              <a:defRPr/>
            </a:lvl1pPr>
          </a:lstStyle>
          <a:p>
            <a:fld id="{A936F2F3-FA2A-4B56-A41B-BE7623EBDAB9}" type="slidenum">
              <a:rPr lang="sl-SI" altLang="sl-SI"/>
              <a:pPr/>
              <a:t>‹#›</a:t>
            </a:fld>
            <a:endParaRPr lang="sl-SI" altLang="sl-SI"/>
          </a:p>
        </p:txBody>
      </p:sp>
    </p:spTree>
    <p:extLst>
      <p:ext uri="{BB962C8B-B14F-4D97-AF65-F5344CB8AC3E}">
        <p14:creationId xmlns:p14="http://schemas.microsoft.com/office/powerpoint/2010/main" val="326394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18C0-E869-42E7-8D30-86028B9497DC}"/>
              </a:ext>
            </a:extLst>
          </p:cNvPr>
          <p:cNvSpPr>
            <a:spLocks noGrp="1"/>
          </p:cNvSpPr>
          <p:nvPr>
            <p:ph type="title"/>
          </p:nvPr>
        </p:nvSpPr>
        <p:spPr>
          <a:xfrm>
            <a:off x="457200" y="292100"/>
            <a:ext cx="8229600" cy="13843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AB7CE8C4-8880-4851-9661-3E2A21D53C9F}"/>
              </a:ext>
            </a:extLst>
          </p:cNvPr>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E089853-CBC1-4091-802B-58EC89972F59}"/>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4A707880-73A0-4C5E-8BB4-66C2783932B0}"/>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4163883-58A0-4420-A9CD-D37C285C03A2}"/>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D55C989-2752-4A35-B278-A7FA155ECF0D}"/>
              </a:ext>
            </a:extLst>
          </p:cNvPr>
          <p:cNvSpPr>
            <a:spLocks noGrp="1"/>
          </p:cNvSpPr>
          <p:nvPr>
            <p:ph type="sldNum" sz="quarter" idx="12"/>
          </p:nvPr>
        </p:nvSpPr>
        <p:spPr>
          <a:xfrm>
            <a:off x="6553200" y="6245225"/>
            <a:ext cx="2133600" cy="476250"/>
          </a:xfrm>
        </p:spPr>
        <p:txBody>
          <a:bodyPr/>
          <a:lstStyle>
            <a:lvl1pPr>
              <a:defRPr/>
            </a:lvl1pPr>
          </a:lstStyle>
          <a:p>
            <a:fld id="{85F82C15-1C18-4B75-B937-0CC8CFC83E33}" type="slidenum">
              <a:rPr lang="sl-SI" altLang="sl-SI"/>
              <a:pPr/>
              <a:t>‹#›</a:t>
            </a:fld>
            <a:endParaRPr lang="sl-SI" altLang="sl-SI"/>
          </a:p>
        </p:txBody>
      </p:sp>
    </p:spTree>
    <p:extLst>
      <p:ext uri="{BB962C8B-B14F-4D97-AF65-F5344CB8AC3E}">
        <p14:creationId xmlns:p14="http://schemas.microsoft.com/office/powerpoint/2010/main" val="326915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C513-A012-4FE9-8C22-EB73B58D17AA}"/>
              </a:ext>
            </a:extLst>
          </p:cNvPr>
          <p:cNvSpPr>
            <a:spLocks noGrp="1"/>
          </p:cNvSpPr>
          <p:nvPr>
            <p:ph type="title" sz="quarter"/>
          </p:nvPr>
        </p:nvSpPr>
        <p:spPr>
          <a:xfrm>
            <a:off x="457200" y="292100"/>
            <a:ext cx="8229600" cy="13843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35D7641-B360-43F0-93C1-371C5302D4FB}"/>
              </a:ext>
            </a:extLst>
          </p:cNvPr>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D1B89C1-5395-426F-B61D-AF58E3DC0144}"/>
              </a:ext>
            </a:extLst>
          </p:cNvPr>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A15DCC66-CA36-4C93-BE08-371A13B4AECA}"/>
              </a:ext>
            </a:extLst>
          </p:cNvPr>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Content Placeholder 5">
            <a:extLst>
              <a:ext uri="{FF2B5EF4-FFF2-40B4-BE49-F238E27FC236}">
                <a16:creationId xmlns:a16="http://schemas.microsoft.com/office/drawing/2014/main" id="{CA4B4B90-7FB2-461C-81AD-0BFDEE6777CE}"/>
              </a:ext>
            </a:extLst>
          </p:cNvPr>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FD6ABBB-E7E8-4161-8EDC-CECA3D8A66F8}"/>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F831E8D9-E9E9-46BD-9238-3D92566B32FF}"/>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9C6E1770-44EF-4F2E-835A-04DF4E99A443}"/>
              </a:ext>
            </a:extLst>
          </p:cNvPr>
          <p:cNvSpPr>
            <a:spLocks noGrp="1"/>
          </p:cNvSpPr>
          <p:nvPr>
            <p:ph type="sldNum" sz="quarter" idx="12"/>
          </p:nvPr>
        </p:nvSpPr>
        <p:spPr>
          <a:xfrm>
            <a:off x="6553200" y="6245225"/>
            <a:ext cx="2133600" cy="476250"/>
          </a:xfrm>
        </p:spPr>
        <p:txBody>
          <a:bodyPr/>
          <a:lstStyle>
            <a:lvl1pPr>
              <a:defRPr/>
            </a:lvl1pPr>
          </a:lstStyle>
          <a:p>
            <a:fld id="{483B9E3B-9DF0-49E9-BEC6-8D3743F0889A}" type="slidenum">
              <a:rPr lang="sl-SI" altLang="sl-SI"/>
              <a:pPr/>
              <a:t>‹#›</a:t>
            </a:fld>
            <a:endParaRPr lang="sl-SI" altLang="sl-SI"/>
          </a:p>
        </p:txBody>
      </p:sp>
    </p:spTree>
    <p:extLst>
      <p:ext uri="{BB962C8B-B14F-4D97-AF65-F5344CB8AC3E}">
        <p14:creationId xmlns:p14="http://schemas.microsoft.com/office/powerpoint/2010/main" val="277603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4436-1090-40D5-A927-7486138AB21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196C6B3-3766-4BF2-84A0-C472F8D92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C1DFA2-E500-4D79-8B96-9398ADB115F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C9F7745-2F43-4C39-9EFD-AA707FD3C0C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AB96DF5-AC2F-458F-BCDE-1D52CF2C88F5}"/>
              </a:ext>
            </a:extLst>
          </p:cNvPr>
          <p:cNvSpPr>
            <a:spLocks noGrp="1"/>
          </p:cNvSpPr>
          <p:nvPr>
            <p:ph type="sldNum" sz="quarter" idx="12"/>
          </p:nvPr>
        </p:nvSpPr>
        <p:spPr/>
        <p:txBody>
          <a:bodyPr/>
          <a:lstStyle>
            <a:lvl1pPr>
              <a:defRPr/>
            </a:lvl1pPr>
          </a:lstStyle>
          <a:p>
            <a:fld id="{CB4BFC5F-B50B-4EE7-9EE4-C14C4FA8286F}" type="slidenum">
              <a:rPr lang="sl-SI" altLang="sl-SI"/>
              <a:pPr/>
              <a:t>‹#›</a:t>
            </a:fld>
            <a:endParaRPr lang="sl-SI" altLang="sl-SI"/>
          </a:p>
        </p:txBody>
      </p:sp>
    </p:spTree>
    <p:extLst>
      <p:ext uri="{BB962C8B-B14F-4D97-AF65-F5344CB8AC3E}">
        <p14:creationId xmlns:p14="http://schemas.microsoft.com/office/powerpoint/2010/main" val="51461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5226-1AEA-4F2D-B68C-70933696C52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3D81AE0-F713-48C1-954B-8AA670E5F46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82026E3-D3CE-4343-8136-7EB6A0DE207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24C87875-53A1-422A-B1FE-C3EB74C5830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786749A-CC6C-4285-AFF1-497F790F7EA4}"/>
              </a:ext>
            </a:extLst>
          </p:cNvPr>
          <p:cNvSpPr>
            <a:spLocks noGrp="1"/>
          </p:cNvSpPr>
          <p:nvPr>
            <p:ph type="sldNum" sz="quarter" idx="12"/>
          </p:nvPr>
        </p:nvSpPr>
        <p:spPr/>
        <p:txBody>
          <a:bodyPr/>
          <a:lstStyle>
            <a:lvl1pPr>
              <a:defRPr/>
            </a:lvl1pPr>
          </a:lstStyle>
          <a:p>
            <a:fld id="{CF6DF980-5720-4BE7-8366-4BF4C551D361}" type="slidenum">
              <a:rPr lang="sl-SI" altLang="sl-SI"/>
              <a:pPr/>
              <a:t>‹#›</a:t>
            </a:fld>
            <a:endParaRPr lang="sl-SI" altLang="sl-SI"/>
          </a:p>
        </p:txBody>
      </p:sp>
    </p:spTree>
    <p:extLst>
      <p:ext uri="{BB962C8B-B14F-4D97-AF65-F5344CB8AC3E}">
        <p14:creationId xmlns:p14="http://schemas.microsoft.com/office/powerpoint/2010/main" val="193348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FBE2-1344-447E-99AE-61A3475397B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7FCB366-57C4-4A77-A71C-C25925136712}"/>
              </a:ext>
            </a:extLst>
          </p:cNvPr>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47C9CDE-9205-4C8D-A4E0-6322153AED97}"/>
              </a:ext>
            </a:extLst>
          </p:cNvPr>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0B1F2B94-C44B-437B-8EDB-3741088E32DA}"/>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E6078CB-702C-429E-AD7D-1C36F343468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127FF03-045D-4536-B1A2-98D30BA4A003}"/>
              </a:ext>
            </a:extLst>
          </p:cNvPr>
          <p:cNvSpPr>
            <a:spLocks noGrp="1"/>
          </p:cNvSpPr>
          <p:nvPr>
            <p:ph type="sldNum" sz="quarter" idx="12"/>
          </p:nvPr>
        </p:nvSpPr>
        <p:spPr/>
        <p:txBody>
          <a:bodyPr/>
          <a:lstStyle>
            <a:lvl1pPr>
              <a:defRPr/>
            </a:lvl1pPr>
          </a:lstStyle>
          <a:p>
            <a:fld id="{7426BFCB-4A69-4329-9E01-976BE072FC16}" type="slidenum">
              <a:rPr lang="sl-SI" altLang="sl-SI"/>
              <a:pPr/>
              <a:t>‹#›</a:t>
            </a:fld>
            <a:endParaRPr lang="sl-SI" altLang="sl-SI"/>
          </a:p>
        </p:txBody>
      </p:sp>
    </p:spTree>
    <p:extLst>
      <p:ext uri="{BB962C8B-B14F-4D97-AF65-F5344CB8AC3E}">
        <p14:creationId xmlns:p14="http://schemas.microsoft.com/office/powerpoint/2010/main" val="345794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0668-24B6-4949-AFA9-9FAB3D3B60C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53EF3CD-41BA-4E94-BD1D-499AACE0DE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2FE8D-D634-45C8-A552-F71914AD23B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6BA3151A-7F08-4520-90CB-56B6237B00F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7C49F4-6908-453D-8BCF-C1ED873EEB6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13D1FF0-772C-4655-8B95-ABD34BE7985A}"/>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ABE259D2-432A-44F6-8F0C-F56F205DAB0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22BDDFB5-35F1-4F58-8176-BFA8CB167592}"/>
              </a:ext>
            </a:extLst>
          </p:cNvPr>
          <p:cNvSpPr>
            <a:spLocks noGrp="1"/>
          </p:cNvSpPr>
          <p:nvPr>
            <p:ph type="sldNum" sz="quarter" idx="12"/>
          </p:nvPr>
        </p:nvSpPr>
        <p:spPr/>
        <p:txBody>
          <a:bodyPr/>
          <a:lstStyle>
            <a:lvl1pPr>
              <a:defRPr/>
            </a:lvl1pPr>
          </a:lstStyle>
          <a:p>
            <a:fld id="{F2DCD5E8-C5DD-4D87-92A0-532AE119A946}" type="slidenum">
              <a:rPr lang="sl-SI" altLang="sl-SI"/>
              <a:pPr/>
              <a:t>‹#›</a:t>
            </a:fld>
            <a:endParaRPr lang="sl-SI" altLang="sl-SI"/>
          </a:p>
        </p:txBody>
      </p:sp>
    </p:spTree>
    <p:extLst>
      <p:ext uri="{BB962C8B-B14F-4D97-AF65-F5344CB8AC3E}">
        <p14:creationId xmlns:p14="http://schemas.microsoft.com/office/powerpoint/2010/main" val="38955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D7A9-5A80-4FDB-8672-17D50E9F7C5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A19AD747-E179-4891-8378-EBCE52084EE9}"/>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F0DC8A2-9213-4290-87AE-F5D5C7396EB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55C9B5B-6C11-42FB-A8AC-E6CCA46340FB}"/>
              </a:ext>
            </a:extLst>
          </p:cNvPr>
          <p:cNvSpPr>
            <a:spLocks noGrp="1"/>
          </p:cNvSpPr>
          <p:nvPr>
            <p:ph type="sldNum" sz="quarter" idx="12"/>
          </p:nvPr>
        </p:nvSpPr>
        <p:spPr/>
        <p:txBody>
          <a:bodyPr/>
          <a:lstStyle>
            <a:lvl1pPr>
              <a:defRPr/>
            </a:lvl1pPr>
          </a:lstStyle>
          <a:p>
            <a:fld id="{34F8A71B-5AEC-4A75-AA8C-7436B20E57A2}" type="slidenum">
              <a:rPr lang="sl-SI" altLang="sl-SI"/>
              <a:pPr/>
              <a:t>‹#›</a:t>
            </a:fld>
            <a:endParaRPr lang="sl-SI" altLang="sl-SI"/>
          </a:p>
        </p:txBody>
      </p:sp>
    </p:spTree>
    <p:extLst>
      <p:ext uri="{BB962C8B-B14F-4D97-AF65-F5344CB8AC3E}">
        <p14:creationId xmlns:p14="http://schemas.microsoft.com/office/powerpoint/2010/main" val="209371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F9DF2-A966-4FDD-B50E-053998942935}"/>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E886A5FF-FCC4-4A30-87D7-D69ED88FBD50}"/>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3D0D4584-7E39-4888-B2EE-204CC35D428F}"/>
              </a:ext>
            </a:extLst>
          </p:cNvPr>
          <p:cNvSpPr>
            <a:spLocks noGrp="1"/>
          </p:cNvSpPr>
          <p:nvPr>
            <p:ph type="sldNum" sz="quarter" idx="12"/>
          </p:nvPr>
        </p:nvSpPr>
        <p:spPr/>
        <p:txBody>
          <a:bodyPr/>
          <a:lstStyle>
            <a:lvl1pPr>
              <a:defRPr/>
            </a:lvl1pPr>
          </a:lstStyle>
          <a:p>
            <a:fld id="{8982F0D3-E237-4B7C-BBC1-573CBED87D21}" type="slidenum">
              <a:rPr lang="sl-SI" altLang="sl-SI"/>
              <a:pPr/>
              <a:t>‹#›</a:t>
            </a:fld>
            <a:endParaRPr lang="sl-SI" altLang="sl-SI"/>
          </a:p>
        </p:txBody>
      </p:sp>
    </p:spTree>
    <p:extLst>
      <p:ext uri="{BB962C8B-B14F-4D97-AF65-F5344CB8AC3E}">
        <p14:creationId xmlns:p14="http://schemas.microsoft.com/office/powerpoint/2010/main" val="371264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CE99-3D5E-4588-8690-80C56DF26C5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31AE639-B682-48A3-A40A-D41BE2083DD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410CEAC-D321-4B47-9FF6-DB038CDF72B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38128-7599-4933-8272-334E0F608D6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3EAABEE-0BEE-44AF-AFAD-3DF7F0584188}"/>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DEBD464-2C22-4CA4-9764-9629BD72B776}"/>
              </a:ext>
            </a:extLst>
          </p:cNvPr>
          <p:cNvSpPr>
            <a:spLocks noGrp="1"/>
          </p:cNvSpPr>
          <p:nvPr>
            <p:ph type="sldNum" sz="quarter" idx="12"/>
          </p:nvPr>
        </p:nvSpPr>
        <p:spPr/>
        <p:txBody>
          <a:bodyPr/>
          <a:lstStyle>
            <a:lvl1pPr>
              <a:defRPr/>
            </a:lvl1pPr>
          </a:lstStyle>
          <a:p>
            <a:fld id="{CC041C6D-697D-4019-B9B9-89A5285BAA87}" type="slidenum">
              <a:rPr lang="sl-SI" altLang="sl-SI"/>
              <a:pPr/>
              <a:t>‹#›</a:t>
            </a:fld>
            <a:endParaRPr lang="sl-SI" altLang="sl-SI"/>
          </a:p>
        </p:txBody>
      </p:sp>
    </p:spTree>
    <p:extLst>
      <p:ext uri="{BB962C8B-B14F-4D97-AF65-F5344CB8AC3E}">
        <p14:creationId xmlns:p14="http://schemas.microsoft.com/office/powerpoint/2010/main" val="291997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0F98-B048-4546-9B64-9D746C68305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47AD78F-50E9-4DD2-AC75-72F5FF31F7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89EB1101-5617-4909-BEF7-521F32BE25B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6F5F5-5BAE-45D4-89F9-E9F4D92CCA2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1380149-3340-4CF7-A131-976C83BACD9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0CA8F3F-7950-4509-91D5-C668B3BC9AA8}"/>
              </a:ext>
            </a:extLst>
          </p:cNvPr>
          <p:cNvSpPr>
            <a:spLocks noGrp="1"/>
          </p:cNvSpPr>
          <p:nvPr>
            <p:ph type="sldNum" sz="quarter" idx="12"/>
          </p:nvPr>
        </p:nvSpPr>
        <p:spPr/>
        <p:txBody>
          <a:bodyPr/>
          <a:lstStyle>
            <a:lvl1pPr>
              <a:defRPr/>
            </a:lvl1pPr>
          </a:lstStyle>
          <a:p>
            <a:fld id="{54C65177-2FD0-4A06-A035-68F968145EAB}" type="slidenum">
              <a:rPr lang="sl-SI" altLang="sl-SI"/>
              <a:pPr/>
              <a:t>‹#›</a:t>
            </a:fld>
            <a:endParaRPr lang="sl-SI" altLang="sl-SI"/>
          </a:p>
        </p:txBody>
      </p:sp>
    </p:spTree>
    <p:extLst>
      <p:ext uri="{BB962C8B-B14F-4D97-AF65-F5344CB8AC3E}">
        <p14:creationId xmlns:p14="http://schemas.microsoft.com/office/powerpoint/2010/main" val="59408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A9791A-71B0-4860-BBC0-F40928DDEE98}"/>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77827" name="Rectangle 3">
            <a:extLst>
              <a:ext uri="{FF2B5EF4-FFF2-40B4-BE49-F238E27FC236}">
                <a16:creationId xmlns:a16="http://schemas.microsoft.com/office/drawing/2014/main" id="{842476DB-767F-4C97-9AB8-3B6F64CD80AC}"/>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77828" name="Rectangle 4">
            <a:extLst>
              <a:ext uri="{FF2B5EF4-FFF2-40B4-BE49-F238E27FC236}">
                <a16:creationId xmlns:a16="http://schemas.microsoft.com/office/drawing/2014/main" id="{F3C9793E-37FB-430E-8BC8-41BF458015E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77829" name="Rectangle 5">
            <a:extLst>
              <a:ext uri="{FF2B5EF4-FFF2-40B4-BE49-F238E27FC236}">
                <a16:creationId xmlns:a16="http://schemas.microsoft.com/office/drawing/2014/main" id="{7586CED8-8126-4BCB-A3A2-BBAE3F6D7B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sl-SI" altLang="sl-SI"/>
          </a:p>
        </p:txBody>
      </p:sp>
      <p:sp>
        <p:nvSpPr>
          <p:cNvPr id="77830" name="Rectangle 6">
            <a:extLst>
              <a:ext uri="{FF2B5EF4-FFF2-40B4-BE49-F238E27FC236}">
                <a16:creationId xmlns:a16="http://schemas.microsoft.com/office/drawing/2014/main" id="{8B8510A3-A3DA-4BB6-8AE7-78DC2AA9191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47048FDA-8D60-464C-AA88-02D1F8A4D6E0}"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l.wikipedia.org/wiki/Ljubljansko_barje" TargetMode="External"/><Relationship Id="rId2" Type="http://schemas.openxmlformats.org/officeDocument/2006/relationships/hyperlink" Target="http://www.ljubljanskobarje.si/" TargetMode="Externa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l.wikipedia.org/w/index.php?title=Slovansko_obdobje&amp;action=edit" TargetMode="External"/><Relationship Id="rId3" Type="http://schemas.openxmlformats.org/officeDocument/2006/relationships/hyperlink" Target="http://sl.wikipedia.org/wiki/%C4%8Crna_vas" TargetMode="External"/><Relationship Id="rId7" Type="http://schemas.openxmlformats.org/officeDocument/2006/relationships/hyperlink" Target="http://sl.wikipedia.org/wiki/Vrhnika" TargetMode="External"/><Relationship Id="rId2" Type="http://schemas.openxmlformats.org/officeDocument/2006/relationships/hyperlink" Target="http://sl.wikipedia.org/wiki/Paleolitik" TargetMode="External"/><Relationship Id="rId1" Type="http://schemas.openxmlformats.org/officeDocument/2006/relationships/slideLayout" Target="../slideLayouts/slideLayout2.xml"/><Relationship Id="rId6" Type="http://schemas.openxmlformats.org/officeDocument/2006/relationships/hyperlink" Target="http://sl.wikipedia.org/w/index.php?title=Nauportus&amp;action=edit" TargetMode="External"/><Relationship Id="rId5" Type="http://schemas.openxmlformats.org/officeDocument/2006/relationships/hyperlink" Target="http://sl.wikipedia.org/w/index.php?title=Rimsko_obdobje&amp;action=edit" TargetMode="External"/><Relationship Id="rId4" Type="http://schemas.openxmlformats.org/officeDocument/2006/relationships/hyperlink" Target="http://sl.wikipedia.org/wiki/Lavri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814A2DA-3CD9-4090-A5A9-5C0FF82EA47B}"/>
              </a:ext>
            </a:extLst>
          </p:cNvPr>
          <p:cNvSpPr>
            <a:spLocks noGrp="1" noChangeArrowheads="1"/>
          </p:cNvSpPr>
          <p:nvPr>
            <p:ph type="title"/>
          </p:nvPr>
        </p:nvSpPr>
        <p:spPr>
          <a:xfrm>
            <a:off x="468313" y="981075"/>
            <a:ext cx="8229600" cy="665163"/>
          </a:xfrm>
        </p:spPr>
        <p:txBody>
          <a:bodyPr/>
          <a:lstStyle/>
          <a:p>
            <a:r>
              <a:rPr lang="sl-SI" altLang="sl-SI" sz="4800">
                <a:solidFill>
                  <a:srgbClr val="FFFFFF"/>
                </a:solidFill>
                <a:latin typeface="Monotype Corsiva" panose="03010101010201010101" pitchFamily="66" charset="0"/>
              </a:rPr>
              <a:t>LJUBLJANSKO BARJE</a:t>
            </a:r>
            <a:br>
              <a:rPr lang="sl-SI" altLang="sl-SI" sz="4800">
                <a:latin typeface="Monotype Corsiva" panose="03010101010201010101" pitchFamily="66" charset="0"/>
              </a:rPr>
            </a:br>
            <a:endParaRPr lang="sl-SI" altLang="sl-SI" sz="4800">
              <a:latin typeface="Monotype Corsiva" panose="03010101010201010101" pitchFamily="66" charset="0"/>
            </a:endParaRPr>
          </a:p>
        </p:txBody>
      </p:sp>
      <p:pic>
        <p:nvPicPr>
          <p:cNvPr id="3076" name="Picture 4" descr="800px-Ljubljansko_barje">
            <a:extLst>
              <a:ext uri="{FF2B5EF4-FFF2-40B4-BE49-F238E27FC236}">
                <a16:creationId xmlns:a16="http://schemas.microsoft.com/office/drawing/2014/main" id="{3BFCF45F-A72E-4C69-94B0-AC58E379EE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916113"/>
            <a:ext cx="5561013" cy="4170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0819B614-2E39-496E-BA1F-CE6F18CB52F5}"/>
              </a:ext>
            </a:extLst>
          </p:cNvPr>
          <p:cNvSpPr>
            <a:spLocks noGrp="1" noChangeArrowheads="1"/>
          </p:cNvSpPr>
          <p:nvPr>
            <p:ph type="title"/>
          </p:nvPr>
        </p:nvSpPr>
        <p:spPr/>
        <p:txBody>
          <a:bodyPr/>
          <a:lstStyle/>
          <a:p>
            <a:r>
              <a:rPr lang="sl-SI" altLang="sl-SI"/>
              <a:t>Obdobje železne dobe</a:t>
            </a:r>
          </a:p>
        </p:txBody>
      </p:sp>
      <p:pic>
        <p:nvPicPr>
          <p:cNvPr id="97284" name="Picture 4" descr="scan0003">
            <a:extLst>
              <a:ext uri="{FF2B5EF4-FFF2-40B4-BE49-F238E27FC236}">
                <a16:creationId xmlns:a16="http://schemas.microsoft.com/office/drawing/2014/main" id="{ABC14CE5-ECBD-41BA-A581-155A89DC4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5219700" cy="3101975"/>
          </a:xfrm>
          <a:prstGeom prst="rect">
            <a:avLst/>
          </a:prstGeom>
          <a:noFill/>
          <a:extLst>
            <a:ext uri="{909E8E84-426E-40DD-AFC4-6F175D3DCCD1}">
              <a14:hiddenFill xmlns:a14="http://schemas.microsoft.com/office/drawing/2010/main">
                <a:solidFill>
                  <a:srgbClr val="FFFFFF"/>
                </a:solidFill>
              </a14:hiddenFill>
            </a:ext>
          </a:extLst>
        </p:spPr>
      </p:pic>
      <p:pic>
        <p:nvPicPr>
          <p:cNvPr id="97285" name="Picture 5" descr="scan0004">
            <a:extLst>
              <a:ext uri="{FF2B5EF4-FFF2-40B4-BE49-F238E27FC236}">
                <a16:creationId xmlns:a16="http://schemas.microsoft.com/office/drawing/2014/main" id="{0439F21A-7C26-44C8-8070-863C1F30F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706938"/>
            <a:ext cx="480060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scan0024">
            <a:extLst>
              <a:ext uri="{FF2B5EF4-FFF2-40B4-BE49-F238E27FC236}">
                <a16:creationId xmlns:a16="http://schemas.microsoft.com/office/drawing/2014/main" id="{4CFDEAE1-83B6-4680-968A-D3F333FA13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700213"/>
            <a:ext cx="3598862" cy="2646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id="{31511122-E4A2-49CA-AC39-5AC2AEA4A98F}"/>
              </a:ext>
            </a:extLst>
          </p:cNvPr>
          <p:cNvSpPr>
            <a:spLocks noGrp="1" noChangeArrowheads="1"/>
          </p:cNvSpPr>
          <p:nvPr>
            <p:ph type="body" sz="half" idx="1"/>
          </p:nvPr>
        </p:nvSpPr>
        <p:spPr>
          <a:xfrm>
            <a:off x="395288" y="3357563"/>
            <a:ext cx="8137525" cy="3095625"/>
          </a:xfrm>
        </p:spPr>
        <p:txBody>
          <a:bodyPr/>
          <a:lstStyle/>
          <a:p>
            <a:pPr>
              <a:buFontTx/>
              <a:buNone/>
            </a:pPr>
            <a:r>
              <a:rPr lang="sl-SI" altLang="sl-SI" sz="2800"/>
              <a:t>Viri:</a:t>
            </a:r>
          </a:p>
          <a:p>
            <a:pPr>
              <a:buFontTx/>
              <a:buNone/>
            </a:pPr>
            <a:r>
              <a:rPr lang="sl-SI" altLang="sl-SI" sz="2800"/>
              <a:t>-internet:</a:t>
            </a:r>
          </a:p>
          <a:p>
            <a:pPr>
              <a:buFontTx/>
              <a:buNone/>
            </a:pPr>
            <a:r>
              <a:rPr lang="sl-SI" altLang="sl-SI" sz="2800">
                <a:hlinkClick r:id="rId2"/>
              </a:rPr>
              <a:t>http://www.ljubljanskobarje.si/</a:t>
            </a:r>
            <a:r>
              <a:rPr lang="sl-SI" altLang="sl-SI" sz="2800"/>
              <a:t> </a:t>
            </a:r>
          </a:p>
          <a:p>
            <a:pPr>
              <a:buFontTx/>
              <a:buNone/>
            </a:pPr>
            <a:r>
              <a:rPr lang="sl-SI" altLang="sl-SI" sz="2800">
                <a:hlinkClick r:id="rId3"/>
              </a:rPr>
              <a:t>http://sl.wikipedia.org/wiki/Ljubljansko_barje</a:t>
            </a:r>
            <a:endParaRPr lang="sl-SI" altLang="sl-SI" sz="2800"/>
          </a:p>
          <a:p>
            <a:pPr>
              <a:buFontTx/>
              <a:buNone/>
            </a:pPr>
            <a:r>
              <a:rPr lang="sl-SI" altLang="sl-SI" sz="2800"/>
              <a:t>-Knjige:učbenik</a:t>
            </a:r>
          </a:p>
        </p:txBody>
      </p:sp>
      <p:pic>
        <p:nvPicPr>
          <p:cNvPr id="98308" name="Picture 4" descr="Slika5">
            <a:extLst>
              <a:ext uri="{FF2B5EF4-FFF2-40B4-BE49-F238E27FC236}">
                <a16:creationId xmlns:a16="http://schemas.microsoft.com/office/drawing/2014/main" id="{F44EE550-2875-4CC7-8071-73271743D84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419475" y="260350"/>
            <a:ext cx="3830638" cy="3744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a:extLst>
              <a:ext uri="{FF2B5EF4-FFF2-40B4-BE49-F238E27FC236}">
                <a16:creationId xmlns:a16="http://schemas.microsoft.com/office/drawing/2014/main" id="{16C251C1-A086-47D1-89F3-B87203F02182}"/>
              </a:ext>
            </a:extLst>
          </p:cNvPr>
          <p:cNvSpPr>
            <a:spLocks noGrp="1" noChangeArrowheads="1"/>
          </p:cNvSpPr>
          <p:nvPr>
            <p:ph type="title"/>
          </p:nvPr>
        </p:nvSpPr>
        <p:spPr/>
        <p:txBody>
          <a:bodyPr/>
          <a:lstStyle/>
          <a:p>
            <a:endParaRPr lang="sl-SI" altLang="sl-SI" dirty="0"/>
          </a:p>
        </p:txBody>
      </p:sp>
      <p:pic>
        <p:nvPicPr>
          <p:cNvPr id="100356" name="Picture 4" descr="25">
            <a:extLst>
              <a:ext uri="{FF2B5EF4-FFF2-40B4-BE49-F238E27FC236}">
                <a16:creationId xmlns:a16="http://schemas.microsoft.com/office/drawing/2014/main" id="{61634EAF-1C96-4D7B-83A9-8D43E93BF4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76375" y="1268413"/>
            <a:ext cx="5353050" cy="537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BF9ED69-20A0-4655-861B-6929272E18EE}"/>
              </a:ext>
            </a:extLst>
          </p:cNvPr>
          <p:cNvSpPr>
            <a:spLocks noGrp="1" noChangeArrowheads="1"/>
          </p:cNvSpPr>
          <p:nvPr>
            <p:ph type="title"/>
          </p:nvPr>
        </p:nvSpPr>
        <p:spPr/>
        <p:txBody>
          <a:bodyPr/>
          <a:lstStyle/>
          <a:p>
            <a:r>
              <a:rPr lang="sl-SI" altLang="sl-SI" sz="4000"/>
              <a:t>Značilnosti</a:t>
            </a:r>
            <a:br>
              <a:rPr lang="sl-SI" altLang="sl-SI" sz="4000"/>
            </a:br>
            <a:endParaRPr lang="sl-SI" altLang="sl-SI" sz="4000"/>
          </a:p>
        </p:txBody>
      </p:sp>
      <p:sp>
        <p:nvSpPr>
          <p:cNvPr id="80899" name="Rectangle 3">
            <a:extLst>
              <a:ext uri="{FF2B5EF4-FFF2-40B4-BE49-F238E27FC236}">
                <a16:creationId xmlns:a16="http://schemas.microsoft.com/office/drawing/2014/main" id="{A4A67CB0-33FC-4330-8B9E-1EFA4A3C088A}"/>
              </a:ext>
            </a:extLst>
          </p:cNvPr>
          <p:cNvSpPr>
            <a:spLocks noGrp="1" noChangeArrowheads="1"/>
          </p:cNvSpPr>
          <p:nvPr>
            <p:ph type="body" sz="half" idx="1"/>
          </p:nvPr>
        </p:nvSpPr>
        <p:spPr>
          <a:xfrm>
            <a:off x="457200" y="1905000"/>
            <a:ext cx="8075613" cy="3468688"/>
          </a:xfrm>
        </p:spPr>
        <p:txBody>
          <a:bodyPr/>
          <a:lstStyle/>
          <a:p>
            <a:pPr>
              <a:lnSpc>
                <a:spcPct val="90000"/>
              </a:lnSpc>
              <a:buFontTx/>
              <a:buNone/>
            </a:pPr>
            <a:r>
              <a:rPr lang="sl-SI" altLang="sl-SI" sz="2800"/>
              <a:t>   Dobrih 150 km2 močvirne ravnice zaznamujejo  travniki, , njive, jarki , ki nudijo življenjski prostor številnim, tudi ranljivim in ogroženim rastlinskim in živalskim vrstam. Območja, kot je Ljubljansko barje, so v svetu vse redkejša in vse bolj dragocena. K njihovemu varovanju nas sedaj zavezuje tako slovenska kot evropska zakonodaja.</a:t>
            </a:r>
          </a:p>
        </p:txBody>
      </p:sp>
      <p:sp>
        <p:nvSpPr>
          <p:cNvPr id="80900" name="Rectangle 4">
            <a:extLst>
              <a:ext uri="{FF2B5EF4-FFF2-40B4-BE49-F238E27FC236}">
                <a16:creationId xmlns:a16="http://schemas.microsoft.com/office/drawing/2014/main" id="{CDE1CB9C-E179-432E-86A4-8ECBEE4B11B6}"/>
              </a:ext>
            </a:extLst>
          </p:cNvPr>
          <p:cNvSpPr>
            <a:spLocks noChangeArrowheads="1"/>
          </p:cNvSpPr>
          <p:nvPr/>
        </p:nvSpPr>
        <p:spPr bwMode="auto">
          <a:xfrm>
            <a:off x="0" y="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sl-SI" altLang="sl-SI">
                <a:latin typeface="Arial" panose="020B0604020202020204" pitchFamily="34" charset="0"/>
              </a:rPr>
              <a:t> </a:t>
            </a:r>
          </a:p>
        </p:txBody>
      </p:sp>
      <p:pic>
        <p:nvPicPr>
          <p:cNvPr id="80901" name="Picture 5" descr="barje_grafika">
            <a:extLst>
              <a:ext uri="{FF2B5EF4-FFF2-40B4-BE49-F238E27FC236}">
                <a16:creationId xmlns:a16="http://schemas.microsoft.com/office/drawing/2014/main" id="{F3C310F4-EE83-4D21-AA8A-67357E9BF7A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51500" y="4868863"/>
            <a:ext cx="2808288" cy="1684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29C12D8-FFD1-4E12-8B8C-55055C4D1160}"/>
              </a:ext>
            </a:extLst>
          </p:cNvPr>
          <p:cNvSpPr>
            <a:spLocks noGrp="1" noChangeArrowheads="1"/>
          </p:cNvSpPr>
          <p:nvPr>
            <p:ph type="title"/>
          </p:nvPr>
        </p:nvSpPr>
        <p:spPr/>
        <p:txBody>
          <a:bodyPr/>
          <a:lstStyle/>
          <a:p>
            <a:r>
              <a:rPr lang="sl-SI" altLang="sl-SI" sz="4000"/>
              <a:t>Koliščarji</a:t>
            </a:r>
            <a:br>
              <a:rPr lang="sl-SI" altLang="sl-SI" sz="4000"/>
            </a:br>
            <a:endParaRPr lang="sl-SI" altLang="sl-SI" sz="4000"/>
          </a:p>
        </p:txBody>
      </p:sp>
      <p:sp>
        <p:nvSpPr>
          <p:cNvPr id="81923" name="Rectangle 3">
            <a:extLst>
              <a:ext uri="{FF2B5EF4-FFF2-40B4-BE49-F238E27FC236}">
                <a16:creationId xmlns:a16="http://schemas.microsoft.com/office/drawing/2014/main" id="{2278A6D0-9410-4D76-8F3D-4B72D8342682}"/>
              </a:ext>
            </a:extLst>
          </p:cNvPr>
          <p:cNvSpPr>
            <a:spLocks noGrp="1" noChangeArrowheads="1"/>
          </p:cNvSpPr>
          <p:nvPr>
            <p:ph type="body" sz="half" idx="1"/>
          </p:nvPr>
        </p:nvSpPr>
        <p:spPr>
          <a:xfrm>
            <a:off x="457200" y="1905000"/>
            <a:ext cx="7859713" cy="3179763"/>
          </a:xfrm>
        </p:spPr>
        <p:txBody>
          <a:bodyPr/>
          <a:lstStyle/>
          <a:p>
            <a:pPr>
              <a:buFontTx/>
              <a:buNone/>
            </a:pPr>
            <a:endParaRPr lang="sl-SI" altLang="sl-SI" sz="2400" b="1"/>
          </a:p>
          <a:p>
            <a:pPr>
              <a:buFontTx/>
              <a:buNone/>
            </a:pPr>
            <a:r>
              <a:rPr lang="sl-SI" altLang="sl-SI" sz="2400"/>
              <a:t>   Pred približno 6500 leti so na to območje prišli prvi poljedelci. V poplavnih ravnicah okoli jezera so si postavljali manjše naselbine, ki jim pravimo kolišča. Leta 1875 so pri Igu odkrili prvo koliščarsko naselbino. Danes poznamo že okoli 40 najdišč, kjer so si v pradavnini koliščarji postavljali bivališča.</a:t>
            </a:r>
          </a:p>
        </p:txBody>
      </p:sp>
      <p:pic>
        <p:nvPicPr>
          <p:cNvPr id="81927" name="Picture 7" descr="zklgz">
            <a:extLst>
              <a:ext uri="{FF2B5EF4-FFF2-40B4-BE49-F238E27FC236}">
                <a16:creationId xmlns:a16="http://schemas.microsoft.com/office/drawing/2014/main" id="{8471A584-4D03-4CB7-BC9B-8DAD9BFCDE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4797425"/>
            <a:ext cx="3924300" cy="190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3" name="Rectangle 7">
            <a:extLst>
              <a:ext uri="{FF2B5EF4-FFF2-40B4-BE49-F238E27FC236}">
                <a16:creationId xmlns:a16="http://schemas.microsoft.com/office/drawing/2014/main" id="{A1DAED47-B13B-4BE3-AF3E-49D06A915911}"/>
              </a:ext>
            </a:extLst>
          </p:cNvPr>
          <p:cNvSpPr>
            <a:spLocks noGrp="1" noChangeArrowheads="1"/>
          </p:cNvSpPr>
          <p:nvPr>
            <p:ph type="title"/>
          </p:nvPr>
        </p:nvSpPr>
        <p:spPr>
          <a:xfrm>
            <a:off x="457200" y="292100"/>
            <a:ext cx="3467100" cy="1265238"/>
          </a:xfrm>
        </p:spPr>
        <p:txBody>
          <a:bodyPr/>
          <a:lstStyle/>
          <a:p>
            <a:r>
              <a:rPr lang="sl-SI" altLang="sl-SI" sz="4000"/>
              <a:t>Obdobje kolišč</a:t>
            </a:r>
          </a:p>
        </p:txBody>
      </p:sp>
      <p:pic>
        <p:nvPicPr>
          <p:cNvPr id="91150" name="Picture 14" descr="scan0014">
            <a:extLst>
              <a:ext uri="{FF2B5EF4-FFF2-40B4-BE49-F238E27FC236}">
                <a16:creationId xmlns:a16="http://schemas.microsoft.com/office/drawing/2014/main" id="{9223B78C-1BAB-4D7D-95E3-BDA7FF76B2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5507038" cy="3284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1152" name="Picture 16" descr="scan0001">
            <a:extLst>
              <a:ext uri="{FF2B5EF4-FFF2-40B4-BE49-F238E27FC236}">
                <a16:creationId xmlns:a16="http://schemas.microsoft.com/office/drawing/2014/main" id="{EAF18783-2159-4536-8E47-F2EE5A1D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3213100"/>
            <a:ext cx="3597275" cy="3644900"/>
          </a:xfrm>
          <a:prstGeom prst="rect">
            <a:avLst/>
          </a:prstGeom>
          <a:noFill/>
          <a:extLst>
            <a:ext uri="{909E8E84-426E-40DD-AFC4-6F175D3DCCD1}">
              <a14:hiddenFill xmlns:a14="http://schemas.microsoft.com/office/drawing/2010/main">
                <a:solidFill>
                  <a:srgbClr val="FFFFFF"/>
                </a:solidFill>
              </a14:hiddenFill>
            </a:ext>
          </a:extLst>
        </p:spPr>
      </p:pic>
      <p:pic>
        <p:nvPicPr>
          <p:cNvPr id="91153" name="Picture 17" descr="scan0001">
            <a:extLst>
              <a:ext uri="{FF2B5EF4-FFF2-40B4-BE49-F238E27FC236}">
                <a16:creationId xmlns:a16="http://schemas.microsoft.com/office/drawing/2014/main" id="{E979C1D3-C841-4EB1-BE0A-72DC24A48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0"/>
            <a:ext cx="3563937"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A902D44-2C55-44C3-89E9-94A4C27AA225}"/>
              </a:ext>
            </a:extLst>
          </p:cNvPr>
          <p:cNvSpPr>
            <a:spLocks noGrp="1" noChangeArrowheads="1"/>
          </p:cNvSpPr>
          <p:nvPr>
            <p:ph type="title"/>
          </p:nvPr>
        </p:nvSpPr>
        <p:spPr/>
        <p:txBody>
          <a:bodyPr/>
          <a:lstStyle/>
          <a:p>
            <a:r>
              <a:rPr lang="sl-SI" altLang="sl-SI" sz="4000"/>
              <a:t>Drugo ime</a:t>
            </a:r>
            <a:br>
              <a:rPr lang="sl-SI" altLang="sl-SI" sz="4000"/>
            </a:br>
            <a:endParaRPr lang="sl-SI" altLang="sl-SI" sz="4000"/>
          </a:p>
        </p:txBody>
      </p:sp>
      <p:sp>
        <p:nvSpPr>
          <p:cNvPr id="82947" name="Rectangle 3">
            <a:extLst>
              <a:ext uri="{FF2B5EF4-FFF2-40B4-BE49-F238E27FC236}">
                <a16:creationId xmlns:a16="http://schemas.microsoft.com/office/drawing/2014/main" id="{B3F96122-DFD2-452E-85EE-D500D79A45C8}"/>
              </a:ext>
            </a:extLst>
          </p:cNvPr>
          <p:cNvSpPr>
            <a:spLocks noGrp="1" noChangeArrowheads="1"/>
          </p:cNvSpPr>
          <p:nvPr>
            <p:ph type="body" idx="1"/>
          </p:nvPr>
        </p:nvSpPr>
        <p:spPr/>
        <p:txBody>
          <a:bodyPr/>
          <a:lstStyle/>
          <a:p>
            <a:pPr>
              <a:buFontTx/>
              <a:buNone/>
            </a:pPr>
            <a:r>
              <a:rPr lang="sl-SI" altLang="sl-SI"/>
              <a:t>   Do druge polovice 19. stoletja je bilo v rabi za naše največje močvirje ime </a:t>
            </a:r>
            <a:r>
              <a:rPr lang="sl-SI" altLang="sl-SI" i="1"/>
              <a:t>Ljubljansko močvirje</a:t>
            </a:r>
            <a:r>
              <a:rPr lang="sl-SI" altLang="sl-SI"/>
              <a:t>. Potem pa ga je pisatelj Fran Levstik preimenoval v </a:t>
            </a:r>
            <a:r>
              <a:rPr lang="sl-SI" altLang="sl-SI" i="1"/>
              <a:t>Ljubljansko barje</a:t>
            </a:r>
            <a:r>
              <a:rPr lang="sl-SI" altLang="sl-SI"/>
              <a:t>, ker naj bi slišal Ižance govoriti, da gredo na barje, s katerimi se je močvirje zaraščalo. </a:t>
            </a:r>
          </a:p>
          <a:p>
            <a:endParaRPr lang="sl-SI" alt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6F10830-F7F4-4AE9-8EE0-0FC621909D0F}"/>
              </a:ext>
            </a:extLst>
          </p:cNvPr>
          <p:cNvSpPr>
            <a:spLocks noGrp="1" noChangeArrowheads="1"/>
          </p:cNvSpPr>
          <p:nvPr>
            <p:ph type="title"/>
          </p:nvPr>
        </p:nvSpPr>
        <p:spPr/>
        <p:txBody>
          <a:bodyPr/>
          <a:lstStyle/>
          <a:p>
            <a:r>
              <a:rPr lang="sl-SI" altLang="sl-SI" sz="4000"/>
              <a:t>Najdišča</a:t>
            </a:r>
            <a:br>
              <a:rPr lang="sl-SI" altLang="sl-SI" sz="4000"/>
            </a:br>
            <a:endParaRPr lang="sl-SI" altLang="sl-SI" sz="4000"/>
          </a:p>
        </p:txBody>
      </p:sp>
      <p:sp>
        <p:nvSpPr>
          <p:cNvPr id="83971" name="Rectangle 3">
            <a:extLst>
              <a:ext uri="{FF2B5EF4-FFF2-40B4-BE49-F238E27FC236}">
                <a16:creationId xmlns:a16="http://schemas.microsoft.com/office/drawing/2014/main" id="{50BB26FE-1FF1-4380-B506-594E5AB75174}"/>
              </a:ext>
            </a:extLst>
          </p:cNvPr>
          <p:cNvSpPr>
            <a:spLocks noGrp="1" noChangeArrowheads="1"/>
          </p:cNvSpPr>
          <p:nvPr>
            <p:ph type="body" idx="1"/>
          </p:nvPr>
        </p:nvSpPr>
        <p:spPr>
          <a:xfrm>
            <a:off x="457200" y="1905000"/>
            <a:ext cx="8229600" cy="4548188"/>
          </a:xfrm>
        </p:spPr>
        <p:txBody>
          <a:bodyPr/>
          <a:lstStyle/>
          <a:p>
            <a:pPr>
              <a:lnSpc>
                <a:spcPct val="80000"/>
              </a:lnSpc>
              <a:buFontTx/>
              <a:buNone/>
            </a:pPr>
            <a:r>
              <a:rPr lang="sl-SI" altLang="sl-SI" sz="2000"/>
              <a:t>     Na Ljubljanskem barju najdemo ostanke kultur, ki so ta prostor naseljevala skozi tisočletja.  Najstarejše arheološke ostanki  na Ljubljanskem barju segajo v srednji </a:t>
            </a:r>
            <a:r>
              <a:rPr lang="sl-SI" altLang="sl-SI" sz="2000">
                <a:hlinkClick r:id="rId2" tooltip="Paleolitik"/>
              </a:rPr>
              <a:t>paleolitik</a:t>
            </a:r>
            <a:r>
              <a:rPr lang="sl-SI" altLang="sl-SI" sz="2000"/>
              <a:t>. Odkrite so bile tudi najdbe halštatskega in latenskega izvora. O lovu pričajo lesene pasti s kovinskim ogrodjem, najdene v visokem šotnem barju pri </a:t>
            </a:r>
            <a:r>
              <a:rPr lang="sl-SI" altLang="sl-SI" sz="2000">
                <a:hlinkClick r:id="rId3" tooltip="Črna vas"/>
              </a:rPr>
              <a:t>Črni vasi</a:t>
            </a:r>
            <a:r>
              <a:rPr lang="sl-SI" altLang="sl-SI" sz="2000"/>
              <a:t> in </a:t>
            </a:r>
            <a:r>
              <a:rPr lang="sl-SI" altLang="sl-SI" sz="2000">
                <a:hlinkClick r:id="rId4" tooltip="Lavrica"/>
              </a:rPr>
              <a:t>Lavrici</a:t>
            </a:r>
            <a:r>
              <a:rPr lang="sl-SI" altLang="sl-SI" sz="2000"/>
              <a:t>. </a:t>
            </a:r>
          </a:p>
          <a:p>
            <a:pPr>
              <a:lnSpc>
                <a:spcPct val="80000"/>
              </a:lnSpc>
              <a:buFontTx/>
              <a:buNone/>
            </a:pPr>
            <a:r>
              <a:rPr lang="sl-SI" altLang="sl-SI" sz="2000"/>
              <a:t>     Iz </a:t>
            </a:r>
            <a:r>
              <a:rPr lang="sl-SI" altLang="sl-SI" sz="2000">
                <a:hlinkClick r:id="rId5" tooltip="Rimsko obdobje"/>
              </a:rPr>
              <a:t>rimskih časov</a:t>
            </a:r>
            <a:r>
              <a:rPr lang="sl-SI" altLang="sl-SI" sz="2000"/>
              <a:t>, ko je bilo tu cvetoče pristanišče </a:t>
            </a:r>
            <a:r>
              <a:rPr lang="sl-SI" altLang="sl-SI" sz="2000">
                <a:hlinkClick r:id="rId6" tooltip="Nauportus"/>
              </a:rPr>
              <a:t>Nauportus</a:t>
            </a:r>
            <a:r>
              <a:rPr lang="sl-SI" altLang="sl-SI" sz="2000"/>
              <a:t>, današnja </a:t>
            </a:r>
            <a:r>
              <a:rPr lang="sl-SI" altLang="sl-SI" sz="2000">
                <a:hlinkClick r:id="rId7" tooltip="Vrhnika"/>
              </a:rPr>
              <a:t>Vrhnika</a:t>
            </a:r>
            <a:r>
              <a:rPr lang="sl-SI" altLang="sl-SI" sz="2000"/>
              <a:t>, je zanimiva glinena posoda in številni kosi orožja. </a:t>
            </a:r>
          </a:p>
          <a:p>
            <a:pPr>
              <a:lnSpc>
                <a:spcPct val="80000"/>
              </a:lnSpc>
              <a:buFontTx/>
              <a:buNone/>
            </a:pPr>
            <a:r>
              <a:rPr lang="sl-SI" altLang="sl-SI" sz="2000"/>
              <a:t>     </a:t>
            </a:r>
            <a:r>
              <a:rPr lang="sl-SI" altLang="sl-SI" sz="2000">
                <a:hlinkClick r:id="rId8" tooltip="Slovansko obdobje"/>
              </a:rPr>
              <a:t>Slovansko obdobje</a:t>
            </a:r>
            <a:r>
              <a:rPr lang="sl-SI" altLang="sl-SI" sz="2000"/>
              <a:t> označuje značilno glineno posodje, prepoznavno po okrasni valovnici in lončarskem znaku na dnu vrča. Največ orožja, dokaz nemirnih časov je iz 8. in 9. stoletja, časa frankovskih pohodov proti Avarom in madžarskim vdorom čez te kraje. </a:t>
            </a:r>
          </a:p>
          <a:p>
            <a:pPr>
              <a:lnSpc>
                <a:spcPct val="80000"/>
              </a:lnSpc>
              <a:buFontTx/>
              <a:buNone/>
            </a:pPr>
            <a:r>
              <a:rPr lang="sl-SI" altLang="sl-SI" sz="2000"/>
              <a:t>     Ljubljanica je bila vedno prikladna plovna pot. To najbolj nazorno potrjuje znamenita najdba rimske tovorne ladje, ki so jo izkopali leta 1890 na Kozlarjevem posestvu pri Črni vasi. Ladja je imela plosko dno, primerno za plovbo po plitvih vodah. </a:t>
            </a:r>
          </a:p>
          <a:p>
            <a:pPr>
              <a:lnSpc>
                <a:spcPct val="80000"/>
              </a:lnSpc>
            </a:pPr>
            <a:endParaRPr lang="sl-SI" altLang="sl-SI"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6" name="Rectangle 14">
            <a:extLst>
              <a:ext uri="{FF2B5EF4-FFF2-40B4-BE49-F238E27FC236}">
                <a16:creationId xmlns:a16="http://schemas.microsoft.com/office/drawing/2014/main" id="{92DE5ECF-A305-40BD-BD06-961D04EBCE3B}"/>
              </a:ext>
            </a:extLst>
          </p:cNvPr>
          <p:cNvSpPr>
            <a:spLocks noGrp="1" noChangeArrowheads="1"/>
          </p:cNvSpPr>
          <p:nvPr>
            <p:ph type="title" sz="quarter"/>
          </p:nvPr>
        </p:nvSpPr>
        <p:spPr/>
        <p:txBody>
          <a:bodyPr/>
          <a:lstStyle/>
          <a:p>
            <a:endParaRPr lang="sl-SI" altLang="sl-SI"/>
          </a:p>
        </p:txBody>
      </p:sp>
      <p:pic>
        <p:nvPicPr>
          <p:cNvPr id="84996" name="Picture 4" descr="Slika2">
            <a:extLst>
              <a:ext uri="{FF2B5EF4-FFF2-40B4-BE49-F238E27FC236}">
                <a16:creationId xmlns:a16="http://schemas.microsoft.com/office/drawing/2014/main" id="{656C2A1C-125C-4EAF-8445-533203858DF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79388" y="115888"/>
            <a:ext cx="3600450" cy="3552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9" name="Picture 7" descr="untitled">
            <a:extLst>
              <a:ext uri="{FF2B5EF4-FFF2-40B4-BE49-F238E27FC236}">
                <a16:creationId xmlns:a16="http://schemas.microsoft.com/office/drawing/2014/main" id="{A5B3976E-E44A-43E0-8049-287F167F139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40200" y="260350"/>
            <a:ext cx="4356100" cy="2735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2" name="Picture 10" descr="blkgf">
            <a:extLst>
              <a:ext uri="{FF2B5EF4-FFF2-40B4-BE49-F238E27FC236}">
                <a16:creationId xmlns:a16="http://schemas.microsoft.com/office/drawing/2014/main" id="{7D049F2B-9F2C-43CC-AEFA-6F0191A885C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0825" y="3789363"/>
            <a:ext cx="3241675" cy="291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5005" name="Picture 13" descr="Slika3">
            <a:extLst>
              <a:ext uri="{FF2B5EF4-FFF2-40B4-BE49-F238E27FC236}">
                <a16:creationId xmlns:a16="http://schemas.microsoft.com/office/drawing/2014/main" id="{67BFFBEF-DD7A-4B62-892B-038D5A81060E}"/>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795963" y="3141663"/>
            <a:ext cx="2820987" cy="3573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10DED4F-EC76-4173-8799-317267A2CC66}"/>
              </a:ext>
            </a:extLst>
          </p:cNvPr>
          <p:cNvSpPr>
            <a:spLocks noGrp="1" noChangeArrowheads="1"/>
          </p:cNvSpPr>
          <p:nvPr>
            <p:ph type="title"/>
          </p:nvPr>
        </p:nvSpPr>
        <p:spPr/>
        <p:txBody>
          <a:bodyPr/>
          <a:lstStyle/>
          <a:p>
            <a:r>
              <a:rPr lang="sl-SI" altLang="sl-SI" sz="4000"/>
              <a:t>Obdobje kolišč </a:t>
            </a:r>
            <a:br>
              <a:rPr lang="sl-SI" altLang="sl-SI" sz="4000"/>
            </a:br>
            <a:r>
              <a:rPr lang="sl-SI" altLang="sl-SI" sz="4000"/>
              <a:t>{mlajša kamena in bakrena doba}</a:t>
            </a:r>
          </a:p>
        </p:txBody>
      </p:sp>
      <p:pic>
        <p:nvPicPr>
          <p:cNvPr id="103428" name="Picture 4" descr="scan0002">
            <a:extLst>
              <a:ext uri="{FF2B5EF4-FFF2-40B4-BE49-F238E27FC236}">
                <a16:creationId xmlns:a16="http://schemas.microsoft.com/office/drawing/2014/main" id="{D1A47E86-EBBC-44DA-813E-7C7994DDE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3352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descr="scan0007">
            <a:extLst>
              <a:ext uri="{FF2B5EF4-FFF2-40B4-BE49-F238E27FC236}">
                <a16:creationId xmlns:a16="http://schemas.microsoft.com/office/drawing/2014/main" id="{7A27DA48-F646-4A98-8F60-E722DFFDC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700213"/>
            <a:ext cx="1990725" cy="2592387"/>
          </a:xfrm>
          <a:prstGeom prst="rect">
            <a:avLst/>
          </a:prstGeom>
          <a:noFill/>
          <a:extLst>
            <a:ext uri="{909E8E84-426E-40DD-AFC4-6F175D3DCCD1}">
              <a14:hiddenFill xmlns:a14="http://schemas.microsoft.com/office/drawing/2010/main">
                <a:solidFill>
                  <a:srgbClr val="FFFFFF"/>
                </a:solidFill>
              </a14:hiddenFill>
            </a:ext>
          </a:extLst>
        </p:spPr>
      </p:pic>
      <p:pic>
        <p:nvPicPr>
          <p:cNvPr id="103430" name="Picture 6" descr="scan0008">
            <a:extLst>
              <a:ext uri="{FF2B5EF4-FFF2-40B4-BE49-F238E27FC236}">
                <a16:creationId xmlns:a16="http://schemas.microsoft.com/office/drawing/2014/main" id="{EDFB8A84-1067-4F5E-8843-88EC15ABC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700213"/>
            <a:ext cx="2876550" cy="2784475"/>
          </a:xfrm>
          <a:prstGeom prst="rect">
            <a:avLst/>
          </a:prstGeom>
          <a:noFill/>
          <a:extLst>
            <a:ext uri="{909E8E84-426E-40DD-AFC4-6F175D3DCCD1}">
              <a14:hiddenFill xmlns:a14="http://schemas.microsoft.com/office/drawing/2010/main">
                <a:solidFill>
                  <a:srgbClr val="FFFFFF"/>
                </a:solidFill>
              </a14:hiddenFill>
            </a:ext>
          </a:extLst>
        </p:spPr>
      </p:pic>
      <p:pic>
        <p:nvPicPr>
          <p:cNvPr id="103431" name="Picture 7" descr="scan0018">
            <a:extLst>
              <a:ext uri="{FF2B5EF4-FFF2-40B4-BE49-F238E27FC236}">
                <a16:creationId xmlns:a16="http://schemas.microsoft.com/office/drawing/2014/main" id="{51E7AC91-B030-4439-9FA9-5950A56DE8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4724400"/>
            <a:ext cx="26606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3432" name="Picture 8" descr="scan0006">
            <a:extLst>
              <a:ext uri="{FF2B5EF4-FFF2-40B4-BE49-F238E27FC236}">
                <a16:creationId xmlns:a16="http://schemas.microsoft.com/office/drawing/2014/main" id="{E0F7E838-250F-48ED-AB70-F24F47BCA0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494213"/>
            <a:ext cx="2808287" cy="2363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77DE8D0-58C3-4606-B913-20CC7D24D555}"/>
              </a:ext>
            </a:extLst>
          </p:cNvPr>
          <p:cNvSpPr>
            <a:spLocks noGrp="1" noChangeArrowheads="1"/>
          </p:cNvSpPr>
          <p:nvPr>
            <p:ph type="title"/>
          </p:nvPr>
        </p:nvSpPr>
        <p:spPr/>
        <p:txBody>
          <a:bodyPr/>
          <a:lstStyle/>
          <a:p>
            <a:r>
              <a:rPr lang="sl-SI" altLang="sl-SI" sz="4000"/>
              <a:t>Rimsko obdobje</a:t>
            </a:r>
            <a:br>
              <a:rPr lang="sl-SI" altLang="sl-SI" sz="4000"/>
            </a:br>
            <a:endParaRPr lang="sl-SI" altLang="sl-SI" sz="4000"/>
          </a:p>
        </p:txBody>
      </p:sp>
      <p:pic>
        <p:nvPicPr>
          <p:cNvPr id="96260" name="Picture 4" descr="žgan grob Emnoa">
            <a:extLst>
              <a:ext uri="{FF2B5EF4-FFF2-40B4-BE49-F238E27FC236}">
                <a16:creationId xmlns:a16="http://schemas.microsoft.com/office/drawing/2014/main" id="{A534EFF8-7C3D-40C4-8C92-2BE1DE62C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3960813" cy="2922587"/>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scan">
            <a:extLst>
              <a:ext uri="{FF2B5EF4-FFF2-40B4-BE49-F238E27FC236}">
                <a16:creationId xmlns:a16="http://schemas.microsoft.com/office/drawing/2014/main" id="{A848BAAB-8CA9-4C09-A6EB-1ED070464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60350"/>
            <a:ext cx="3783013" cy="5084763"/>
          </a:xfrm>
          <a:prstGeom prst="rect">
            <a:avLst/>
          </a:prstGeom>
          <a:noFill/>
          <a:extLst>
            <a:ext uri="{909E8E84-426E-40DD-AFC4-6F175D3DCCD1}">
              <a14:hiddenFill xmlns:a14="http://schemas.microsoft.com/office/drawing/2010/main">
                <a:solidFill>
                  <a:srgbClr val="FFFFFF"/>
                </a:solidFill>
              </a14:hiddenFill>
            </a:ext>
          </a:extLst>
        </p:spPr>
      </p:pic>
      <p:pic>
        <p:nvPicPr>
          <p:cNvPr id="96262" name="Picture 6" descr="grobišče Tam">
            <a:extLst>
              <a:ext uri="{FF2B5EF4-FFF2-40B4-BE49-F238E27FC236}">
                <a16:creationId xmlns:a16="http://schemas.microsoft.com/office/drawing/2014/main" id="{DFC538FA-5005-4608-8C08-C809FA863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192588"/>
            <a:ext cx="3600450" cy="2665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0</TotalTime>
  <Words>383</Words>
  <Application>Microsoft Office PowerPoint</Application>
  <PresentationFormat>On-screen Show (4:3)</PresentationFormat>
  <Paragraphs>23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Monotype Corsiva</vt:lpstr>
      <vt:lpstr>Tahoma</vt:lpstr>
      <vt:lpstr>Wingdings</vt:lpstr>
      <vt:lpstr>Ocean</vt:lpstr>
      <vt:lpstr>LJUBLJANSKO BARJE </vt:lpstr>
      <vt:lpstr>Značilnosti </vt:lpstr>
      <vt:lpstr>Koliščarji </vt:lpstr>
      <vt:lpstr>Obdobje kolišč</vt:lpstr>
      <vt:lpstr>Drugo ime </vt:lpstr>
      <vt:lpstr>Najdišča </vt:lpstr>
      <vt:lpstr>PowerPoint Presentation</vt:lpstr>
      <vt:lpstr>Obdobje kolišč  {mlajša kamena in bakrena doba}</vt:lpstr>
      <vt:lpstr>Rimsko obdobje </vt:lpstr>
      <vt:lpstr>Obdobje železne dobe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2019-05-31T08:40:19Z</dcterms:created>
  <dcterms:modified xsi:type="dcterms:W3CDTF">2019-05-31T08:40:19Z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