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8" autoAdjust="0"/>
    <p:restoredTop sz="94633" autoAdjust="0"/>
  </p:normalViewPr>
  <p:slideViewPr>
    <p:cSldViewPr>
      <p:cViewPr>
        <p:scale>
          <a:sx n="66" d="100"/>
          <a:sy n="66" d="100"/>
        </p:scale>
        <p:origin x="-1218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4D107-F7A6-444B-903C-97A9F3F0A8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1BA079-4468-4DEF-9DB1-A149EDEF28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14B0E-1106-4801-BF2B-E155AD78B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E9504-B852-4DC8-8DCA-8FB14ACCF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5F61E-B644-4E1E-88F3-D7D757D04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51470-E9EE-4C57-AA75-2FBFA358B91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99619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FE6BF-1CA9-425D-B4EC-40AF832DF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91269-F7E2-4A72-87F4-DC4FAB1AAF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340D1-A965-4BC7-BC34-9913213FE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B0C0C-5FC1-43D5-AF2A-AC55AC4D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D4AF5-0910-40B3-9482-53A9922F7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AFC4D-0D53-4C25-AE85-EB1631D669B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11247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5C7CCE-2D0A-457F-98C9-28850087EB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1A5582-FD07-4F2B-B012-F8DAA0552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1A905-B675-473F-AF3E-A96DD8890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67434-4894-4A43-A63D-C2A567AA4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2F0C5-899F-4979-868A-92CB00CDD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9B7D8-06E4-4A5B-8F74-E1D44556138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3466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05292-3CAA-4D63-8955-D04ED0AC0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A5A06-2986-44FD-9861-9B05A97C8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FBFD6-0E96-428D-80A5-83C75F58F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7255E-6A3A-4149-8031-B37C963E2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FB971-23DD-42B2-9E4A-F2D675209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9F438-3E6D-4D0E-B0BC-B293224028F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8866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3C445-F062-41E1-BA6C-1EF4A6DD7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50BB63-5C43-4FCA-AAFF-7A2143F36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69B7B-7519-41E9-93C9-6F0ACC272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E2178-D2FF-43E4-8653-7D44824E1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A2AA4-6F16-476C-94DC-3F6A64909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3BC88-E2A0-4DBB-97D5-733EBEF330B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0144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07147-C4B8-43D5-B263-F0BA43A83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00BAE-FD4C-4944-BC42-1B5D282491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1BC655-046F-401A-8826-BFF08073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85FB3-990D-494B-A427-1EAB72AFB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C6B6A5-8968-4CFF-A756-AECB10794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8DB051-612A-4831-81D0-A995974A7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5A41C-278A-4588-8F14-41C6BE51E52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2011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8D389-3343-403B-9D3F-8767008B2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20A8F6-00AD-491A-AEE1-F813301A7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F56BFC-ED08-4590-828B-18EC70FDF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0CFD6D-CE38-49B2-BC6C-DA3523429B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1F63EF-61CC-4ED2-A6E3-60DFF7E924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8D6B0D-039B-4FE3-A2F7-208E5AED6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E290BA-2FB8-4CF5-9A55-FFB1A7659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B0325C-2A4A-43B4-B5EB-7D76C4320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1818F-3C12-40E7-A810-DA4600FD7A9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61142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454B0-EE01-4E36-98C2-0DA6C47F5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E76E48-B2CF-4824-A566-283C23200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1DF5CD-033D-4368-B820-BA9E865A4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304578-F333-46E8-9E31-4F3F03312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3909D-BC0B-4B45-BB11-B3FE4613CD7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7800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CFC17F-407C-402D-A50F-E15D71F0F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0E25FF-9BF6-4439-AC8C-18A333209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E6CBED-64A7-49F9-8F8A-B53A0BFAB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76F3A-0175-4EBE-BE13-45EDAFC417A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75024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8C69C-E322-416E-93AA-C01E95519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EBAC8-7F6F-4A68-864E-7D71A2E92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1C90C-79FC-4F88-81B7-33219EA2E5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E74BDE-5850-46B7-A921-95884B90B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97DC7A-1217-4416-B829-3DD804885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CE4A79-D97D-4E3A-A408-37452FA9B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5A4D8-661B-4AB9-AF68-D1045D5B9E1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4756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BBE33-7316-4DE2-B106-1808D909A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25A53B-C294-408D-9410-82DCEF783B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74863E-CBF2-41F6-877F-A39E39962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DD60F3-A083-4F99-820B-350538DFE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E7C52C-2785-4C35-8743-D3A9CD388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4E240F-16CD-4079-BBB4-3B2FECFCC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A89B3-7121-43F9-A9D8-11554F88580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2110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030FC86-972A-47C6-9B77-7FDBD191F4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1670C7C-C8B7-47E4-92D1-E026DD8F99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0C4F4FF-DE47-4F34-B6D9-FB24293592C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AE1762F-93DB-422B-B266-6B872BA0A69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34CF744-932A-4524-891B-B23D05D5DFB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fld id="{7C40B02B-82D5-47DE-855E-EAE70C48764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madagaskar-22g">
            <a:extLst>
              <a:ext uri="{FF2B5EF4-FFF2-40B4-BE49-F238E27FC236}">
                <a16:creationId xmlns:a16="http://schemas.microsoft.com/office/drawing/2014/main" id="{E60DA226-6859-482F-B4CC-F8CC84734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0" name="WordArt 12">
            <a:extLst>
              <a:ext uri="{FF2B5EF4-FFF2-40B4-BE49-F238E27FC236}">
                <a16:creationId xmlns:a16="http://schemas.microsoft.com/office/drawing/2014/main" id="{0BBAB71A-CBB8-4FC1-98D4-72FC1863E6C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71550" y="1844675"/>
            <a:ext cx="9067800" cy="13573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  <a:contourClr>
                <a:srgbClr val="FFF200"/>
              </a:contourClr>
            </a:sp3d>
          </a:bodyPr>
          <a:lstStyle/>
          <a:p>
            <a:pPr algn="ctr"/>
            <a:r>
              <a:rPr lang="sl-SI" sz="54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>
                        <a:alpha val="99100"/>
                      </a:srgbClr>
                    </a:gs>
                    <a:gs pos="70000">
                      <a:srgbClr val="FF0300">
                        <a:alpha val="98600"/>
                      </a:srgbClr>
                    </a:gs>
                    <a:gs pos="100000">
                      <a:srgbClr val="4D0808">
                        <a:alpha val="98000"/>
                      </a:srgbClr>
                    </a:gs>
                  </a:gsLst>
                  <a:lin ang="5400000" scaled="1"/>
                </a:gradFill>
                <a:effectLst/>
                <a:latin typeface="Goudy Stout"/>
              </a:rPr>
              <a:t>MADAGASKAR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7" name="Picture 13" descr="karte_madagaskar">
            <a:extLst>
              <a:ext uri="{FF2B5EF4-FFF2-40B4-BE49-F238E27FC236}">
                <a16:creationId xmlns:a16="http://schemas.microsoft.com/office/drawing/2014/main" id="{A7A08CAA-0F33-4DDC-B7F1-E617A7E52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0" name="Rectangle 16">
            <a:extLst>
              <a:ext uri="{FF2B5EF4-FFF2-40B4-BE49-F238E27FC236}">
                <a16:creationId xmlns:a16="http://schemas.microsoft.com/office/drawing/2014/main" id="{07E9DAC7-141A-4A14-9F57-F180A9EDCE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5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elix Titling" panose="04060505060202020A04" pitchFamily="82" charset="0"/>
              </a:rPr>
              <a:t>površje</a:t>
            </a:r>
          </a:p>
        </p:txBody>
      </p:sp>
      <p:sp>
        <p:nvSpPr>
          <p:cNvPr id="6161" name="Rectangle 17">
            <a:extLst>
              <a:ext uri="{FF2B5EF4-FFF2-40B4-BE49-F238E27FC236}">
                <a16:creationId xmlns:a16="http://schemas.microsoft.com/office/drawing/2014/main" id="{9DB700E5-DACD-4484-95F7-4A8993B1CB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l-SI" altLang="sl-SI" b="1"/>
              <a:t>Večina ravnine od 750 do 1400m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b="1"/>
              <a:t>Tri gorovja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altLang="sl-SI" sz="2800"/>
              <a:t>Maromokotro 2876m (12m višji od Triglava)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altLang="sl-SI" sz="2800"/>
              <a:t>Ankaratra (leži v srednjem delu)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altLang="sl-SI" sz="2800"/>
              <a:t>Andringitra (leži na jugu otoka)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800"/>
              <a:t>Na vzhodu in zahodu pa so od 20-50km široke obalne ravnine. Obale so težko dostopne zaradi koralnih grebenov in mangrov.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26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1000"/>
                            </p:stCondLst>
                            <p:childTnLst>
                              <p:par>
                                <p:cTn id="33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9500"/>
                            </p:stCondLst>
                            <p:childTnLst>
                              <p:par>
                                <p:cTn id="40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88000"/>
                            </p:stCondLst>
                            <p:childTnLst>
                              <p:par>
                                <p:cTn id="47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BE1750E-2D9D-4AEB-A85B-38188DEFB6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54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anose="020E0705020206020404" pitchFamily="34" charset="0"/>
              </a:rPr>
              <a:t>Podnebje</a:t>
            </a:r>
            <a:r>
              <a:rPr lang="sl-SI" altLang="sl-SI" sz="5400">
                <a:solidFill>
                  <a:srgbClr val="FF0000"/>
                </a:solidFill>
                <a:latin typeface="Copperplate Gothic Bold" panose="020E0705020206020404" pitchFamily="34" charset="0"/>
              </a:rPr>
              <a:t> </a:t>
            </a:r>
            <a:r>
              <a:rPr lang="sl-SI" altLang="sl-SI" sz="5400">
                <a:solidFill>
                  <a:schemeClr val="accent2"/>
                </a:solidFill>
                <a:latin typeface="Copperplate Gothic Bold" panose="020E0705020206020404" pitchFamily="34" charset="0"/>
              </a:rPr>
              <a:t>in</a:t>
            </a:r>
            <a:r>
              <a:rPr lang="sl-SI" altLang="sl-SI" sz="5400">
                <a:solidFill>
                  <a:srgbClr val="FF0000"/>
                </a:solidFill>
                <a:latin typeface="Copperplate Gothic Bold" panose="020E0705020206020404" pitchFamily="34" charset="0"/>
              </a:rPr>
              <a:t> </a:t>
            </a:r>
            <a:r>
              <a:rPr lang="sl-SI" altLang="sl-SI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anose="020E0705020206020404" pitchFamily="34" charset="0"/>
              </a:rPr>
              <a:t>rast</a:t>
            </a:r>
            <a:endParaRPr lang="sl-SI" altLang="sl-SI" sz="54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7879001D-2D41-4FDB-A423-7D2101CFF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628775"/>
            <a:ext cx="4897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sl-SI" altLang="sl-SI" sz="1800">
              <a:effectLst/>
              <a:latin typeface="Felix Titling" panose="04060505060202020A04" pitchFamily="82" charset="0"/>
            </a:endParaRPr>
          </a:p>
        </p:txBody>
      </p:sp>
      <p:sp>
        <p:nvSpPr>
          <p:cNvPr id="11273" name="Rectangle 9">
            <a:extLst>
              <a:ext uri="{FF2B5EF4-FFF2-40B4-BE49-F238E27FC236}">
                <a16:creationId xmlns:a16="http://schemas.microsoft.com/office/drawing/2014/main" id="{383EDCDD-4147-47BD-B63D-FC6110B8C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2701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 altLang="sl-SI" sz="1800">
              <a:solidFill>
                <a:srgbClr val="FF0000"/>
              </a:solidFill>
              <a:effectLst/>
            </a:endParaRPr>
          </a:p>
        </p:txBody>
      </p:sp>
      <p:sp>
        <p:nvSpPr>
          <p:cNvPr id="11277" name="Rectangle 13">
            <a:extLst>
              <a:ext uri="{FF2B5EF4-FFF2-40B4-BE49-F238E27FC236}">
                <a16:creationId xmlns:a16="http://schemas.microsoft.com/office/drawing/2014/main" id="{1641C2AF-9FC9-44C7-9692-9581D6100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20938"/>
            <a:ext cx="90043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l-SI" altLang="sl-SI">
                <a:solidFill>
                  <a:srgbClr val="FF0000"/>
                </a:solidFill>
                <a:effectLst/>
              </a:rPr>
              <a:t>Prevladujejo travnate površine in grmičevja na vzhodu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>
                <a:solidFill>
                  <a:srgbClr val="FF0000"/>
                </a:solidFill>
                <a:effectLst/>
              </a:rPr>
              <a:t> pa so ohranjeni tudi tropski deževni gozdovi</a:t>
            </a:r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E30BA59A-919F-455D-8579-C6364E6DA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39888"/>
            <a:ext cx="3714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l-SI" altLang="sl-SI">
                <a:solidFill>
                  <a:srgbClr val="FF0000"/>
                </a:solidFill>
                <a:effectLst/>
              </a:rPr>
              <a:t>Podnebje je tropsko.</a:t>
            </a:r>
          </a:p>
        </p:txBody>
      </p:sp>
      <p:sp>
        <p:nvSpPr>
          <p:cNvPr id="11279" name="Rectangle 15">
            <a:extLst>
              <a:ext uri="{FF2B5EF4-FFF2-40B4-BE49-F238E27FC236}">
                <a16:creationId xmlns:a16="http://schemas.microsoft.com/office/drawing/2014/main" id="{6519C87A-2689-4C5B-A62E-C31C6E8A7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00438"/>
            <a:ext cx="907097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l-SI" altLang="sl-SI">
                <a:solidFill>
                  <a:srgbClr val="FF0000"/>
                </a:solidFill>
                <a:effectLst/>
              </a:rPr>
              <a:t>Madagaskar je poznan tudi po izrednem bogastvu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>
                <a:solidFill>
                  <a:srgbClr val="FF0000"/>
                </a:solidFill>
                <a:effectLst/>
              </a:rPr>
              <a:t> živalskih in rastlinskih vrst, ta naravna raznovrstnost pa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>
                <a:solidFill>
                  <a:srgbClr val="FF0000"/>
                </a:solidFill>
                <a:effectLst/>
              </a:rPr>
              <a:t> je ogrožena zaradi propadanja gozda.</a:t>
            </a:r>
            <a:r>
              <a:rPr lang="sl-SI" altLang="sl-SI" sz="2000" b="1">
                <a:solidFill>
                  <a:srgbClr val="FF0000"/>
                </a:solidFill>
                <a:effectLst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12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275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80" decel="50000" autoRev="1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80" fill="hold">
                                          <p:stCondLst>
                                            <p:cond delay="432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800"/>
                            </p:stCondLst>
                            <p:childTnLst>
                              <p:par>
                                <p:cTn id="20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275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80" decel="50000" autoRev="1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80" fill="hold">
                                          <p:stCondLst>
                                            <p:cond delay="432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70800"/>
                            </p:stCondLst>
                            <p:childTnLst>
                              <p:par>
                                <p:cTn id="28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275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80" decel="50000" autoRev="1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80" fill="hold">
                                          <p:stCondLst>
                                            <p:cond delay="432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68300"/>
                            </p:stCondLst>
                            <p:childTnLst>
                              <p:par>
                                <p:cTn id="36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8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275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80" decel="50000" autoRev="1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80" fill="hold">
                                          <p:stCondLst>
                                            <p:cond delay="432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70800"/>
                            </p:stCondLst>
                            <p:childTnLst>
                              <p:par>
                                <p:cTn id="44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275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80" decel="50000" autoRev="1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80" fill="hold">
                                          <p:stCondLst>
                                            <p:cond delay="432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800"/>
                            </p:stCondLst>
                            <p:childTnLst>
                              <p:par>
                                <p:cTn id="52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4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275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80" decel="50000" autoRev="1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80" fill="hold">
                                          <p:stCondLst>
                                            <p:cond delay="432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9F84E8F-D395-48CD-8424-BCF2032C69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5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howcard Gothic" pitchFamily="82" charset="0"/>
              </a:rPr>
              <a:t>PREBIVALSTVO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4B9F8863-F3A3-4149-80B1-4D04BE35D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11300"/>
            <a:ext cx="901223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l-SI" altLang="sl-SI">
                <a:solidFill>
                  <a:srgbClr val="FF0000"/>
                </a:solidFill>
                <a:effectLst/>
              </a:rPr>
              <a:t>Večina prebivalstva je azijskega izvora z pomešanimi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>
                <a:solidFill>
                  <a:srgbClr val="FF0000"/>
                </a:solidFill>
                <a:effectLst/>
              </a:rPr>
              <a:t>  črnskimi priseljenci, tam pa živijo tudi indijski, francoski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>
                <a:solidFill>
                  <a:srgbClr val="FF0000"/>
                </a:solidFill>
                <a:effectLst/>
              </a:rPr>
              <a:t>  in kitajski priseljenci.</a:t>
            </a:r>
            <a:r>
              <a:rPr lang="sl-SI" altLang="sl-SI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91E05E21-A45C-432E-88BB-00BF6FC54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08313"/>
            <a:ext cx="73009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l-SI" altLang="sl-SI">
                <a:solidFill>
                  <a:srgbClr val="FF0000"/>
                </a:solidFill>
                <a:effectLst/>
              </a:rPr>
              <a:t>Tamkajšnji prebivalci se imenujejo Malgaši.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WordArt 5">
            <a:extLst>
              <a:ext uri="{FF2B5EF4-FFF2-40B4-BE49-F238E27FC236}">
                <a16:creationId xmlns:a16="http://schemas.microsoft.com/office/drawing/2014/main" id="{D4A27B62-0CFE-4DC4-9D5A-87C873D9ED7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619250" y="404813"/>
            <a:ext cx="5667375" cy="8572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l-SI" sz="5400" b="1" kern="10" spc="1081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Bradley Hand ITC" panose="03070402050302030203" pitchFamily="66" charset="0"/>
              </a:rPr>
              <a:t>GOSPODARSTVO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Bradley Hand ITC</vt:lpstr>
      <vt:lpstr>Copperplate Gothic Bold</vt:lpstr>
      <vt:lpstr>Felix Titling</vt:lpstr>
      <vt:lpstr>Goudy Stout</vt:lpstr>
      <vt:lpstr>Showcard Gothic</vt:lpstr>
      <vt:lpstr>Wingdings</vt:lpstr>
      <vt:lpstr>Privzeti načrt</vt:lpstr>
      <vt:lpstr>PowerPoint Presentation</vt:lpstr>
      <vt:lpstr>površje</vt:lpstr>
      <vt:lpstr>Podnebje in rast</vt:lpstr>
      <vt:lpstr>PREBIVALSTVO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2019-05-31T08:40:20Z</dcterms:created>
  <dcterms:modified xsi:type="dcterms:W3CDTF">2019-05-31T08:40:20Z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