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2" r:id="rId1"/>
  </p:sldMasterIdLst>
  <p:sldIdLst>
    <p:sldId id="256" r:id="rId2"/>
    <p:sldId id="257" r:id="rId3"/>
    <p:sldId id="258" r:id="rId4"/>
    <p:sldId id="259" r:id="rId5"/>
    <p:sldId id="260" r:id="rId6"/>
    <p:sldId id="261" r:id="rId7"/>
    <p:sldId id="262" r:id="rId8"/>
    <p:sldId id="266" r:id="rId9"/>
    <p:sldId id="267" r:id="rId10"/>
    <p:sldId id="263" r:id="rId11"/>
    <p:sldId id="264" r:id="rId12"/>
    <p:sldId id="268" r:id="rId13"/>
    <p:sldId id="269" r:id="rId14"/>
    <p:sldId id="271" r:id="rId15"/>
    <p:sldId id="270" r:id="rId16"/>
    <p:sldId id="272" r:id="rId17"/>
    <p:sldId id="273" r:id="rId18"/>
    <p:sldId id="265"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6" autoAdjust="0"/>
  </p:normalViewPr>
  <p:slideViewPr>
    <p:cSldViewPr>
      <p:cViewPr varScale="1">
        <p:scale>
          <a:sx n="107" d="100"/>
          <a:sy n="107" d="100"/>
        </p:scale>
        <p:origin x="-84"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1138" name="Group 2">
            <a:extLst>
              <a:ext uri="{FF2B5EF4-FFF2-40B4-BE49-F238E27FC236}">
                <a16:creationId xmlns:a16="http://schemas.microsoft.com/office/drawing/2014/main" id="{28492DE5-C654-4B0E-A23B-DE034A98C9C4}"/>
              </a:ext>
            </a:extLst>
          </p:cNvPr>
          <p:cNvGrpSpPr>
            <a:grpSpLocks/>
          </p:cNvGrpSpPr>
          <p:nvPr/>
        </p:nvGrpSpPr>
        <p:grpSpPr bwMode="auto">
          <a:xfrm>
            <a:off x="0" y="0"/>
            <a:ext cx="9144000" cy="6934200"/>
            <a:chOff x="0" y="0"/>
            <a:chExt cx="5760" cy="4368"/>
          </a:xfrm>
        </p:grpSpPr>
        <p:sp>
          <p:nvSpPr>
            <p:cNvPr id="91139" name="Freeform 3">
              <a:extLst>
                <a:ext uri="{FF2B5EF4-FFF2-40B4-BE49-F238E27FC236}">
                  <a16:creationId xmlns:a16="http://schemas.microsoft.com/office/drawing/2014/main" id="{6BCFE94F-1BAF-4830-A2F1-1BD91270F838}"/>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0" name="Freeform 4">
              <a:extLst>
                <a:ext uri="{FF2B5EF4-FFF2-40B4-BE49-F238E27FC236}">
                  <a16:creationId xmlns:a16="http://schemas.microsoft.com/office/drawing/2014/main" id="{6A1056A9-27AE-4C81-A39F-F7F298FB58B3}"/>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1" name="Freeform 5">
              <a:extLst>
                <a:ext uri="{FF2B5EF4-FFF2-40B4-BE49-F238E27FC236}">
                  <a16:creationId xmlns:a16="http://schemas.microsoft.com/office/drawing/2014/main" id="{8A4925C1-7AB3-4B12-AB9E-21AA2C3ED2AE}"/>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2" name="Freeform 6">
              <a:extLst>
                <a:ext uri="{FF2B5EF4-FFF2-40B4-BE49-F238E27FC236}">
                  <a16:creationId xmlns:a16="http://schemas.microsoft.com/office/drawing/2014/main" id="{76FD7831-888B-406F-9A95-BE7E3324EF16}"/>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3" name="Freeform 7">
              <a:extLst>
                <a:ext uri="{FF2B5EF4-FFF2-40B4-BE49-F238E27FC236}">
                  <a16:creationId xmlns:a16="http://schemas.microsoft.com/office/drawing/2014/main" id="{41F1F8C6-B964-480C-98A1-C77944EEE434}"/>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4" name="Freeform 8">
              <a:extLst>
                <a:ext uri="{FF2B5EF4-FFF2-40B4-BE49-F238E27FC236}">
                  <a16:creationId xmlns:a16="http://schemas.microsoft.com/office/drawing/2014/main" id="{1E19089C-7FE9-4B9F-BE67-B28EC255B6DE}"/>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5" name="Freeform 9">
              <a:extLst>
                <a:ext uri="{FF2B5EF4-FFF2-40B4-BE49-F238E27FC236}">
                  <a16:creationId xmlns:a16="http://schemas.microsoft.com/office/drawing/2014/main" id="{1DDDAA76-D894-47F2-BBA0-7D42E93F82DA}"/>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6" name="Freeform 10">
              <a:extLst>
                <a:ext uri="{FF2B5EF4-FFF2-40B4-BE49-F238E27FC236}">
                  <a16:creationId xmlns:a16="http://schemas.microsoft.com/office/drawing/2014/main" id="{09016BA1-0E32-4EA1-8A6B-CB9F825358AD}"/>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7" name="Freeform 11">
              <a:extLst>
                <a:ext uri="{FF2B5EF4-FFF2-40B4-BE49-F238E27FC236}">
                  <a16:creationId xmlns:a16="http://schemas.microsoft.com/office/drawing/2014/main" id="{3FFDFF5F-AD95-4F40-9E7F-52A0AA562DC3}"/>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48" name="Rectangle 12">
              <a:extLst>
                <a:ext uri="{FF2B5EF4-FFF2-40B4-BE49-F238E27FC236}">
                  <a16:creationId xmlns:a16="http://schemas.microsoft.com/office/drawing/2014/main" id="{6357C878-B973-4979-8995-DB4061DF2420}"/>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91149" name="Rectangle 13">
              <a:extLst>
                <a:ext uri="{FF2B5EF4-FFF2-40B4-BE49-F238E27FC236}">
                  <a16:creationId xmlns:a16="http://schemas.microsoft.com/office/drawing/2014/main" id="{8A0671B0-7D73-4A5F-9DED-39287366CED0}"/>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91150" name="Freeform 14">
              <a:extLst>
                <a:ext uri="{FF2B5EF4-FFF2-40B4-BE49-F238E27FC236}">
                  <a16:creationId xmlns:a16="http://schemas.microsoft.com/office/drawing/2014/main" id="{6A81AB4C-00E5-4104-855C-DD1D7E9F5832}"/>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51" name="Freeform 15">
              <a:extLst>
                <a:ext uri="{FF2B5EF4-FFF2-40B4-BE49-F238E27FC236}">
                  <a16:creationId xmlns:a16="http://schemas.microsoft.com/office/drawing/2014/main" id="{E88A4FE4-C48C-4BCA-B8E7-3BB04BA7AFB3}"/>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52" name="Freeform 16">
              <a:extLst>
                <a:ext uri="{FF2B5EF4-FFF2-40B4-BE49-F238E27FC236}">
                  <a16:creationId xmlns:a16="http://schemas.microsoft.com/office/drawing/2014/main" id="{A016FA00-A2EE-45FF-A145-7C08E19C934F}"/>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53" name="Freeform 17">
              <a:extLst>
                <a:ext uri="{FF2B5EF4-FFF2-40B4-BE49-F238E27FC236}">
                  <a16:creationId xmlns:a16="http://schemas.microsoft.com/office/drawing/2014/main" id="{29E9B68A-A6A7-49BB-A8D3-FD52F267C7E5}"/>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54" name="Freeform 18">
              <a:extLst>
                <a:ext uri="{FF2B5EF4-FFF2-40B4-BE49-F238E27FC236}">
                  <a16:creationId xmlns:a16="http://schemas.microsoft.com/office/drawing/2014/main" id="{5E5E5AC9-1F2E-4055-A2F4-A35582515E88}"/>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55" name="Freeform 19">
              <a:extLst>
                <a:ext uri="{FF2B5EF4-FFF2-40B4-BE49-F238E27FC236}">
                  <a16:creationId xmlns:a16="http://schemas.microsoft.com/office/drawing/2014/main" id="{3BAD698E-60E7-48BC-9669-8C0403E37327}"/>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1156" name="Freeform 20">
              <a:extLst>
                <a:ext uri="{FF2B5EF4-FFF2-40B4-BE49-F238E27FC236}">
                  <a16:creationId xmlns:a16="http://schemas.microsoft.com/office/drawing/2014/main" id="{DC5FF5C1-CEBD-447B-B457-58B0FDFC7AAB}"/>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91157" name="Rectangle 21">
            <a:extLst>
              <a:ext uri="{FF2B5EF4-FFF2-40B4-BE49-F238E27FC236}">
                <a16:creationId xmlns:a16="http://schemas.microsoft.com/office/drawing/2014/main" id="{DDF33C9F-CB1D-4F6A-BCF0-64AE4EDF57AD}"/>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en-US" altLang="sl-SI" noProof="0"/>
              <a:t>Kliknite, če želite urediti slog naslova matrice</a:t>
            </a:r>
          </a:p>
        </p:txBody>
      </p:sp>
      <p:sp>
        <p:nvSpPr>
          <p:cNvPr id="91158" name="Rectangle 22">
            <a:extLst>
              <a:ext uri="{FF2B5EF4-FFF2-40B4-BE49-F238E27FC236}">
                <a16:creationId xmlns:a16="http://schemas.microsoft.com/office/drawing/2014/main" id="{26AE3015-82C3-43AB-871B-C5E9A7CEA056}"/>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sl-SI" noProof="0"/>
              <a:t>Kliknite, če želite urediti slog podnaslova matrice</a:t>
            </a:r>
          </a:p>
        </p:txBody>
      </p:sp>
      <p:sp>
        <p:nvSpPr>
          <p:cNvPr id="91159" name="Rectangle 23">
            <a:extLst>
              <a:ext uri="{FF2B5EF4-FFF2-40B4-BE49-F238E27FC236}">
                <a16:creationId xmlns:a16="http://schemas.microsoft.com/office/drawing/2014/main" id="{54BF1BD4-E76F-4623-A6CB-54B6689BE038}"/>
              </a:ext>
            </a:extLst>
          </p:cNvPr>
          <p:cNvSpPr>
            <a:spLocks noGrp="1" noChangeArrowheads="1"/>
          </p:cNvSpPr>
          <p:nvPr>
            <p:ph type="dt" sz="quarter" idx="2"/>
          </p:nvPr>
        </p:nvSpPr>
        <p:spPr/>
        <p:txBody>
          <a:bodyPr/>
          <a:lstStyle>
            <a:lvl1pPr>
              <a:defRPr/>
            </a:lvl1pPr>
          </a:lstStyle>
          <a:p>
            <a:endParaRPr lang="en-US" altLang="sl-SI"/>
          </a:p>
        </p:txBody>
      </p:sp>
      <p:sp>
        <p:nvSpPr>
          <p:cNvPr id="91160" name="Rectangle 24">
            <a:extLst>
              <a:ext uri="{FF2B5EF4-FFF2-40B4-BE49-F238E27FC236}">
                <a16:creationId xmlns:a16="http://schemas.microsoft.com/office/drawing/2014/main" id="{47BE3783-B54D-4BCA-B81C-45A3FDAD206F}"/>
              </a:ext>
            </a:extLst>
          </p:cNvPr>
          <p:cNvSpPr>
            <a:spLocks noGrp="1" noChangeArrowheads="1"/>
          </p:cNvSpPr>
          <p:nvPr>
            <p:ph type="ftr" sz="quarter" idx="3"/>
          </p:nvPr>
        </p:nvSpPr>
        <p:spPr/>
        <p:txBody>
          <a:bodyPr/>
          <a:lstStyle>
            <a:lvl1pPr>
              <a:defRPr/>
            </a:lvl1pPr>
          </a:lstStyle>
          <a:p>
            <a:endParaRPr lang="en-US" altLang="sl-SI"/>
          </a:p>
        </p:txBody>
      </p:sp>
      <p:sp>
        <p:nvSpPr>
          <p:cNvPr id="91161" name="Rectangle 25">
            <a:extLst>
              <a:ext uri="{FF2B5EF4-FFF2-40B4-BE49-F238E27FC236}">
                <a16:creationId xmlns:a16="http://schemas.microsoft.com/office/drawing/2014/main" id="{26D52D41-4A57-42DD-9986-7241A0EF51CF}"/>
              </a:ext>
            </a:extLst>
          </p:cNvPr>
          <p:cNvSpPr>
            <a:spLocks noGrp="1" noChangeArrowheads="1"/>
          </p:cNvSpPr>
          <p:nvPr>
            <p:ph type="sldNum" sz="quarter" idx="4"/>
          </p:nvPr>
        </p:nvSpPr>
        <p:spPr/>
        <p:txBody>
          <a:bodyPr/>
          <a:lstStyle>
            <a:lvl1pPr>
              <a:defRPr/>
            </a:lvl1pPr>
          </a:lstStyle>
          <a:p>
            <a:fld id="{F6D5D18E-8E17-4AFD-AD68-EAB661092B0C}" type="slidenum">
              <a:rPr lang="en-US" altLang="sl-SI"/>
              <a:pPr/>
              <a:t>‹#›</a:t>
            </a:fld>
            <a:endParaRPr lang="en-US"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03579-5342-4D49-9971-4AD00CC8FF2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72AF794-1070-478A-82C8-B7A466F5C2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1796934-93C7-492D-BB6F-63C6ADE14952}"/>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081F83EB-FCD4-4EC3-BBB0-519653503720}"/>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D19B0B7E-D789-4A9F-BE01-65B46AB89109}"/>
              </a:ext>
            </a:extLst>
          </p:cNvPr>
          <p:cNvSpPr>
            <a:spLocks noGrp="1"/>
          </p:cNvSpPr>
          <p:nvPr>
            <p:ph type="sldNum" sz="quarter" idx="12"/>
          </p:nvPr>
        </p:nvSpPr>
        <p:spPr/>
        <p:txBody>
          <a:bodyPr/>
          <a:lstStyle>
            <a:lvl1pPr>
              <a:defRPr/>
            </a:lvl1pPr>
          </a:lstStyle>
          <a:p>
            <a:fld id="{C0ECD047-A862-41CC-BB77-1B288F96C2A1}" type="slidenum">
              <a:rPr lang="en-US" altLang="sl-SI"/>
              <a:pPr/>
              <a:t>‹#›</a:t>
            </a:fld>
            <a:endParaRPr lang="en-US" altLang="sl-SI"/>
          </a:p>
        </p:txBody>
      </p:sp>
    </p:spTree>
    <p:extLst>
      <p:ext uri="{BB962C8B-B14F-4D97-AF65-F5344CB8AC3E}">
        <p14:creationId xmlns:p14="http://schemas.microsoft.com/office/powerpoint/2010/main" val="315691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BD0198-B282-46A5-8DC0-1C7BE9FD5773}"/>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22B4C83-0988-423E-8DA9-A5AE79C4D5EB}"/>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85F0D28-08F1-414B-A572-BC26FC92F33B}"/>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B3D0A7C1-118B-431B-9CB8-C5A3D9A9EDB7}"/>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A1A82CAE-3433-4279-891A-5D8F005A7A13}"/>
              </a:ext>
            </a:extLst>
          </p:cNvPr>
          <p:cNvSpPr>
            <a:spLocks noGrp="1"/>
          </p:cNvSpPr>
          <p:nvPr>
            <p:ph type="sldNum" sz="quarter" idx="12"/>
          </p:nvPr>
        </p:nvSpPr>
        <p:spPr/>
        <p:txBody>
          <a:bodyPr/>
          <a:lstStyle>
            <a:lvl1pPr>
              <a:defRPr/>
            </a:lvl1pPr>
          </a:lstStyle>
          <a:p>
            <a:fld id="{148294EA-371F-4BEE-9E18-ACD83B561D96}" type="slidenum">
              <a:rPr lang="en-US" altLang="sl-SI"/>
              <a:pPr/>
              <a:t>‹#›</a:t>
            </a:fld>
            <a:endParaRPr lang="en-US" altLang="sl-SI"/>
          </a:p>
        </p:txBody>
      </p:sp>
    </p:spTree>
    <p:extLst>
      <p:ext uri="{BB962C8B-B14F-4D97-AF65-F5344CB8AC3E}">
        <p14:creationId xmlns:p14="http://schemas.microsoft.com/office/powerpoint/2010/main" val="504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F44D7-D6EB-4E76-9740-7D5AF143195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9B8BE3C-F983-4B36-B0FF-BC36833B02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245BF95-DAE8-434C-8309-06D79076B271}"/>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E2F7D765-CEDC-4F4B-9754-B165B3E563F9}"/>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41A86EB3-1307-4AD0-A899-A91F24B935BA}"/>
              </a:ext>
            </a:extLst>
          </p:cNvPr>
          <p:cNvSpPr>
            <a:spLocks noGrp="1"/>
          </p:cNvSpPr>
          <p:nvPr>
            <p:ph type="sldNum" sz="quarter" idx="12"/>
          </p:nvPr>
        </p:nvSpPr>
        <p:spPr/>
        <p:txBody>
          <a:bodyPr/>
          <a:lstStyle>
            <a:lvl1pPr>
              <a:defRPr/>
            </a:lvl1pPr>
          </a:lstStyle>
          <a:p>
            <a:fld id="{324E60E8-4DBE-4923-BECA-715DF58283F6}" type="slidenum">
              <a:rPr lang="en-US" altLang="sl-SI"/>
              <a:pPr/>
              <a:t>‹#›</a:t>
            </a:fld>
            <a:endParaRPr lang="en-US" altLang="sl-SI"/>
          </a:p>
        </p:txBody>
      </p:sp>
    </p:spTree>
    <p:extLst>
      <p:ext uri="{BB962C8B-B14F-4D97-AF65-F5344CB8AC3E}">
        <p14:creationId xmlns:p14="http://schemas.microsoft.com/office/powerpoint/2010/main" val="66684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75450-48AF-4E49-A761-E1EFF25EEC0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C9623C8-47CF-4D87-B5DE-52CBD418896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7EC79B6-94E8-4838-9F35-41C4B60672BA}"/>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86FFF5C4-0D0B-4465-9219-D92D883904D9}"/>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755061E1-8BFD-46B4-A023-01CC41FB8EE4}"/>
              </a:ext>
            </a:extLst>
          </p:cNvPr>
          <p:cNvSpPr>
            <a:spLocks noGrp="1"/>
          </p:cNvSpPr>
          <p:nvPr>
            <p:ph type="sldNum" sz="quarter" idx="12"/>
          </p:nvPr>
        </p:nvSpPr>
        <p:spPr/>
        <p:txBody>
          <a:bodyPr/>
          <a:lstStyle>
            <a:lvl1pPr>
              <a:defRPr/>
            </a:lvl1pPr>
          </a:lstStyle>
          <a:p>
            <a:fld id="{2636457F-FCF8-453A-9552-06AB68EA9408}" type="slidenum">
              <a:rPr lang="en-US" altLang="sl-SI"/>
              <a:pPr/>
              <a:t>‹#›</a:t>
            </a:fld>
            <a:endParaRPr lang="en-US" altLang="sl-SI"/>
          </a:p>
        </p:txBody>
      </p:sp>
    </p:spTree>
    <p:extLst>
      <p:ext uri="{BB962C8B-B14F-4D97-AF65-F5344CB8AC3E}">
        <p14:creationId xmlns:p14="http://schemas.microsoft.com/office/powerpoint/2010/main" val="97207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A36E6-718D-4DAB-93E7-9B686032CC6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A993D72-14E5-46A2-99B1-8A19ADFB47CF}"/>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3EA87CB-CEF5-4DCF-9380-4A5EE29463A5}"/>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D53B31F1-2644-46BD-96DA-7437437682BB}"/>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3B628FB8-E2A9-4919-B23F-7D4BBF4680F2}"/>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1FC8212A-6519-463B-9CAE-9E6A2035C28C}"/>
              </a:ext>
            </a:extLst>
          </p:cNvPr>
          <p:cNvSpPr>
            <a:spLocks noGrp="1"/>
          </p:cNvSpPr>
          <p:nvPr>
            <p:ph type="sldNum" sz="quarter" idx="12"/>
          </p:nvPr>
        </p:nvSpPr>
        <p:spPr/>
        <p:txBody>
          <a:bodyPr/>
          <a:lstStyle>
            <a:lvl1pPr>
              <a:defRPr/>
            </a:lvl1pPr>
          </a:lstStyle>
          <a:p>
            <a:fld id="{864F7D0F-A625-40DB-9544-3055EF8AA36C}" type="slidenum">
              <a:rPr lang="en-US" altLang="sl-SI"/>
              <a:pPr/>
              <a:t>‹#›</a:t>
            </a:fld>
            <a:endParaRPr lang="en-US" altLang="sl-SI"/>
          </a:p>
        </p:txBody>
      </p:sp>
    </p:spTree>
    <p:extLst>
      <p:ext uri="{BB962C8B-B14F-4D97-AF65-F5344CB8AC3E}">
        <p14:creationId xmlns:p14="http://schemas.microsoft.com/office/powerpoint/2010/main" val="65693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5BA38-60CE-4F1C-93BA-7807C2D6E2FA}"/>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9F42EDE0-757C-4FB6-B16A-1DD124BB6EE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115F82-9EDD-49CC-A8BD-43E996AB11B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C2945383-5E76-4D74-A29A-402F0C1FB6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B3CCA0-ED67-41C4-A9FF-8916BF93C36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9DE25BDF-7A24-4A96-8A30-6EE4A799AA43}"/>
              </a:ext>
            </a:extLst>
          </p:cNvPr>
          <p:cNvSpPr>
            <a:spLocks noGrp="1"/>
          </p:cNvSpPr>
          <p:nvPr>
            <p:ph type="dt" sz="half" idx="10"/>
          </p:nvPr>
        </p:nvSpPr>
        <p:spPr/>
        <p:txBody>
          <a:bodyPr/>
          <a:lstStyle>
            <a:lvl1pPr>
              <a:defRPr/>
            </a:lvl1pPr>
          </a:lstStyle>
          <a:p>
            <a:endParaRPr lang="en-US" altLang="sl-SI"/>
          </a:p>
        </p:txBody>
      </p:sp>
      <p:sp>
        <p:nvSpPr>
          <p:cNvPr id="8" name="Footer Placeholder 7">
            <a:extLst>
              <a:ext uri="{FF2B5EF4-FFF2-40B4-BE49-F238E27FC236}">
                <a16:creationId xmlns:a16="http://schemas.microsoft.com/office/drawing/2014/main" id="{BC838971-BA5E-4611-9910-2ABD79CF566D}"/>
              </a:ext>
            </a:extLst>
          </p:cNvPr>
          <p:cNvSpPr>
            <a:spLocks noGrp="1"/>
          </p:cNvSpPr>
          <p:nvPr>
            <p:ph type="ftr" sz="quarter" idx="11"/>
          </p:nvPr>
        </p:nvSpPr>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EE9E1BA8-5D91-4784-80CC-6EF14C915CB5}"/>
              </a:ext>
            </a:extLst>
          </p:cNvPr>
          <p:cNvSpPr>
            <a:spLocks noGrp="1"/>
          </p:cNvSpPr>
          <p:nvPr>
            <p:ph type="sldNum" sz="quarter" idx="12"/>
          </p:nvPr>
        </p:nvSpPr>
        <p:spPr/>
        <p:txBody>
          <a:bodyPr/>
          <a:lstStyle>
            <a:lvl1pPr>
              <a:defRPr/>
            </a:lvl1pPr>
          </a:lstStyle>
          <a:p>
            <a:fld id="{F1571DA4-E58E-4549-84DE-91B986E28466}" type="slidenum">
              <a:rPr lang="en-US" altLang="sl-SI"/>
              <a:pPr/>
              <a:t>‹#›</a:t>
            </a:fld>
            <a:endParaRPr lang="en-US" altLang="sl-SI"/>
          </a:p>
        </p:txBody>
      </p:sp>
    </p:spTree>
    <p:extLst>
      <p:ext uri="{BB962C8B-B14F-4D97-AF65-F5344CB8AC3E}">
        <p14:creationId xmlns:p14="http://schemas.microsoft.com/office/powerpoint/2010/main" val="193043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5EB-7053-4760-9353-B9FEDD9410FE}"/>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3FBC2E5-BF89-44DC-9F86-0DD0D521EA0F}"/>
              </a:ext>
            </a:extLst>
          </p:cNvPr>
          <p:cNvSpPr>
            <a:spLocks noGrp="1"/>
          </p:cNvSpPr>
          <p:nvPr>
            <p:ph type="dt" sz="half" idx="10"/>
          </p:nvPr>
        </p:nvSpPr>
        <p:spPr/>
        <p:txBody>
          <a:bodyPr/>
          <a:lstStyle>
            <a:lvl1pPr>
              <a:defRPr/>
            </a:lvl1pPr>
          </a:lstStyle>
          <a:p>
            <a:endParaRPr lang="en-US" altLang="sl-SI"/>
          </a:p>
        </p:txBody>
      </p:sp>
      <p:sp>
        <p:nvSpPr>
          <p:cNvPr id="4" name="Footer Placeholder 3">
            <a:extLst>
              <a:ext uri="{FF2B5EF4-FFF2-40B4-BE49-F238E27FC236}">
                <a16:creationId xmlns:a16="http://schemas.microsoft.com/office/drawing/2014/main" id="{577C9E2F-ACC9-46D3-8B2F-BB7ADCD70F1C}"/>
              </a:ext>
            </a:extLst>
          </p:cNvPr>
          <p:cNvSpPr>
            <a:spLocks noGrp="1"/>
          </p:cNvSpPr>
          <p:nvPr>
            <p:ph type="ftr" sz="quarter" idx="11"/>
          </p:nvPr>
        </p:nvSpPr>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64021F5A-2F1B-4A89-B683-213A9512BA9F}"/>
              </a:ext>
            </a:extLst>
          </p:cNvPr>
          <p:cNvSpPr>
            <a:spLocks noGrp="1"/>
          </p:cNvSpPr>
          <p:nvPr>
            <p:ph type="sldNum" sz="quarter" idx="12"/>
          </p:nvPr>
        </p:nvSpPr>
        <p:spPr/>
        <p:txBody>
          <a:bodyPr/>
          <a:lstStyle>
            <a:lvl1pPr>
              <a:defRPr/>
            </a:lvl1pPr>
          </a:lstStyle>
          <a:p>
            <a:fld id="{0417C9FD-714A-46DA-91A6-FAA15E48C329}" type="slidenum">
              <a:rPr lang="en-US" altLang="sl-SI"/>
              <a:pPr/>
              <a:t>‹#›</a:t>
            </a:fld>
            <a:endParaRPr lang="en-US" altLang="sl-SI"/>
          </a:p>
        </p:txBody>
      </p:sp>
    </p:spTree>
    <p:extLst>
      <p:ext uri="{BB962C8B-B14F-4D97-AF65-F5344CB8AC3E}">
        <p14:creationId xmlns:p14="http://schemas.microsoft.com/office/powerpoint/2010/main" val="710553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586BB3-C835-41A7-8F59-F834907F1E6E}"/>
              </a:ext>
            </a:extLst>
          </p:cNvPr>
          <p:cNvSpPr>
            <a:spLocks noGrp="1"/>
          </p:cNvSpPr>
          <p:nvPr>
            <p:ph type="dt" sz="half" idx="10"/>
          </p:nvPr>
        </p:nvSpPr>
        <p:spPr/>
        <p:txBody>
          <a:bodyPr/>
          <a:lstStyle>
            <a:lvl1pPr>
              <a:defRPr/>
            </a:lvl1pPr>
          </a:lstStyle>
          <a:p>
            <a:endParaRPr lang="en-US" altLang="sl-SI"/>
          </a:p>
        </p:txBody>
      </p:sp>
      <p:sp>
        <p:nvSpPr>
          <p:cNvPr id="3" name="Footer Placeholder 2">
            <a:extLst>
              <a:ext uri="{FF2B5EF4-FFF2-40B4-BE49-F238E27FC236}">
                <a16:creationId xmlns:a16="http://schemas.microsoft.com/office/drawing/2014/main" id="{F03E726F-FB0C-448E-B8C3-23F4C9FD9EE4}"/>
              </a:ext>
            </a:extLst>
          </p:cNvPr>
          <p:cNvSpPr>
            <a:spLocks noGrp="1"/>
          </p:cNvSpPr>
          <p:nvPr>
            <p:ph type="ftr" sz="quarter" idx="11"/>
          </p:nvPr>
        </p:nvSpPr>
        <p:spPr/>
        <p:txBody>
          <a:bodyPr/>
          <a:lstStyle>
            <a:lvl1pPr>
              <a:defRPr/>
            </a:lvl1pPr>
          </a:lstStyle>
          <a:p>
            <a:endParaRPr lang="en-US" altLang="sl-SI"/>
          </a:p>
        </p:txBody>
      </p:sp>
      <p:sp>
        <p:nvSpPr>
          <p:cNvPr id="4" name="Slide Number Placeholder 3">
            <a:extLst>
              <a:ext uri="{FF2B5EF4-FFF2-40B4-BE49-F238E27FC236}">
                <a16:creationId xmlns:a16="http://schemas.microsoft.com/office/drawing/2014/main" id="{40682707-6FC2-4004-BCCC-29A186A6216B}"/>
              </a:ext>
            </a:extLst>
          </p:cNvPr>
          <p:cNvSpPr>
            <a:spLocks noGrp="1"/>
          </p:cNvSpPr>
          <p:nvPr>
            <p:ph type="sldNum" sz="quarter" idx="12"/>
          </p:nvPr>
        </p:nvSpPr>
        <p:spPr/>
        <p:txBody>
          <a:bodyPr/>
          <a:lstStyle>
            <a:lvl1pPr>
              <a:defRPr/>
            </a:lvl1pPr>
          </a:lstStyle>
          <a:p>
            <a:fld id="{DD37A41B-4437-4028-B4C1-D35A7D0D927D}" type="slidenum">
              <a:rPr lang="en-US" altLang="sl-SI"/>
              <a:pPr/>
              <a:t>‹#›</a:t>
            </a:fld>
            <a:endParaRPr lang="en-US" altLang="sl-SI"/>
          </a:p>
        </p:txBody>
      </p:sp>
    </p:spTree>
    <p:extLst>
      <p:ext uri="{BB962C8B-B14F-4D97-AF65-F5344CB8AC3E}">
        <p14:creationId xmlns:p14="http://schemas.microsoft.com/office/powerpoint/2010/main" val="98447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5C3C-D3BE-4A4D-9D6D-EA50360C06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ED6B043-C9BD-436E-9568-9169B3A999F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E017F3C5-D5C0-4174-99D7-CEC1DCE1B2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91ED6B-81CC-469A-B8AA-AA0A1FD8F03E}"/>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A7FBC632-7035-4B79-8503-B4968297498A}"/>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F10D7363-4F02-42A4-8C17-DF6D694C8F20}"/>
              </a:ext>
            </a:extLst>
          </p:cNvPr>
          <p:cNvSpPr>
            <a:spLocks noGrp="1"/>
          </p:cNvSpPr>
          <p:nvPr>
            <p:ph type="sldNum" sz="quarter" idx="12"/>
          </p:nvPr>
        </p:nvSpPr>
        <p:spPr/>
        <p:txBody>
          <a:bodyPr/>
          <a:lstStyle>
            <a:lvl1pPr>
              <a:defRPr/>
            </a:lvl1pPr>
          </a:lstStyle>
          <a:p>
            <a:fld id="{8E37A265-A2CC-45EB-9FA4-F4276E210F44}" type="slidenum">
              <a:rPr lang="en-US" altLang="sl-SI"/>
              <a:pPr/>
              <a:t>‹#›</a:t>
            </a:fld>
            <a:endParaRPr lang="en-US" altLang="sl-SI"/>
          </a:p>
        </p:txBody>
      </p:sp>
    </p:spTree>
    <p:extLst>
      <p:ext uri="{BB962C8B-B14F-4D97-AF65-F5344CB8AC3E}">
        <p14:creationId xmlns:p14="http://schemas.microsoft.com/office/powerpoint/2010/main" val="4216478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197D8-B894-4A6A-95C8-8958BFCBEFD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1D01963-C582-4D31-9BBA-E60DFC8648B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42718FF-7E0C-496C-8348-00394BE636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2359AF-3799-4298-BB9D-BB3001C61136}"/>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D7F7ABCE-120A-4F42-B4EC-3E88018A10A4}"/>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CF3F9D04-CAC3-4D42-AF36-B22B9CE470B7}"/>
              </a:ext>
            </a:extLst>
          </p:cNvPr>
          <p:cNvSpPr>
            <a:spLocks noGrp="1"/>
          </p:cNvSpPr>
          <p:nvPr>
            <p:ph type="sldNum" sz="quarter" idx="12"/>
          </p:nvPr>
        </p:nvSpPr>
        <p:spPr/>
        <p:txBody>
          <a:bodyPr/>
          <a:lstStyle>
            <a:lvl1pPr>
              <a:defRPr/>
            </a:lvl1pPr>
          </a:lstStyle>
          <a:p>
            <a:fld id="{5799402B-4BD2-4921-83EF-0C430342F773}" type="slidenum">
              <a:rPr lang="en-US" altLang="sl-SI"/>
              <a:pPr/>
              <a:t>‹#›</a:t>
            </a:fld>
            <a:endParaRPr lang="en-US" altLang="sl-SI"/>
          </a:p>
        </p:txBody>
      </p:sp>
    </p:spTree>
    <p:extLst>
      <p:ext uri="{BB962C8B-B14F-4D97-AF65-F5344CB8AC3E}">
        <p14:creationId xmlns:p14="http://schemas.microsoft.com/office/powerpoint/2010/main" val="135034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90114" name="Group 2">
            <a:extLst>
              <a:ext uri="{FF2B5EF4-FFF2-40B4-BE49-F238E27FC236}">
                <a16:creationId xmlns:a16="http://schemas.microsoft.com/office/drawing/2014/main" id="{3905C157-1824-4EA7-921E-EC4AE59D31CA}"/>
              </a:ext>
            </a:extLst>
          </p:cNvPr>
          <p:cNvGrpSpPr>
            <a:grpSpLocks/>
          </p:cNvGrpSpPr>
          <p:nvPr/>
        </p:nvGrpSpPr>
        <p:grpSpPr bwMode="auto">
          <a:xfrm>
            <a:off x="0" y="0"/>
            <a:ext cx="9144000" cy="6934200"/>
            <a:chOff x="0" y="0"/>
            <a:chExt cx="5760" cy="4368"/>
          </a:xfrm>
        </p:grpSpPr>
        <p:sp>
          <p:nvSpPr>
            <p:cNvPr id="90115" name="Freeform 3">
              <a:extLst>
                <a:ext uri="{FF2B5EF4-FFF2-40B4-BE49-F238E27FC236}">
                  <a16:creationId xmlns:a16="http://schemas.microsoft.com/office/drawing/2014/main" id="{D2FED9A9-7BA9-4F35-8075-B2194CFAE87E}"/>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16" name="Freeform 4">
              <a:extLst>
                <a:ext uri="{FF2B5EF4-FFF2-40B4-BE49-F238E27FC236}">
                  <a16:creationId xmlns:a16="http://schemas.microsoft.com/office/drawing/2014/main" id="{34A179BB-8772-4A45-88A0-1177ACF36FF0}"/>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17" name="Freeform 5">
              <a:extLst>
                <a:ext uri="{FF2B5EF4-FFF2-40B4-BE49-F238E27FC236}">
                  <a16:creationId xmlns:a16="http://schemas.microsoft.com/office/drawing/2014/main" id="{D60E9066-E008-4F6C-A7A6-3A7CBA4555FF}"/>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18" name="Freeform 6">
              <a:extLst>
                <a:ext uri="{FF2B5EF4-FFF2-40B4-BE49-F238E27FC236}">
                  <a16:creationId xmlns:a16="http://schemas.microsoft.com/office/drawing/2014/main" id="{4E5F1F43-2CF6-467D-81CF-8121FADC14BF}"/>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19" name="Freeform 7">
              <a:extLst>
                <a:ext uri="{FF2B5EF4-FFF2-40B4-BE49-F238E27FC236}">
                  <a16:creationId xmlns:a16="http://schemas.microsoft.com/office/drawing/2014/main" id="{46D31EF1-0129-432A-BD0F-C155E3D81A90}"/>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20" name="Freeform 8">
              <a:extLst>
                <a:ext uri="{FF2B5EF4-FFF2-40B4-BE49-F238E27FC236}">
                  <a16:creationId xmlns:a16="http://schemas.microsoft.com/office/drawing/2014/main" id="{EF2CEABA-8974-4CB0-993B-C2B24C34B3EF}"/>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21" name="Freeform 9">
              <a:extLst>
                <a:ext uri="{FF2B5EF4-FFF2-40B4-BE49-F238E27FC236}">
                  <a16:creationId xmlns:a16="http://schemas.microsoft.com/office/drawing/2014/main" id="{567CF1E4-4B6E-482E-B265-CBB13397FF3E}"/>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22" name="Freeform 10">
              <a:extLst>
                <a:ext uri="{FF2B5EF4-FFF2-40B4-BE49-F238E27FC236}">
                  <a16:creationId xmlns:a16="http://schemas.microsoft.com/office/drawing/2014/main" id="{AA739084-8973-4B82-8D81-14C0AEFDC3B2}"/>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23" name="Freeform 11">
              <a:extLst>
                <a:ext uri="{FF2B5EF4-FFF2-40B4-BE49-F238E27FC236}">
                  <a16:creationId xmlns:a16="http://schemas.microsoft.com/office/drawing/2014/main" id="{37C5B4D5-25A0-4AA5-9B77-0F97551560EE}"/>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24" name="Rectangle 12">
              <a:extLst>
                <a:ext uri="{FF2B5EF4-FFF2-40B4-BE49-F238E27FC236}">
                  <a16:creationId xmlns:a16="http://schemas.microsoft.com/office/drawing/2014/main" id="{95857767-9D57-4538-89CF-86D5E18CBEE8}"/>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90125" name="Rectangle 13">
              <a:extLst>
                <a:ext uri="{FF2B5EF4-FFF2-40B4-BE49-F238E27FC236}">
                  <a16:creationId xmlns:a16="http://schemas.microsoft.com/office/drawing/2014/main" id="{21506EA9-8C6A-4577-A9EE-D5D4629C4DA3}"/>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90126" name="Freeform 14">
              <a:extLst>
                <a:ext uri="{FF2B5EF4-FFF2-40B4-BE49-F238E27FC236}">
                  <a16:creationId xmlns:a16="http://schemas.microsoft.com/office/drawing/2014/main" id="{ABB806B2-B711-499F-950B-FCA4564B2928}"/>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27" name="Freeform 15">
              <a:extLst>
                <a:ext uri="{FF2B5EF4-FFF2-40B4-BE49-F238E27FC236}">
                  <a16:creationId xmlns:a16="http://schemas.microsoft.com/office/drawing/2014/main" id="{C08D1096-0F97-42E6-8542-4A5F736CAF28}"/>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28" name="Freeform 16">
              <a:extLst>
                <a:ext uri="{FF2B5EF4-FFF2-40B4-BE49-F238E27FC236}">
                  <a16:creationId xmlns:a16="http://schemas.microsoft.com/office/drawing/2014/main" id="{57A5BE70-AF73-400A-871E-54884CC81CE6}"/>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29" name="Freeform 17">
              <a:extLst>
                <a:ext uri="{FF2B5EF4-FFF2-40B4-BE49-F238E27FC236}">
                  <a16:creationId xmlns:a16="http://schemas.microsoft.com/office/drawing/2014/main" id="{E3B9B6F8-E3FA-4789-AB67-2CA28E906C0A}"/>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30" name="Freeform 18">
              <a:extLst>
                <a:ext uri="{FF2B5EF4-FFF2-40B4-BE49-F238E27FC236}">
                  <a16:creationId xmlns:a16="http://schemas.microsoft.com/office/drawing/2014/main" id="{8F76856F-95FE-4B18-9AC7-67CD8C212794}"/>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31" name="Freeform 19">
              <a:extLst>
                <a:ext uri="{FF2B5EF4-FFF2-40B4-BE49-F238E27FC236}">
                  <a16:creationId xmlns:a16="http://schemas.microsoft.com/office/drawing/2014/main" id="{F798F92B-84B2-43D1-BF1C-41EB6F6ABA40}"/>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0132" name="Freeform 20">
              <a:extLst>
                <a:ext uri="{FF2B5EF4-FFF2-40B4-BE49-F238E27FC236}">
                  <a16:creationId xmlns:a16="http://schemas.microsoft.com/office/drawing/2014/main" id="{3F9A935C-B113-4B56-B032-DF32825F5F5F}"/>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90133" name="Rectangle 21">
            <a:extLst>
              <a:ext uri="{FF2B5EF4-FFF2-40B4-BE49-F238E27FC236}">
                <a16:creationId xmlns:a16="http://schemas.microsoft.com/office/drawing/2014/main" id="{8664A2B2-9472-4922-BDA7-2047BB2A4F46}"/>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l-SI"/>
              <a:t>Kliknite, če želite urediti slog naslova matrice</a:t>
            </a:r>
          </a:p>
        </p:txBody>
      </p:sp>
      <p:sp>
        <p:nvSpPr>
          <p:cNvPr id="90134" name="Rectangle 22">
            <a:extLst>
              <a:ext uri="{FF2B5EF4-FFF2-40B4-BE49-F238E27FC236}">
                <a16:creationId xmlns:a16="http://schemas.microsoft.com/office/drawing/2014/main" id="{AF0BEA36-F455-442B-BE09-E065C443B9B5}"/>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l-SI"/>
              <a:t>Kliknite, če želite urediti sloge besedila matrice</a:t>
            </a:r>
          </a:p>
          <a:p>
            <a:pPr lvl="1"/>
            <a:r>
              <a:rPr lang="en-US" altLang="sl-SI"/>
              <a:t>Druga raven</a:t>
            </a:r>
          </a:p>
          <a:p>
            <a:pPr lvl="2"/>
            <a:r>
              <a:rPr lang="en-US" altLang="sl-SI"/>
              <a:t>Tretja raven</a:t>
            </a:r>
          </a:p>
          <a:p>
            <a:pPr lvl="3"/>
            <a:r>
              <a:rPr lang="en-US" altLang="sl-SI"/>
              <a:t>Četrta raven</a:t>
            </a:r>
          </a:p>
          <a:p>
            <a:pPr lvl="4"/>
            <a:r>
              <a:rPr lang="en-US" altLang="sl-SI"/>
              <a:t>Peta raven</a:t>
            </a:r>
          </a:p>
        </p:txBody>
      </p:sp>
      <p:sp>
        <p:nvSpPr>
          <p:cNvPr id="90135" name="Rectangle 23">
            <a:extLst>
              <a:ext uri="{FF2B5EF4-FFF2-40B4-BE49-F238E27FC236}">
                <a16:creationId xmlns:a16="http://schemas.microsoft.com/office/drawing/2014/main" id="{524138B4-5382-4CD7-BBAA-99AEB4AE40F3}"/>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US" altLang="sl-SI"/>
          </a:p>
        </p:txBody>
      </p:sp>
      <p:sp>
        <p:nvSpPr>
          <p:cNvPr id="90136" name="Rectangle 24">
            <a:extLst>
              <a:ext uri="{FF2B5EF4-FFF2-40B4-BE49-F238E27FC236}">
                <a16:creationId xmlns:a16="http://schemas.microsoft.com/office/drawing/2014/main" id="{94946DB3-ACB0-4D29-BE50-E6E9E0A52BB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US" altLang="sl-SI"/>
          </a:p>
        </p:txBody>
      </p:sp>
      <p:sp>
        <p:nvSpPr>
          <p:cNvPr id="90137" name="Rectangle 25">
            <a:extLst>
              <a:ext uri="{FF2B5EF4-FFF2-40B4-BE49-F238E27FC236}">
                <a16:creationId xmlns:a16="http://schemas.microsoft.com/office/drawing/2014/main" id="{6BB1CA84-A212-416E-A768-BA5F407E184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5A9F8FC9-1F71-48EC-A3CE-421354302704}" type="slidenum">
              <a:rPr lang="en-US" altLang="sl-SI"/>
              <a:pPr/>
              <a:t>‹#›</a:t>
            </a:fld>
            <a:endParaRPr lang="en-US" altLang="sl-SI"/>
          </a:p>
        </p:txBody>
      </p:sp>
    </p:spTree>
  </p:cSld>
  <p:clrMap bg1="dk2" tx1="lt1" bg2="dk1"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4758488-CBB5-43C0-A81F-552B6DF68307}"/>
              </a:ext>
            </a:extLst>
          </p:cNvPr>
          <p:cNvSpPr>
            <a:spLocks noGrp="1" noChangeArrowheads="1"/>
          </p:cNvSpPr>
          <p:nvPr>
            <p:ph type="ctrTitle"/>
          </p:nvPr>
        </p:nvSpPr>
        <p:spPr>
          <a:xfrm>
            <a:off x="755650" y="260350"/>
            <a:ext cx="7772400" cy="1873250"/>
          </a:xfrm>
        </p:spPr>
        <p:txBody>
          <a:bodyPr/>
          <a:lstStyle/>
          <a:p>
            <a:r>
              <a:rPr lang="sl-SI" altLang="sl-SI" sz="6600"/>
              <a:t>Madžarska</a:t>
            </a:r>
            <a:endParaRPr lang="en-US" altLang="sl-SI" sz="6600"/>
          </a:p>
        </p:txBody>
      </p:sp>
      <p:sp>
        <p:nvSpPr>
          <p:cNvPr id="2051" name="Rectangle 3">
            <a:extLst>
              <a:ext uri="{FF2B5EF4-FFF2-40B4-BE49-F238E27FC236}">
                <a16:creationId xmlns:a16="http://schemas.microsoft.com/office/drawing/2014/main" id="{FF97D1B7-F6E2-4A30-9484-08FE6ABE9D17}"/>
              </a:ext>
            </a:extLst>
          </p:cNvPr>
          <p:cNvSpPr>
            <a:spLocks noGrp="1" noChangeArrowheads="1"/>
          </p:cNvSpPr>
          <p:nvPr>
            <p:ph type="subTitle" idx="1"/>
          </p:nvPr>
        </p:nvSpPr>
        <p:spPr/>
        <p:txBody>
          <a:bodyPr/>
          <a:lstStyle/>
          <a:p>
            <a:endParaRPr lang="sl-SI" altLang="sl-SI"/>
          </a:p>
        </p:txBody>
      </p:sp>
      <p:pic>
        <p:nvPicPr>
          <p:cNvPr id="2054" name="Picture 6" descr="tj">
            <a:extLst>
              <a:ext uri="{FF2B5EF4-FFF2-40B4-BE49-F238E27FC236}">
                <a16:creationId xmlns:a16="http://schemas.microsoft.com/office/drawing/2014/main" id="{7F40F028-0230-4109-A3BF-9CE981EAF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636838"/>
            <a:ext cx="3309937" cy="22066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tjd">
            <a:extLst>
              <a:ext uri="{FF2B5EF4-FFF2-40B4-BE49-F238E27FC236}">
                <a16:creationId xmlns:a16="http://schemas.microsoft.com/office/drawing/2014/main" id="{3369555F-1263-4A81-B340-0729E8BBF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2636838"/>
            <a:ext cx="1027112" cy="2227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nodePh="1">
                                  <p:stCondLst>
                                    <p:cond delay="0"/>
                                  </p:stCondLst>
                                  <p:endCondLst>
                                    <p:cond evt="begin" delay="0">
                                      <p:tn val="16"/>
                                    </p:cond>
                                  </p:end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599960A-EDD3-420B-A711-3072CAF31D31}"/>
              </a:ext>
            </a:extLst>
          </p:cNvPr>
          <p:cNvSpPr>
            <a:spLocks noGrp="1" noChangeArrowheads="1"/>
          </p:cNvSpPr>
          <p:nvPr>
            <p:ph type="title"/>
          </p:nvPr>
        </p:nvSpPr>
        <p:spPr/>
        <p:txBody>
          <a:bodyPr/>
          <a:lstStyle/>
          <a:p>
            <a:r>
              <a:rPr lang="sl-SI" altLang="sl-SI"/>
              <a:t>Državna ureditev</a:t>
            </a:r>
            <a:endParaRPr lang="en-US" altLang="sl-SI"/>
          </a:p>
        </p:txBody>
      </p:sp>
      <p:sp>
        <p:nvSpPr>
          <p:cNvPr id="14339" name="Rectangle 3">
            <a:extLst>
              <a:ext uri="{FF2B5EF4-FFF2-40B4-BE49-F238E27FC236}">
                <a16:creationId xmlns:a16="http://schemas.microsoft.com/office/drawing/2014/main" id="{ABD2BFE1-C70A-46EF-A24A-2C63A82EBC81}"/>
              </a:ext>
            </a:extLst>
          </p:cNvPr>
          <p:cNvSpPr>
            <a:spLocks noGrp="1" noChangeArrowheads="1"/>
          </p:cNvSpPr>
          <p:nvPr>
            <p:ph type="body" idx="1"/>
          </p:nvPr>
        </p:nvSpPr>
        <p:spPr/>
        <p:txBody>
          <a:bodyPr/>
          <a:lstStyle/>
          <a:p>
            <a:pPr>
              <a:buFont typeface="Wingdings" panose="05000000000000000000" pitchFamily="2" charset="2"/>
              <a:buNone/>
            </a:pPr>
            <a:r>
              <a:rPr lang="sl-SI" altLang="sl-SI"/>
              <a:t>Madžarska je </a:t>
            </a:r>
            <a:r>
              <a:rPr lang="sl-SI" altLang="sl-SI" b="1" u="sng"/>
              <a:t>parlamentarna republika</a:t>
            </a:r>
            <a:r>
              <a:rPr lang="sl-SI" altLang="sl-SI"/>
              <a:t>. Volilno pravico imajo vsi madžarski državljani, starejši od 18 let. Predstavnika republike izvoli parlament za pet let; ponovno je lahko izvoljen samo enkrat.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Effect transition="in" filter="fade">
                                      <p:cBhvr>
                                        <p:cTn id="14" dur="500"/>
                                        <p:tgtEl>
                                          <p:spTgt spid="14339">
                                            <p:txEl>
                                              <p:pRg st="0" end="0"/>
                                            </p:txEl>
                                          </p:spTgt>
                                        </p:tgtEl>
                                      </p:cBhvr>
                                    </p:animEffect>
                                    <p:anim calcmode="lin" valueType="num">
                                      <p:cBhvr>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DF1FBE1-49D2-44A3-92D1-170FB617D7BD}"/>
              </a:ext>
            </a:extLst>
          </p:cNvPr>
          <p:cNvSpPr>
            <a:spLocks noGrp="1" noChangeArrowheads="1"/>
          </p:cNvSpPr>
          <p:nvPr>
            <p:ph type="title"/>
          </p:nvPr>
        </p:nvSpPr>
        <p:spPr/>
        <p:txBody>
          <a:bodyPr/>
          <a:lstStyle/>
          <a:p>
            <a:r>
              <a:rPr lang="sl-SI" altLang="sl-SI"/>
              <a:t>Gospodarstvo</a:t>
            </a:r>
            <a:endParaRPr lang="en-US" altLang="sl-SI"/>
          </a:p>
        </p:txBody>
      </p:sp>
      <p:sp>
        <p:nvSpPr>
          <p:cNvPr id="15363" name="Rectangle 3">
            <a:extLst>
              <a:ext uri="{FF2B5EF4-FFF2-40B4-BE49-F238E27FC236}">
                <a16:creationId xmlns:a16="http://schemas.microsoft.com/office/drawing/2014/main" id="{97AE5559-5AB0-4D02-A08A-364D48DB4C37}"/>
              </a:ext>
            </a:extLst>
          </p:cNvPr>
          <p:cNvSpPr>
            <a:spLocks noGrp="1" noChangeArrowheads="1"/>
          </p:cNvSpPr>
          <p:nvPr>
            <p:ph type="body" idx="1"/>
          </p:nvPr>
        </p:nvSpPr>
        <p:spPr/>
        <p:txBody>
          <a:bodyPr/>
          <a:lstStyle/>
          <a:p>
            <a:pPr>
              <a:buFont typeface="Wingdings" panose="05000000000000000000" pitchFamily="2" charset="2"/>
              <a:buNone/>
            </a:pPr>
            <a:r>
              <a:rPr lang="sl-SI" altLang="sl-SI" sz="2000"/>
              <a:t>Poleg Češke, Slovenije in Poljske sodi Madžarska med tiste nekdanje socialistične države, ki so se najhitreje in tudi brez večjih notranjih pretresov ponovno vključile v svetovno gospodarstvo. </a:t>
            </a:r>
          </a:p>
          <a:p>
            <a:pPr>
              <a:buFont typeface="Wingdings" panose="05000000000000000000" pitchFamily="2" charset="2"/>
              <a:buNone/>
            </a:pPr>
            <a:r>
              <a:rPr lang="sl-SI" altLang="sl-SI" sz="2000"/>
              <a:t>Madžarska je bila prva med socialističnimi državami, ki se je opredelila na tržno gospodarstvo in že 1989 začela obsežno lastninsko preoblikovanje. Zelo zgodaj je vzbudila tudi zanimanje tujih vlagateljev, tako se je leta 1993 dobila skoraj polovico tujih lastninskih naložb. Predvsem iz Avstrije in Nemčije.</a:t>
            </a:r>
          </a:p>
          <a:p>
            <a:pPr>
              <a:buFont typeface="Wingdings" panose="05000000000000000000" pitchFamily="2" charset="2"/>
              <a:buNone/>
            </a:pPr>
            <a:r>
              <a:rPr lang="sl-SI" altLang="sl-SI" sz="2000"/>
              <a:t>Dala je prednost neposredni prodaji domačinom ali tujim podjetjem. Vsak državljan je lahko dobil od države le 100.000 forintov. Precejšen del ključnih gospodarskih panog in del storitvenih dejavnosti ja še naprej v lasti države.</a:t>
            </a:r>
            <a:endParaRPr lang="en-US" altLang="sl-SI" sz="2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ppt_x</p:attrName>
                                        </p:attrNameLst>
                                      </p:cBhvr>
                                      <p:tavLst>
                                        <p:tav tm="0">
                                          <p:val>
                                            <p:strVal val="#ppt_x-.2"/>
                                          </p:val>
                                        </p:tav>
                                        <p:tav tm="100000">
                                          <p:val>
                                            <p:strVal val="#ppt_x"/>
                                          </p:val>
                                        </p:tav>
                                      </p:tavLst>
                                    </p:anim>
                                    <p:anim calcmode="lin" valueType="num">
                                      <p:cBhvr>
                                        <p:cTn id="8" dur="1000" fill="hold"/>
                                        <p:tgtEl>
                                          <p:spTgt spid="153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363">
                                            <p:txEl>
                                              <p:pRg st="0" end="0"/>
                                            </p:txEl>
                                          </p:spTgt>
                                        </p:tgtEl>
                                        <p:attrNameLst>
                                          <p:attrName>style.visibility</p:attrName>
                                        </p:attrNameLst>
                                      </p:cBhvr>
                                      <p:to>
                                        <p:strVal val="visible"/>
                                      </p:to>
                                    </p:set>
                                    <p:animEffect transition="in" filter="fade">
                                      <p:cBhvr>
                                        <p:cTn id="14" dur="500"/>
                                        <p:tgtEl>
                                          <p:spTgt spid="15363">
                                            <p:txEl>
                                              <p:pRg st="0" end="0"/>
                                            </p:txEl>
                                          </p:spTgt>
                                        </p:tgtEl>
                                      </p:cBhvr>
                                    </p:animEffect>
                                    <p:anim calcmode="lin" valueType="num">
                                      <p:cBhvr>
                                        <p:cTn id="15"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3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363">
                                            <p:txEl>
                                              <p:pRg st="1" end="1"/>
                                            </p:txEl>
                                          </p:spTgt>
                                        </p:tgtEl>
                                        <p:attrNameLst>
                                          <p:attrName>style.visibility</p:attrName>
                                        </p:attrNameLst>
                                      </p:cBhvr>
                                      <p:to>
                                        <p:strVal val="visible"/>
                                      </p:to>
                                    </p:set>
                                    <p:animEffect transition="in" filter="fade">
                                      <p:cBhvr>
                                        <p:cTn id="21" dur="500"/>
                                        <p:tgtEl>
                                          <p:spTgt spid="15363">
                                            <p:txEl>
                                              <p:pRg st="1" end="1"/>
                                            </p:txEl>
                                          </p:spTgt>
                                        </p:tgtEl>
                                      </p:cBhvr>
                                    </p:animEffect>
                                    <p:anim calcmode="lin" valueType="num">
                                      <p:cBhvr>
                                        <p:cTn id="22"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36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5363">
                                            <p:txEl>
                                              <p:pRg st="2" end="2"/>
                                            </p:txEl>
                                          </p:spTgt>
                                        </p:tgtEl>
                                        <p:attrNameLst>
                                          <p:attrName>style.visibility</p:attrName>
                                        </p:attrNameLst>
                                      </p:cBhvr>
                                      <p:to>
                                        <p:strVal val="visible"/>
                                      </p:to>
                                    </p:set>
                                    <p:animEffect transition="in" filter="fade">
                                      <p:cBhvr>
                                        <p:cTn id="28" dur="500"/>
                                        <p:tgtEl>
                                          <p:spTgt spid="15363">
                                            <p:txEl>
                                              <p:pRg st="2" end="2"/>
                                            </p:txEl>
                                          </p:spTgt>
                                        </p:tgtEl>
                                      </p:cBhvr>
                                    </p:animEffect>
                                    <p:anim calcmode="lin" valueType="num">
                                      <p:cBhvr>
                                        <p:cTn id="2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536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134367CD-D7F3-4F83-8F21-78C11F1BEAE1}"/>
              </a:ext>
            </a:extLst>
          </p:cNvPr>
          <p:cNvSpPr>
            <a:spLocks noGrp="1" noChangeArrowheads="1"/>
          </p:cNvSpPr>
          <p:nvPr>
            <p:ph type="title"/>
          </p:nvPr>
        </p:nvSpPr>
        <p:spPr/>
        <p:txBody>
          <a:bodyPr/>
          <a:lstStyle/>
          <a:p>
            <a:r>
              <a:rPr lang="sl-SI" altLang="sl-SI" sz="3600"/>
              <a:t>Zaposlenost v gospodarskih panogah</a:t>
            </a:r>
            <a:endParaRPr lang="en-US" altLang="sl-SI" sz="3600"/>
          </a:p>
        </p:txBody>
      </p:sp>
      <p:sp>
        <p:nvSpPr>
          <p:cNvPr id="75784" name="Rectangle 8">
            <a:extLst>
              <a:ext uri="{FF2B5EF4-FFF2-40B4-BE49-F238E27FC236}">
                <a16:creationId xmlns:a16="http://schemas.microsoft.com/office/drawing/2014/main" id="{3FF1FDC5-E334-4B5C-9B79-CC81C9A0FA30}"/>
              </a:ext>
            </a:extLst>
          </p:cNvPr>
          <p:cNvSpPr>
            <a:spLocks noGrp="1" noChangeArrowheads="1"/>
          </p:cNvSpPr>
          <p:nvPr>
            <p:ph type="body" idx="1"/>
          </p:nvPr>
        </p:nvSpPr>
        <p:spPr/>
        <p:txBody>
          <a:bodyPr/>
          <a:lstStyle/>
          <a:p>
            <a:r>
              <a:rPr lang="sl-SI" altLang="sl-SI" sz="2400" u="sng"/>
              <a:t>Gospodarske panoge</a:t>
            </a:r>
            <a:r>
              <a:rPr lang="sl-SI" altLang="sl-SI" sz="2400"/>
              <a:t>:                    </a:t>
            </a:r>
            <a:r>
              <a:rPr lang="sl-SI" altLang="sl-SI" sz="2400" u="sng"/>
              <a:t>Zaposleni(%):</a:t>
            </a:r>
            <a:r>
              <a:rPr lang="sl-SI" altLang="sl-SI" sz="2400"/>
              <a:t> </a:t>
            </a:r>
          </a:p>
          <a:p>
            <a:r>
              <a:rPr lang="sl-SI" altLang="sl-SI" sz="2000"/>
              <a:t>Rudarstvo in industrija                                       21,1%</a:t>
            </a:r>
          </a:p>
          <a:p>
            <a:r>
              <a:rPr lang="sl-SI" altLang="sl-SI" sz="2000"/>
              <a:t>Javne in osebne storitve                                    17,2%</a:t>
            </a:r>
          </a:p>
          <a:p>
            <a:r>
              <a:rPr lang="sl-SI" altLang="sl-SI" sz="2000"/>
              <a:t>Trgovina                                                             12,5%</a:t>
            </a:r>
          </a:p>
          <a:p>
            <a:r>
              <a:rPr lang="sl-SI" altLang="sl-SI" sz="2000"/>
              <a:t>Promet in zveze                                                   7,5%</a:t>
            </a:r>
          </a:p>
          <a:p>
            <a:r>
              <a:rPr lang="sl-SI" altLang="sl-SI" sz="2000"/>
              <a:t>Kmetijstvo                                                            7,3%</a:t>
            </a:r>
          </a:p>
          <a:p>
            <a:r>
              <a:rPr lang="sl-SI" altLang="sl-SI" sz="2000"/>
              <a:t>Finančne in poslovne storitve                              6,3%</a:t>
            </a:r>
          </a:p>
          <a:p>
            <a:r>
              <a:rPr lang="sl-SI" altLang="sl-SI" sz="2000"/>
              <a:t>Javna uprava in obramba                                    6,2%</a:t>
            </a:r>
          </a:p>
          <a:p>
            <a:r>
              <a:rPr lang="sl-SI" altLang="sl-SI" sz="2000"/>
              <a:t>Gradbeništvo                                                       4,9%</a:t>
            </a:r>
          </a:p>
          <a:p>
            <a:r>
              <a:rPr lang="sl-SI" altLang="sl-SI" sz="2000"/>
              <a:t>Javne službe                                                        2,2%</a:t>
            </a:r>
          </a:p>
          <a:p>
            <a:r>
              <a:rPr lang="sl-SI" altLang="sl-SI" sz="2000"/>
              <a:t>Drugo                                                                  14,9%</a:t>
            </a:r>
          </a:p>
          <a:p>
            <a:endParaRPr lang="sl-SI" altLang="sl-SI" sz="2000"/>
          </a:p>
        </p:txBody>
      </p:sp>
      <p:graphicFrame>
        <p:nvGraphicFramePr>
          <p:cNvPr id="75780" name="Object 4">
            <a:extLst>
              <a:ext uri="{FF2B5EF4-FFF2-40B4-BE49-F238E27FC236}">
                <a16:creationId xmlns:a16="http://schemas.microsoft.com/office/drawing/2014/main" id="{B8731C29-0E52-4122-BCBF-7CE7398270D5}"/>
              </a:ext>
            </a:extLst>
          </p:cNvPr>
          <p:cNvGraphicFramePr>
            <a:graphicFrameLocks noGrp="1" noChangeAspect="1"/>
          </p:cNvGraphicFramePr>
          <p:nvPr>
            <p:ph sz="half" idx="4294967295"/>
          </p:nvPr>
        </p:nvGraphicFramePr>
        <p:xfrm>
          <a:off x="0" y="2981325"/>
          <a:ext cx="1304925" cy="1762125"/>
        </p:xfrm>
        <a:graphic>
          <a:graphicData uri="http://schemas.openxmlformats.org/presentationml/2006/ole">
            <mc:AlternateContent xmlns:mc="http://schemas.openxmlformats.org/markup-compatibility/2006">
              <mc:Choice xmlns:v="urn:schemas-microsoft-com:vml" Requires="v">
                <p:oleObj spid="_x0000_s75787" name="Grafikon" r:id="rId3" imgW="1304925" imgH="1762150" progId="MSGraph.Chart.8">
                  <p:embed followColorScheme="full"/>
                </p:oleObj>
              </mc:Choice>
              <mc:Fallback>
                <p:oleObj name="Grafikon" r:id="rId3" imgW="1304925" imgH="1762150"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981325"/>
                        <a:ext cx="1304925" cy="176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782" name="Object 6">
            <a:extLst>
              <a:ext uri="{FF2B5EF4-FFF2-40B4-BE49-F238E27FC236}">
                <a16:creationId xmlns:a16="http://schemas.microsoft.com/office/drawing/2014/main" id="{91B811DA-1FE3-4CB7-A65C-4EA94993FEAE}"/>
              </a:ext>
            </a:extLst>
          </p:cNvPr>
          <p:cNvGraphicFramePr>
            <a:graphicFrameLocks noGrp="1" noChangeAspect="1"/>
          </p:cNvGraphicFramePr>
          <p:nvPr>
            <p:ph sz="half" idx="4294967295"/>
          </p:nvPr>
        </p:nvGraphicFramePr>
        <p:xfrm>
          <a:off x="5108575" y="2516188"/>
          <a:ext cx="4035425" cy="2692400"/>
        </p:xfrm>
        <a:graphic>
          <a:graphicData uri="http://schemas.openxmlformats.org/presentationml/2006/ole">
            <mc:AlternateContent xmlns:mc="http://schemas.openxmlformats.org/markup-compatibility/2006">
              <mc:Choice xmlns:v="urn:schemas-microsoft-com:vml" Requires="v">
                <p:oleObj spid="_x0000_s75788" name="Grafikon" r:id="rId5" imgW="6096000" imgH="4067251" progId="MSGraph.Chart.8">
                  <p:embed followColorScheme="full"/>
                </p:oleObj>
              </mc:Choice>
              <mc:Fallback>
                <p:oleObj name="Grafikon" r:id="rId5" imgW="6096000" imgH="4067251" progId="MSGraph.Chart.8">
                  <p:embed followColorScheme="full"/>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8575" y="2516188"/>
                        <a:ext cx="4035425" cy="269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1000" fill="hold"/>
                                        <p:tgtEl>
                                          <p:spTgt spid="75778"/>
                                        </p:tgtEl>
                                        <p:attrNameLst>
                                          <p:attrName>ppt_x</p:attrName>
                                        </p:attrNameLst>
                                      </p:cBhvr>
                                      <p:tavLst>
                                        <p:tav tm="0">
                                          <p:val>
                                            <p:strVal val="#ppt_x-.2"/>
                                          </p:val>
                                        </p:tav>
                                        <p:tav tm="100000">
                                          <p:val>
                                            <p:strVal val="#ppt_x"/>
                                          </p:val>
                                        </p:tav>
                                      </p:tavLst>
                                    </p:anim>
                                    <p:anim calcmode="lin" valueType="num">
                                      <p:cBhvr>
                                        <p:cTn id="8" dur="1000" fill="hold"/>
                                        <p:tgtEl>
                                          <p:spTgt spid="757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5784">
                                            <p:txEl>
                                              <p:pRg st="0" end="0"/>
                                            </p:txEl>
                                          </p:spTgt>
                                        </p:tgtEl>
                                        <p:attrNameLst>
                                          <p:attrName>style.visibility</p:attrName>
                                        </p:attrNameLst>
                                      </p:cBhvr>
                                      <p:to>
                                        <p:strVal val="visible"/>
                                      </p:to>
                                    </p:set>
                                    <p:animEffect transition="in" filter="fade">
                                      <p:cBhvr>
                                        <p:cTn id="14" dur="500"/>
                                        <p:tgtEl>
                                          <p:spTgt spid="75784">
                                            <p:txEl>
                                              <p:pRg st="0" end="0"/>
                                            </p:txEl>
                                          </p:spTgt>
                                        </p:tgtEl>
                                      </p:cBhvr>
                                    </p:animEffect>
                                    <p:anim calcmode="lin" valueType="num">
                                      <p:cBhvr>
                                        <p:cTn id="15" dur="500" fill="hold"/>
                                        <p:tgtEl>
                                          <p:spTgt spid="7578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5784">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5784">
                                            <p:txEl>
                                              <p:pRg st="1" end="1"/>
                                            </p:txEl>
                                          </p:spTgt>
                                        </p:tgtEl>
                                        <p:attrNameLst>
                                          <p:attrName>style.visibility</p:attrName>
                                        </p:attrNameLst>
                                      </p:cBhvr>
                                      <p:to>
                                        <p:strVal val="visible"/>
                                      </p:to>
                                    </p:set>
                                    <p:animEffect transition="in" filter="fade">
                                      <p:cBhvr>
                                        <p:cTn id="21" dur="500"/>
                                        <p:tgtEl>
                                          <p:spTgt spid="75784">
                                            <p:txEl>
                                              <p:pRg st="1" end="1"/>
                                            </p:txEl>
                                          </p:spTgt>
                                        </p:tgtEl>
                                      </p:cBhvr>
                                    </p:animEffect>
                                    <p:anim calcmode="lin" valueType="num">
                                      <p:cBhvr>
                                        <p:cTn id="22" dur="500" fill="hold"/>
                                        <p:tgtEl>
                                          <p:spTgt spid="75784">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5784">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5784">
                                            <p:txEl>
                                              <p:pRg st="2" end="2"/>
                                            </p:txEl>
                                          </p:spTgt>
                                        </p:tgtEl>
                                        <p:attrNameLst>
                                          <p:attrName>style.visibility</p:attrName>
                                        </p:attrNameLst>
                                      </p:cBhvr>
                                      <p:to>
                                        <p:strVal val="visible"/>
                                      </p:to>
                                    </p:set>
                                    <p:animEffect transition="in" filter="fade">
                                      <p:cBhvr>
                                        <p:cTn id="28" dur="500"/>
                                        <p:tgtEl>
                                          <p:spTgt spid="75784">
                                            <p:txEl>
                                              <p:pRg st="2" end="2"/>
                                            </p:txEl>
                                          </p:spTgt>
                                        </p:tgtEl>
                                      </p:cBhvr>
                                    </p:animEffect>
                                    <p:anim calcmode="lin" valueType="num">
                                      <p:cBhvr>
                                        <p:cTn id="29" dur="500" fill="hold"/>
                                        <p:tgtEl>
                                          <p:spTgt spid="75784">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5784">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5784">
                                            <p:txEl>
                                              <p:pRg st="3" end="3"/>
                                            </p:txEl>
                                          </p:spTgt>
                                        </p:tgtEl>
                                        <p:attrNameLst>
                                          <p:attrName>style.visibility</p:attrName>
                                        </p:attrNameLst>
                                      </p:cBhvr>
                                      <p:to>
                                        <p:strVal val="visible"/>
                                      </p:to>
                                    </p:set>
                                    <p:animEffect transition="in" filter="fade">
                                      <p:cBhvr>
                                        <p:cTn id="35" dur="500"/>
                                        <p:tgtEl>
                                          <p:spTgt spid="75784">
                                            <p:txEl>
                                              <p:pRg st="3" end="3"/>
                                            </p:txEl>
                                          </p:spTgt>
                                        </p:tgtEl>
                                      </p:cBhvr>
                                    </p:animEffect>
                                    <p:anim calcmode="lin" valueType="num">
                                      <p:cBhvr>
                                        <p:cTn id="36" dur="500" fill="hold"/>
                                        <p:tgtEl>
                                          <p:spTgt spid="75784">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5784">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5784">
                                            <p:txEl>
                                              <p:pRg st="4" end="4"/>
                                            </p:txEl>
                                          </p:spTgt>
                                        </p:tgtEl>
                                        <p:attrNameLst>
                                          <p:attrName>style.visibility</p:attrName>
                                        </p:attrNameLst>
                                      </p:cBhvr>
                                      <p:to>
                                        <p:strVal val="visible"/>
                                      </p:to>
                                    </p:set>
                                    <p:animEffect transition="in" filter="fade">
                                      <p:cBhvr>
                                        <p:cTn id="42" dur="500"/>
                                        <p:tgtEl>
                                          <p:spTgt spid="75784">
                                            <p:txEl>
                                              <p:pRg st="4" end="4"/>
                                            </p:txEl>
                                          </p:spTgt>
                                        </p:tgtEl>
                                      </p:cBhvr>
                                    </p:animEffect>
                                    <p:anim calcmode="lin" valueType="num">
                                      <p:cBhvr>
                                        <p:cTn id="43" dur="500" fill="hold"/>
                                        <p:tgtEl>
                                          <p:spTgt spid="75784">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75784">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75784">
                                            <p:txEl>
                                              <p:pRg st="5" end="5"/>
                                            </p:txEl>
                                          </p:spTgt>
                                        </p:tgtEl>
                                        <p:attrNameLst>
                                          <p:attrName>style.visibility</p:attrName>
                                        </p:attrNameLst>
                                      </p:cBhvr>
                                      <p:to>
                                        <p:strVal val="visible"/>
                                      </p:to>
                                    </p:set>
                                    <p:animEffect transition="in" filter="fade">
                                      <p:cBhvr>
                                        <p:cTn id="49" dur="500"/>
                                        <p:tgtEl>
                                          <p:spTgt spid="75784">
                                            <p:txEl>
                                              <p:pRg st="5" end="5"/>
                                            </p:txEl>
                                          </p:spTgt>
                                        </p:tgtEl>
                                      </p:cBhvr>
                                    </p:animEffect>
                                    <p:anim calcmode="lin" valueType="num">
                                      <p:cBhvr>
                                        <p:cTn id="50" dur="500" fill="hold"/>
                                        <p:tgtEl>
                                          <p:spTgt spid="75784">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75784">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75784">
                                            <p:txEl>
                                              <p:pRg st="6" end="6"/>
                                            </p:txEl>
                                          </p:spTgt>
                                        </p:tgtEl>
                                        <p:attrNameLst>
                                          <p:attrName>style.visibility</p:attrName>
                                        </p:attrNameLst>
                                      </p:cBhvr>
                                      <p:to>
                                        <p:strVal val="visible"/>
                                      </p:to>
                                    </p:set>
                                    <p:animEffect transition="in" filter="fade">
                                      <p:cBhvr>
                                        <p:cTn id="56" dur="500"/>
                                        <p:tgtEl>
                                          <p:spTgt spid="75784">
                                            <p:txEl>
                                              <p:pRg st="6" end="6"/>
                                            </p:txEl>
                                          </p:spTgt>
                                        </p:tgtEl>
                                      </p:cBhvr>
                                    </p:animEffect>
                                    <p:anim calcmode="lin" valueType="num">
                                      <p:cBhvr>
                                        <p:cTn id="57" dur="500" fill="hold"/>
                                        <p:tgtEl>
                                          <p:spTgt spid="75784">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75784">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75784">
                                            <p:txEl>
                                              <p:pRg st="7" end="7"/>
                                            </p:txEl>
                                          </p:spTgt>
                                        </p:tgtEl>
                                        <p:attrNameLst>
                                          <p:attrName>style.visibility</p:attrName>
                                        </p:attrNameLst>
                                      </p:cBhvr>
                                      <p:to>
                                        <p:strVal val="visible"/>
                                      </p:to>
                                    </p:set>
                                    <p:animEffect transition="in" filter="fade">
                                      <p:cBhvr>
                                        <p:cTn id="63" dur="500"/>
                                        <p:tgtEl>
                                          <p:spTgt spid="75784">
                                            <p:txEl>
                                              <p:pRg st="7" end="7"/>
                                            </p:txEl>
                                          </p:spTgt>
                                        </p:tgtEl>
                                      </p:cBhvr>
                                    </p:animEffect>
                                    <p:anim calcmode="lin" valueType="num">
                                      <p:cBhvr>
                                        <p:cTn id="64" dur="500" fill="hold"/>
                                        <p:tgtEl>
                                          <p:spTgt spid="75784">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75784">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75784">
                                            <p:txEl>
                                              <p:pRg st="8" end="8"/>
                                            </p:txEl>
                                          </p:spTgt>
                                        </p:tgtEl>
                                        <p:attrNameLst>
                                          <p:attrName>style.visibility</p:attrName>
                                        </p:attrNameLst>
                                      </p:cBhvr>
                                      <p:to>
                                        <p:strVal val="visible"/>
                                      </p:to>
                                    </p:set>
                                    <p:animEffect transition="in" filter="fade">
                                      <p:cBhvr>
                                        <p:cTn id="70" dur="500"/>
                                        <p:tgtEl>
                                          <p:spTgt spid="75784">
                                            <p:txEl>
                                              <p:pRg st="8" end="8"/>
                                            </p:txEl>
                                          </p:spTgt>
                                        </p:tgtEl>
                                      </p:cBhvr>
                                    </p:animEffect>
                                    <p:anim calcmode="lin" valueType="num">
                                      <p:cBhvr>
                                        <p:cTn id="71" dur="500" fill="hold"/>
                                        <p:tgtEl>
                                          <p:spTgt spid="75784">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75784">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75784">
                                            <p:txEl>
                                              <p:pRg st="9" end="9"/>
                                            </p:txEl>
                                          </p:spTgt>
                                        </p:tgtEl>
                                        <p:attrNameLst>
                                          <p:attrName>style.visibility</p:attrName>
                                        </p:attrNameLst>
                                      </p:cBhvr>
                                      <p:to>
                                        <p:strVal val="visible"/>
                                      </p:to>
                                    </p:set>
                                    <p:animEffect transition="in" filter="fade">
                                      <p:cBhvr>
                                        <p:cTn id="77" dur="500"/>
                                        <p:tgtEl>
                                          <p:spTgt spid="75784">
                                            <p:txEl>
                                              <p:pRg st="9" end="9"/>
                                            </p:txEl>
                                          </p:spTgt>
                                        </p:tgtEl>
                                      </p:cBhvr>
                                    </p:animEffect>
                                    <p:anim calcmode="lin" valueType="num">
                                      <p:cBhvr>
                                        <p:cTn id="78" dur="500" fill="hold"/>
                                        <p:tgtEl>
                                          <p:spTgt spid="75784">
                                            <p:txEl>
                                              <p:pRg st="9" end="9"/>
                                            </p:txEl>
                                          </p:spTgt>
                                        </p:tgtEl>
                                        <p:attrNameLst>
                                          <p:attrName>ppt_x</p:attrName>
                                        </p:attrNameLst>
                                      </p:cBhvr>
                                      <p:tavLst>
                                        <p:tav tm="0">
                                          <p:val>
                                            <p:strVal val="#ppt_x"/>
                                          </p:val>
                                        </p:tav>
                                        <p:tav tm="100000">
                                          <p:val>
                                            <p:strVal val="#ppt_x"/>
                                          </p:val>
                                        </p:tav>
                                      </p:tavLst>
                                    </p:anim>
                                    <p:anim calcmode="lin" valueType="num">
                                      <p:cBhvr>
                                        <p:cTn id="79" dur="500" fill="hold"/>
                                        <p:tgtEl>
                                          <p:spTgt spid="75784">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4" presetClass="entr" presetSubtype="0" fill="hold" grpId="0" nodeType="clickEffect">
                                  <p:stCondLst>
                                    <p:cond delay="0"/>
                                  </p:stCondLst>
                                  <p:childTnLst>
                                    <p:set>
                                      <p:cBhvr>
                                        <p:cTn id="83" dur="1" fill="hold">
                                          <p:stCondLst>
                                            <p:cond delay="0"/>
                                          </p:stCondLst>
                                        </p:cTn>
                                        <p:tgtEl>
                                          <p:spTgt spid="75784">
                                            <p:txEl>
                                              <p:pRg st="10" end="10"/>
                                            </p:txEl>
                                          </p:spTgt>
                                        </p:tgtEl>
                                        <p:attrNameLst>
                                          <p:attrName>style.visibility</p:attrName>
                                        </p:attrNameLst>
                                      </p:cBhvr>
                                      <p:to>
                                        <p:strVal val="visible"/>
                                      </p:to>
                                    </p:set>
                                    <p:animEffect transition="in" filter="fade">
                                      <p:cBhvr>
                                        <p:cTn id="84" dur="500"/>
                                        <p:tgtEl>
                                          <p:spTgt spid="75784">
                                            <p:txEl>
                                              <p:pRg st="10" end="10"/>
                                            </p:txEl>
                                          </p:spTgt>
                                        </p:tgtEl>
                                      </p:cBhvr>
                                    </p:animEffect>
                                    <p:anim calcmode="lin" valueType="num">
                                      <p:cBhvr>
                                        <p:cTn id="85" dur="500" fill="hold"/>
                                        <p:tgtEl>
                                          <p:spTgt spid="75784">
                                            <p:txEl>
                                              <p:pRg st="10" end="10"/>
                                            </p:txEl>
                                          </p:spTgt>
                                        </p:tgtEl>
                                        <p:attrNameLst>
                                          <p:attrName>ppt_x</p:attrName>
                                        </p:attrNameLst>
                                      </p:cBhvr>
                                      <p:tavLst>
                                        <p:tav tm="0">
                                          <p:val>
                                            <p:strVal val="#ppt_x"/>
                                          </p:val>
                                        </p:tav>
                                        <p:tav tm="100000">
                                          <p:val>
                                            <p:strVal val="#ppt_x"/>
                                          </p:val>
                                        </p:tav>
                                      </p:tavLst>
                                    </p:anim>
                                    <p:anim calcmode="lin" valueType="num">
                                      <p:cBhvr>
                                        <p:cTn id="86" dur="500" fill="hold"/>
                                        <p:tgtEl>
                                          <p:spTgt spid="75784">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8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84417D57-80CD-44B9-944C-5B666EB95AEB}"/>
              </a:ext>
            </a:extLst>
          </p:cNvPr>
          <p:cNvSpPr>
            <a:spLocks noGrp="1" noChangeArrowheads="1"/>
          </p:cNvSpPr>
          <p:nvPr>
            <p:ph type="title"/>
          </p:nvPr>
        </p:nvSpPr>
        <p:spPr/>
        <p:txBody>
          <a:bodyPr/>
          <a:lstStyle/>
          <a:p>
            <a:r>
              <a:rPr lang="sl-SI" altLang="sl-SI"/>
              <a:t>Kmetijstvo</a:t>
            </a:r>
            <a:endParaRPr lang="en-US" altLang="sl-SI"/>
          </a:p>
        </p:txBody>
      </p:sp>
      <p:sp>
        <p:nvSpPr>
          <p:cNvPr id="76803" name="Rectangle 3">
            <a:extLst>
              <a:ext uri="{FF2B5EF4-FFF2-40B4-BE49-F238E27FC236}">
                <a16:creationId xmlns:a16="http://schemas.microsoft.com/office/drawing/2014/main" id="{76778D14-365E-4967-97ED-95CC6A0E2881}"/>
              </a:ext>
            </a:extLst>
          </p:cNvPr>
          <p:cNvSpPr>
            <a:spLocks noGrp="1" noChangeArrowheads="1"/>
          </p:cNvSpPr>
          <p:nvPr>
            <p:ph type="body" idx="1"/>
          </p:nvPr>
        </p:nvSpPr>
        <p:spPr>
          <a:xfrm>
            <a:off x="468313" y="1341438"/>
            <a:ext cx="8229600" cy="5111750"/>
          </a:xfrm>
        </p:spPr>
        <p:txBody>
          <a:bodyPr/>
          <a:lstStyle/>
          <a:p>
            <a:pPr>
              <a:buFont typeface="Wingdings" panose="05000000000000000000" pitchFamily="2" charset="2"/>
              <a:buNone/>
            </a:pPr>
            <a:r>
              <a:rPr lang="sl-SI" altLang="sl-SI" sz="2000"/>
              <a:t>Madžarska ima </a:t>
            </a:r>
            <a:r>
              <a:rPr lang="sl-SI" altLang="sl-SI" sz="2000" b="1" u="sng"/>
              <a:t>51,5% površin njiv</a:t>
            </a:r>
            <a:r>
              <a:rPr lang="sl-SI" altLang="sl-SI" sz="2000"/>
              <a:t>, </a:t>
            </a:r>
            <a:r>
              <a:rPr lang="sl-SI" altLang="sl-SI" sz="2000" b="1" u="sng"/>
              <a:t>12,4% površin travnikov</a:t>
            </a:r>
            <a:r>
              <a:rPr lang="sl-SI" altLang="sl-SI" sz="2000"/>
              <a:t> in </a:t>
            </a:r>
            <a:r>
              <a:rPr lang="sl-SI" altLang="sl-SI" sz="2000" b="1" u="sng"/>
              <a:t>pašniko</a:t>
            </a:r>
            <a:r>
              <a:rPr lang="sl-SI" altLang="sl-SI" sz="2000" u="sng"/>
              <a:t>v</a:t>
            </a:r>
            <a:r>
              <a:rPr lang="sl-SI" altLang="sl-SI" sz="2000"/>
              <a:t> ter </a:t>
            </a:r>
            <a:r>
              <a:rPr lang="sl-SI" altLang="sl-SI" sz="2000" b="1" u="sng"/>
              <a:t>2.4% sadovnjakov</a:t>
            </a:r>
            <a:r>
              <a:rPr lang="sl-SI" altLang="sl-SI" sz="2000"/>
              <a:t> in </a:t>
            </a:r>
            <a:r>
              <a:rPr lang="sl-SI" altLang="sl-SI" sz="2000" b="1" u="sng"/>
              <a:t>vinogradov</a:t>
            </a:r>
            <a:r>
              <a:rPr lang="sl-SI" altLang="sl-SI" sz="2000"/>
              <a:t>. </a:t>
            </a:r>
          </a:p>
          <a:p>
            <a:pPr>
              <a:buFont typeface="Wingdings" panose="05000000000000000000" pitchFamily="2" charset="2"/>
              <a:buNone/>
            </a:pPr>
            <a:r>
              <a:rPr lang="sl-SI" altLang="sl-SI" sz="2000" b="1" u="sng"/>
              <a:t>Poljedelstvo</a:t>
            </a:r>
            <a:r>
              <a:rPr lang="sl-SI" altLang="sl-SI" sz="2000"/>
              <a:t> je najpomembnejša kmetijska panoga, predvsem na puhličnih in obrečnih tleh v ravninskem svetu. </a:t>
            </a:r>
            <a:r>
              <a:rPr lang="sl-SI" altLang="sl-SI" sz="2000" u="sng"/>
              <a:t>Glavni pridelki</a:t>
            </a:r>
            <a:r>
              <a:rPr lang="sl-SI" altLang="sl-SI" sz="2000"/>
              <a:t> so: </a:t>
            </a:r>
            <a:r>
              <a:rPr lang="sl-SI" altLang="sl-SI" sz="2000" b="1"/>
              <a:t>koruza, pšenica, ječmen, rž, oves, riž in krompir</a:t>
            </a:r>
            <a:r>
              <a:rPr lang="sl-SI" altLang="sl-SI" sz="2000"/>
              <a:t>. Od industrijskih rastlin so najpomembnejše </a:t>
            </a:r>
            <a:r>
              <a:rPr lang="sl-SI" altLang="sl-SI" sz="2000" b="1"/>
              <a:t>sladkorna pesa in</a:t>
            </a:r>
            <a:r>
              <a:rPr lang="sl-SI" altLang="sl-SI" sz="2000"/>
              <a:t> </a:t>
            </a:r>
            <a:r>
              <a:rPr lang="sl-SI" altLang="sl-SI" sz="2000" b="1"/>
              <a:t>tobak</a:t>
            </a:r>
            <a:r>
              <a:rPr lang="sl-SI" altLang="sl-SI" sz="2000"/>
              <a:t> Zelo pomembno je pridelovanje </a:t>
            </a:r>
            <a:r>
              <a:rPr lang="sl-SI" altLang="sl-SI" sz="2000" u="sng"/>
              <a:t>povrtnine</a:t>
            </a:r>
            <a:r>
              <a:rPr lang="sl-SI" altLang="sl-SI" sz="2000"/>
              <a:t>-na umetno namakanih zemljiščih. Glavni pridelki so: </a:t>
            </a:r>
            <a:r>
              <a:rPr lang="sl-SI" altLang="sl-SI" sz="2000" b="1"/>
              <a:t>paradižnik</a:t>
            </a:r>
            <a:r>
              <a:rPr lang="sl-SI" altLang="sl-SI" sz="2000"/>
              <a:t>, </a:t>
            </a:r>
            <a:r>
              <a:rPr lang="sl-SI" altLang="sl-SI" sz="2000" b="1"/>
              <a:t>paprika, kumare, grah </a:t>
            </a:r>
            <a:r>
              <a:rPr lang="sl-SI" altLang="sl-SI" sz="2000"/>
              <a:t>ter </a:t>
            </a:r>
            <a:r>
              <a:rPr lang="sl-SI" altLang="sl-SI" sz="2000" b="1"/>
              <a:t>čebula</a:t>
            </a:r>
            <a:r>
              <a:rPr lang="sl-SI" altLang="sl-SI" sz="2000"/>
              <a:t>.</a:t>
            </a:r>
          </a:p>
          <a:p>
            <a:pPr>
              <a:buFont typeface="Wingdings" panose="05000000000000000000" pitchFamily="2" charset="2"/>
              <a:buNone/>
            </a:pPr>
            <a:r>
              <a:rPr lang="sl-SI" altLang="sl-SI" sz="2000" b="1" u="sng"/>
              <a:t> Živinoreja</a:t>
            </a:r>
            <a:r>
              <a:rPr lang="sl-SI" altLang="sl-SI" sz="2000" u="sng"/>
              <a:t> </a:t>
            </a:r>
            <a:r>
              <a:rPr lang="sl-SI" altLang="sl-SI" sz="2000"/>
              <a:t>je razvita v ravninskem Alfoldu kjer sta glavni živinorejski panogi </a:t>
            </a:r>
            <a:r>
              <a:rPr lang="sl-SI" altLang="sl-SI" sz="2000" u="sng"/>
              <a:t>prašičjereja</a:t>
            </a:r>
            <a:r>
              <a:rPr lang="sl-SI" altLang="sl-SI" sz="2000"/>
              <a:t> in </a:t>
            </a:r>
            <a:r>
              <a:rPr lang="sl-SI" altLang="sl-SI" sz="2000" u="sng"/>
              <a:t>perutninarstvo</a:t>
            </a:r>
            <a:r>
              <a:rPr lang="sl-SI" altLang="sl-SI" sz="2000"/>
              <a:t>,na sušnih peščenih tleh </a:t>
            </a:r>
            <a:r>
              <a:rPr lang="sl-SI" altLang="sl-SI" sz="2000" u="sng"/>
              <a:t>ovčjereja</a:t>
            </a:r>
            <a:r>
              <a:rPr lang="sl-SI" altLang="sl-SI" sz="2000"/>
              <a:t>, na zahodnih delih pa </a:t>
            </a:r>
            <a:r>
              <a:rPr lang="sl-SI" altLang="sl-SI" sz="2000" u="sng"/>
              <a:t>govedoreja</a:t>
            </a:r>
            <a:r>
              <a:rPr lang="sl-SI" altLang="sl-SI" sz="2000"/>
              <a:t>.</a:t>
            </a:r>
          </a:p>
          <a:p>
            <a:pPr>
              <a:buFont typeface="Wingdings" panose="05000000000000000000" pitchFamily="2" charset="2"/>
              <a:buNone/>
            </a:pPr>
            <a:r>
              <a:rPr lang="sl-SI" altLang="sl-SI" sz="2000"/>
              <a:t>S </a:t>
            </a:r>
            <a:r>
              <a:rPr lang="sl-SI" altLang="sl-SI" sz="2000" b="1" u="sng"/>
              <a:t>sadjarstvom</a:t>
            </a:r>
            <a:r>
              <a:rPr lang="sl-SI" altLang="sl-SI" sz="2000"/>
              <a:t> se ukvarjajo na skrajnem SV, ob Blatnem jezeru in v gričevju na JZ.</a:t>
            </a:r>
          </a:p>
          <a:p>
            <a:pPr>
              <a:buFont typeface="Wingdings" panose="05000000000000000000" pitchFamily="2" charset="2"/>
              <a:buNone/>
            </a:pPr>
            <a:r>
              <a:rPr lang="sl-SI" altLang="sl-SI" sz="2000" b="1" u="sng"/>
              <a:t>Vinogradi </a:t>
            </a:r>
            <a:r>
              <a:rPr lang="sl-SI" altLang="sl-SI" sz="2000"/>
              <a:t>so na grčevju severno od Blatnega jezera ter v gričevju na S.</a:t>
            </a:r>
          </a:p>
          <a:p>
            <a:pPr>
              <a:buFont typeface="Wingdings" panose="05000000000000000000" pitchFamily="2" charset="2"/>
              <a:buNone/>
            </a:pPr>
            <a:endParaRPr lang="en-US" altLang="sl-SI" sz="20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1000" fill="hold"/>
                                        <p:tgtEl>
                                          <p:spTgt spid="76802"/>
                                        </p:tgtEl>
                                        <p:attrNameLst>
                                          <p:attrName>ppt_x</p:attrName>
                                        </p:attrNameLst>
                                      </p:cBhvr>
                                      <p:tavLst>
                                        <p:tav tm="0">
                                          <p:val>
                                            <p:strVal val="#ppt_x-.2"/>
                                          </p:val>
                                        </p:tav>
                                        <p:tav tm="100000">
                                          <p:val>
                                            <p:strVal val="#ppt_x"/>
                                          </p:val>
                                        </p:tav>
                                      </p:tavLst>
                                    </p:anim>
                                    <p:anim calcmode="lin" valueType="num">
                                      <p:cBhvr>
                                        <p:cTn id="8" dur="1000" fill="hold"/>
                                        <p:tgtEl>
                                          <p:spTgt spid="768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68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6803">
                                            <p:txEl>
                                              <p:pRg st="0" end="0"/>
                                            </p:txEl>
                                          </p:spTgt>
                                        </p:tgtEl>
                                        <p:attrNameLst>
                                          <p:attrName>style.visibility</p:attrName>
                                        </p:attrNameLst>
                                      </p:cBhvr>
                                      <p:to>
                                        <p:strVal val="visible"/>
                                      </p:to>
                                    </p:set>
                                    <p:animEffect transition="in" filter="fade">
                                      <p:cBhvr>
                                        <p:cTn id="14" dur="500"/>
                                        <p:tgtEl>
                                          <p:spTgt spid="76803">
                                            <p:txEl>
                                              <p:pRg st="0" end="0"/>
                                            </p:txEl>
                                          </p:spTgt>
                                        </p:tgtEl>
                                      </p:cBhvr>
                                    </p:animEffect>
                                    <p:anim calcmode="lin" valueType="num">
                                      <p:cBhvr>
                                        <p:cTn id="15"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680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6803">
                                            <p:txEl>
                                              <p:pRg st="1" end="1"/>
                                            </p:txEl>
                                          </p:spTgt>
                                        </p:tgtEl>
                                        <p:attrNameLst>
                                          <p:attrName>style.visibility</p:attrName>
                                        </p:attrNameLst>
                                      </p:cBhvr>
                                      <p:to>
                                        <p:strVal val="visible"/>
                                      </p:to>
                                    </p:set>
                                    <p:animEffect transition="in" filter="fade">
                                      <p:cBhvr>
                                        <p:cTn id="21" dur="500"/>
                                        <p:tgtEl>
                                          <p:spTgt spid="76803">
                                            <p:txEl>
                                              <p:pRg st="1" end="1"/>
                                            </p:txEl>
                                          </p:spTgt>
                                        </p:tgtEl>
                                      </p:cBhvr>
                                    </p:animEffect>
                                    <p:anim calcmode="lin" valueType="num">
                                      <p:cBhvr>
                                        <p:cTn id="22"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680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6803">
                                            <p:txEl>
                                              <p:pRg st="2" end="2"/>
                                            </p:txEl>
                                          </p:spTgt>
                                        </p:tgtEl>
                                        <p:attrNameLst>
                                          <p:attrName>style.visibility</p:attrName>
                                        </p:attrNameLst>
                                      </p:cBhvr>
                                      <p:to>
                                        <p:strVal val="visible"/>
                                      </p:to>
                                    </p:set>
                                    <p:animEffect transition="in" filter="fade">
                                      <p:cBhvr>
                                        <p:cTn id="28" dur="500"/>
                                        <p:tgtEl>
                                          <p:spTgt spid="76803">
                                            <p:txEl>
                                              <p:pRg st="2" end="2"/>
                                            </p:txEl>
                                          </p:spTgt>
                                        </p:tgtEl>
                                      </p:cBhvr>
                                    </p:animEffect>
                                    <p:anim calcmode="lin" valueType="num">
                                      <p:cBhvr>
                                        <p:cTn id="29"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680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6803">
                                            <p:txEl>
                                              <p:pRg st="3" end="3"/>
                                            </p:txEl>
                                          </p:spTgt>
                                        </p:tgtEl>
                                        <p:attrNameLst>
                                          <p:attrName>style.visibility</p:attrName>
                                        </p:attrNameLst>
                                      </p:cBhvr>
                                      <p:to>
                                        <p:strVal val="visible"/>
                                      </p:to>
                                    </p:set>
                                    <p:animEffect transition="in" filter="fade">
                                      <p:cBhvr>
                                        <p:cTn id="35" dur="500"/>
                                        <p:tgtEl>
                                          <p:spTgt spid="76803">
                                            <p:txEl>
                                              <p:pRg st="3" end="3"/>
                                            </p:txEl>
                                          </p:spTgt>
                                        </p:tgtEl>
                                      </p:cBhvr>
                                    </p:animEffect>
                                    <p:anim calcmode="lin" valueType="num">
                                      <p:cBhvr>
                                        <p:cTn id="36"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680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6803">
                                            <p:txEl>
                                              <p:pRg st="4" end="4"/>
                                            </p:txEl>
                                          </p:spTgt>
                                        </p:tgtEl>
                                        <p:attrNameLst>
                                          <p:attrName>style.visibility</p:attrName>
                                        </p:attrNameLst>
                                      </p:cBhvr>
                                      <p:to>
                                        <p:strVal val="visible"/>
                                      </p:to>
                                    </p:set>
                                    <p:animEffect transition="in" filter="fade">
                                      <p:cBhvr>
                                        <p:cTn id="42" dur="500"/>
                                        <p:tgtEl>
                                          <p:spTgt spid="76803">
                                            <p:txEl>
                                              <p:pRg st="4" end="4"/>
                                            </p:txEl>
                                          </p:spTgt>
                                        </p:tgtEl>
                                      </p:cBhvr>
                                    </p:animEffect>
                                    <p:anim calcmode="lin" valueType="num">
                                      <p:cBhvr>
                                        <p:cTn id="43" dur="5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7680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D8E7489A-467B-4F78-B5D7-83B4B8E6C0EB}"/>
              </a:ext>
            </a:extLst>
          </p:cNvPr>
          <p:cNvSpPr>
            <a:spLocks noGrp="1" noChangeArrowheads="1"/>
          </p:cNvSpPr>
          <p:nvPr>
            <p:ph type="title"/>
          </p:nvPr>
        </p:nvSpPr>
        <p:spPr/>
        <p:txBody>
          <a:bodyPr/>
          <a:lstStyle/>
          <a:p>
            <a:r>
              <a:rPr lang="sl-SI" altLang="sl-SI"/>
              <a:t>Ribištvo</a:t>
            </a:r>
            <a:endParaRPr lang="en-US" altLang="sl-SI"/>
          </a:p>
        </p:txBody>
      </p:sp>
      <p:sp>
        <p:nvSpPr>
          <p:cNvPr id="78851" name="Rectangle 3">
            <a:extLst>
              <a:ext uri="{FF2B5EF4-FFF2-40B4-BE49-F238E27FC236}">
                <a16:creationId xmlns:a16="http://schemas.microsoft.com/office/drawing/2014/main" id="{3DF7EB87-3B19-4E85-AB35-0FBFCB66B4E1}"/>
              </a:ext>
            </a:extLst>
          </p:cNvPr>
          <p:cNvSpPr>
            <a:spLocks noGrp="1" noChangeArrowheads="1"/>
          </p:cNvSpPr>
          <p:nvPr>
            <p:ph type="body" idx="1"/>
          </p:nvPr>
        </p:nvSpPr>
        <p:spPr/>
        <p:txBody>
          <a:bodyPr/>
          <a:lstStyle/>
          <a:p>
            <a:pPr>
              <a:buFont typeface="Wingdings" panose="05000000000000000000" pitchFamily="2" charset="2"/>
              <a:buNone/>
            </a:pPr>
            <a:r>
              <a:rPr lang="sl-SI" altLang="sl-SI"/>
              <a:t>Ribištvo je razvito predvsem na </a:t>
            </a:r>
            <a:r>
              <a:rPr lang="sl-SI" altLang="sl-SI" b="1"/>
              <a:t>Donavi</a:t>
            </a:r>
            <a:r>
              <a:rPr lang="sl-SI" altLang="sl-SI"/>
              <a:t> in </a:t>
            </a:r>
            <a:r>
              <a:rPr lang="sl-SI" altLang="sl-SI" b="1"/>
              <a:t>Tisi</a:t>
            </a:r>
            <a:r>
              <a:rPr lang="sl-SI" altLang="sl-SI"/>
              <a:t> ter v številnih </a:t>
            </a:r>
            <a:r>
              <a:rPr lang="sl-SI" altLang="sl-SI" b="1"/>
              <a:t>umetnih ribnikih</a:t>
            </a:r>
            <a:r>
              <a:rPr lang="sl-SI" altLang="sl-SI"/>
              <a:t>. Večina ljudi se z ribolovom ukvarja v prostem času.</a:t>
            </a:r>
            <a:endParaRPr lang="en-US" altLang="sl-SI"/>
          </a:p>
        </p:txBody>
      </p:sp>
      <p:pic>
        <p:nvPicPr>
          <p:cNvPr id="78852" name="Picture 4" descr="IMG_3275">
            <a:extLst>
              <a:ext uri="{FF2B5EF4-FFF2-40B4-BE49-F238E27FC236}">
                <a16:creationId xmlns:a16="http://schemas.microsoft.com/office/drawing/2014/main" id="{5C8E7752-38A0-4486-AFB3-C99E33B9B9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284538"/>
            <a:ext cx="3673475" cy="27543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1000" fill="hold"/>
                                        <p:tgtEl>
                                          <p:spTgt spid="78850"/>
                                        </p:tgtEl>
                                        <p:attrNameLst>
                                          <p:attrName>ppt_x</p:attrName>
                                        </p:attrNameLst>
                                      </p:cBhvr>
                                      <p:tavLst>
                                        <p:tav tm="0">
                                          <p:val>
                                            <p:strVal val="#ppt_x-.2"/>
                                          </p:val>
                                        </p:tav>
                                        <p:tav tm="100000">
                                          <p:val>
                                            <p:strVal val="#ppt_x"/>
                                          </p:val>
                                        </p:tav>
                                      </p:tavLst>
                                    </p:anim>
                                    <p:anim calcmode="lin" valueType="num">
                                      <p:cBhvr>
                                        <p:cTn id="8" dur="1000" fill="hold"/>
                                        <p:tgtEl>
                                          <p:spTgt spid="788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88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8851">
                                            <p:txEl>
                                              <p:pRg st="0" end="0"/>
                                            </p:txEl>
                                          </p:spTgt>
                                        </p:tgtEl>
                                        <p:attrNameLst>
                                          <p:attrName>style.visibility</p:attrName>
                                        </p:attrNameLst>
                                      </p:cBhvr>
                                      <p:to>
                                        <p:strVal val="visible"/>
                                      </p:to>
                                    </p:set>
                                    <p:animEffect transition="in" filter="fade">
                                      <p:cBhvr>
                                        <p:cTn id="14" dur="500"/>
                                        <p:tgtEl>
                                          <p:spTgt spid="78851">
                                            <p:txEl>
                                              <p:pRg st="0" end="0"/>
                                            </p:txEl>
                                          </p:spTgt>
                                        </p:tgtEl>
                                      </p:cBhvr>
                                    </p:animEffect>
                                    <p:anim calcmode="lin" valueType="num">
                                      <p:cBhvr>
                                        <p:cTn id="15"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88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36565F2C-24A5-46B9-9640-641BF782505A}"/>
              </a:ext>
            </a:extLst>
          </p:cNvPr>
          <p:cNvSpPr>
            <a:spLocks noGrp="1" noChangeArrowheads="1"/>
          </p:cNvSpPr>
          <p:nvPr>
            <p:ph type="title"/>
          </p:nvPr>
        </p:nvSpPr>
        <p:spPr/>
        <p:txBody>
          <a:bodyPr/>
          <a:lstStyle/>
          <a:p>
            <a:r>
              <a:rPr lang="sl-SI" altLang="sl-SI"/>
              <a:t>Rudarstvo in energetika</a:t>
            </a:r>
            <a:endParaRPr lang="en-US" altLang="sl-SI"/>
          </a:p>
        </p:txBody>
      </p:sp>
      <p:sp>
        <p:nvSpPr>
          <p:cNvPr id="77827" name="Rectangle 3">
            <a:extLst>
              <a:ext uri="{FF2B5EF4-FFF2-40B4-BE49-F238E27FC236}">
                <a16:creationId xmlns:a16="http://schemas.microsoft.com/office/drawing/2014/main" id="{E854D027-3AFB-4CF2-8062-16FEEC525211}"/>
              </a:ext>
            </a:extLst>
          </p:cNvPr>
          <p:cNvSpPr>
            <a:spLocks noGrp="1" noChangeArrowheads="1"/>
          </p:cNvSpPr>
          <p:nvPr>
            <p:ph type="body" idx="1"/>
          </p:nvPr>
        </p:nvSpPr>
        <p:spPr/>
        <p:txBody>
          <a:bodyPr/>
          <a:lstStyle/>
          <a:p>
            <a:pPr>
              <a:lnSpc>
                <a:spcPct val="90000"/>
              </a:lnSpc>
            </a:pPr>
            <a:r>
              <a:rPr lang="sl-SI" altLang="sl-SI" sz="2400"/>
              <a:t>Od rud je najpomembnejši </a:t>
            </a:r>
            <a:r>
              <a:rPr lang="sl-SI" altLang="sl-SI" sz="2400" b="1" u="sng"/>
              <a:t>boksid</a:t>
            </a:r>
            <a:r>
              <a:rPr lang="sl-SI" altLang="sl-SI" sz="2400" u="sng"/>
              <a:t> </a:t>
            </a:r>
            <a:r>
              <a:rPr lang="sl-SI" altLang="sl-SI" sz="2400"/>
              <a:t>,večino ga doma pridelajo v aluminij. Pomembni sta še </a:t>
            </a:r>
            <a:r>
              <a:rPr lang="sl-SI" altLang="sl-SI" sz="2400" b="1" u="sng"/>
              <a:t>manganova</a:t>
            </a:r>
            <a:r>
              <a:rPr lang="sl-SI" altLang="sl-SI" sz="2400"/>
              <a:t> in </a:t>
            </a:r>
            <a:r>
              <a:rPr lang="sl-SI" altLang="sl-SI" sz="2400" b="1" u="sng"/>
              <a:t>uranova ruda</a:t>
            </a:r>
            <a:r>
              <a:rPr lang="sl-SI" altLang="sl-SI" sz="2400"/>
              <a:t>. Precejšnje zaloge imajo </a:t>
            </a:r>
            <a:r>
              <a:rPr lang="sl-SI" altLang="sl-SI" sz="2400" b="1" u="sng"/>
              <a:t>fosilnih goriv(lignit</a:t>
            </a:r>
            <a:r>
              <a:rPr lang="sl-SI" altLang="sl-SI" sz="2400" b="1"/>
              <a:t>),</a:t>
            </a:r>
            <a:r>
              <a:rPr lang="sl-SI" altLang="sl-SI" sz="2400" b="1" u="sng"/>
              <a:t>rjavega</a:t>
            </a:r>
            <a:r>
              <a:rPr lang="sl-SI" altLang="sl-SI" sz="2400"/>
              <a:t> in tudi </a:t>
            </a:r>
            <a:r>
              <a:rPr lang="sl-SI" altLang="sl-SI" sz="2400" b="1" u="sng"/>
              <a:t>črnega</a:t>
            </a:r>
            <a:r>
              <a:rPr lang="sl-SI" altLang="sl-SI" sz="2400" b="1"/>
              <a:t> </a:t>
            </a:r>
            <a:r>
              <a:rPr lang="sl-SI" altLang="sl-SI" sz="2400" b="1" u="sng"/>
              <a:t>premoga</a:t>
            </a:r>
            <a:r>
              <a:rPr lang="sl-SI" altLang="sl-SI" sz="2400"/>
              <a:t>.</a:t>
            </a:r>
          </a:p>
          <a:p>
            <a:pPr>
              <a:lnSpc>
                <a:spcPct val="90000"/>
              </a:lnSpc>
            </a:pPr>
            <a:r>
              <a:rPr lang="sl-SI" altLang="sl-SI" sz="2400" b="1"/>
              <a:t>Nafto</a:t>
            </a:r>
            <a:r>
              <a:rPr lang="sl-SI" altLang="sl-SI" sz="2400"/>
              <a:t> črpajo predvsem na JZ, z </a:t>
            </a:r>
            <a:r>
              <a:rPr lang="sl-SI" altLang="sl-SI" sz="2400" b="1"/>
              <a:t>zemeljskim plinom</a:t>
            </a:r>
            <a:r>
              <a:rPr lang="sl-SI" altLang="sl-SI" sz="2400"/>
              <a:t> pa pokrivajo skoraj polovico domačih potreb.</a:t>
            </a:r>
          </a:p>
          <a:p>
            <a:pPr>
              <a:lnSpc>
                <a:spcPct val="90000"/>
              </a:lnSpc>
            </a:pPr>
            <a:r>
              <a:rPr lang="sl-SI" altLang="sl-SI" sz="2400"/>
              <a:t>Več kot polovico el. energije (</a:t>
            </a:r>
            <a:r>
              <a:rPr lang="sl-SI" altLang="sl-SI" sz="2400" b="1"/>
              <a:t>58%)</a:t>
            </a:r>
            <a:r>
              <a:rPr lang="sl-SI" altLang="sl-SI" sz="2400"/>
              <a:t> pridobivajo v </a:t>
            </a:r>
            <a:r>
              <a:rPr lang="sl-SI" altLang="sl-SI" sz="2400" b="1"/>
              <a:t>TE na</a:t>
            </a:r>
            <a:r>
              <a:rPr lang="sl-SI" altLang="sl-SI" sz="2400"/>
              <a:t> </a:t>
            </a:r>
            <a:r>
              <a:rPr lang="sl-SI" altLang="sl-SI" sz="2400" b="1"/>
              <a:t>mazut in zemeljski plin</a:t>
            </a:r>
            <a:r>
              <a:rPr lang="sl-SI" altLang="sl-SI" sz="2400"/>
              <a:t> ter </a:t>
            </a:r>
            <a:r>
              <a:rPr lang="sl-SI" altLang="sl-SI" sz="2400" b="1"/>
              <a:t>42% v JE ob Donavi</a:t>
            </a:r>
            <a:r>
              <a:rPr lang="sl-SI" altLang="sl-SI" sz="2400"/>
              <a:t> .</a:t>
            </a:r>
            <a:endParaRPr lang="en-US" altLang="sl-SI"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p:cTn id="7" dur="1000" fill="hold"/>
                                        <p:tgtEl>
                                          <p:spTgt spid="77826"/>
                                        </p:tgtEl>
                                        <p:attrNameLst>
                                          <p:attrName>ppt_x</p:attrName>
                                        </p:attrNameLst>
                                      </p:cBhvr>
                                      <p:tavLst>
                                        <p:tav tm="0">
                                          <p:val>
                                            <p:strVal val="#ppt_x-.2"/>
                                          </p:val>
                                        </p:tav>
                                        <p:tav tm="100000">
                                          <p:val>
                                            <p:strVal val="#ppt_x"/>
                                          </p:val>
                                        </p:tav>
                                      </p:tavLst>
                                    </p:anim>
                                    <p:anim calcmode="lin" valueType="num">
                                      <p:cBhvr>
                                        <p:cTn id="8" dur="1000" fill="hold"/>
                                        <p:tgtEl>
                                          <p:spTgt spid="778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78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7827">
                                            <p:txEl>
                                              <p:pRg st="0" end="0"/>
                                            </p:txEl>
                                          </p:spTgt>
                                        </p:tgtEl>
                                        <p:attrNameLst>
                                          <p:attrName>style.visibility</p:attrName>
                                        </p:attrNameLst>
                                      </p:cBhvr>
                                      <p:to>
                                        <p:strVal val="visible"/>
                                      </p:to>
                                    </p:set>
                                    <p:animEffect transition="in" filter="fade">
                                      <p:cBhvr>
                                        <p:cTn id="14" dur="500"/>
                                        <p:tgtEl>
                                          <p:spTgt spid="77827">
                                            <p:txEl>
                                              <p:pRg st="0" end="0"/>
                                            </p:txEl>
                                          </p:spTgt>
                                        </p:tgtEl>
                                      </p:cBhvr>
                                    </p:animEffect>
                                    <p:anim calcmode="lin" valueType="num">
                                      <p:cBhvr>
                                        <p:cTn id="15"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78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7827">
                                            <p:txEl>
                                              <p:pRg st="1" end="1"/>
                                            </p:txEl>
                                          </p:spTgt>
                                        </p:tgtEl>
                                        <p:attrNameLst>
                                          <p:attrName>style.visibility</p:attrName>
                                        </p:attrNameLst>
                                      </p:cBhvr>
                                      <p:to>
                                        <p:strVal val="visible"/>
                                      </p:to>
                                    </p:set>
                                    <p:animEffect transition="in" filter="fade">
                                      <p:cBhvr>
                                        <p:cTn id="21" dur="500"/>
                                        <p:tgtEl>
                                          <p:spTgt spid="77827">
                                            <p:txEl>
                                              <p:pRg st="1" end="1"/>
                                            </p:txEl>
                                          </p:spTgt>
                                        </p:tgtEl>
                                      </p:cBhvr>
                                    </p:animEffect>
                                    <p:anim calcmode="lin" valueType="num">
                                      <p:cBhvr>
                                        <p:cTn id="22"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78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7827">
                                            <p:txEl>
                                              <p:pRg st="2" end="2"/>
                                            </p:txEl>
                                          </p:spTgt>
                                        </p:tgtEl>
                                        <p:attrNameLst>
                                          <p:attrName>style.visibility</p:attrName>
                                        </p:attrNameLst>
                                      </p:cBhvr>
                                      <p:to>
                                        <p:strVal val="visible"/>
                                      </p:to>
                                    </p:set>
                                    <p:animEffect transition="in" filter="fade">
                                      <p:cBhvr>
                                        <p:cTn id="28" dur="500"/>
                                        <p:tgtEl>
                                          <p:spTgt spid="77827">
                                            <p:txEl>
                                              <p:pRg st="2" end="2"/>
                                            </p:txEl>
                                          </p:spTgt>
                                        </p:tgtEl>
                                      </p:cBhvr>
                                    </p:animEffect>
                                    <p:anim calcmode="lin" valueType="num">
                                      <p:cBhvr>
                                        <p:cTn id="29"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782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FD1654D1-F362-4653-920C-F29B374E2151}"/>
              </a:ext>
            </a:extLst>
          </p:cNvPr>
          <p:cNvSpPr>
            <a:spLocks noGrp="1" noChangeArrowheads="1"/>
          </p:cNvSpPr>
          <p:nvPr>
            <p:ph type="title"/>
          </p:nvPr>
        </p:nvSpPr>
        <p:spPr/>
        <p:txBody>
          <a:bodyPr/>
          <a:lstStyle/>
          <a:p>
            <a:r>
              <a:rPr lang="sl-SI" altLang="sl-SI" sz="4000"/>
              <a:t>Industrija</a:t>
            </a:r>
            <a:endParaRPr lang="en-US" altLang="sl-SI" sz="4000"/>
          </a:p>
        </p:txBody>
      </p:sp>
      <p:sp>
        <p:nvSpPr>
          <p:cNvPr id="79875" name="Rectangle 3">
            <a:extLst>
              <a:ext uri="{FF2B5EF4-FFF2-40B4-BE49-F238E27FC236}">
                <a16:creationId xmlns:a16="http://schemas.microsoft.com/office/drawing/2014/main" id="{3FA43E78-AB01-4A6F-9F41-0EE2AD569B52}"/>
              </a:ext>
            </a:extLst>
          </p:cNvPr>
          <p:cNvSpPr>
            <a:spLocks noGrp="1" noChangeArrowheads="1"/>
          </p:cNvSpPr>
          <p:nvPr>
            <p:ph type="body" idx="1"/>
          </p:nvPr>
        </p:nvSpPr>
        <p:spPr/>
        <p:txBody>
          <a:bodyPr/>
          <a:lstStyle/>
          <a:p>
            <a:pPr lvl="1">
              <a:lnSpc>
                <a:spcPct val="90000"/>
              </a:lnSpc>
              <a:buFont typeface="Wingdings" panose="05000000000000000000" pitchFamily="2" charset="2"/>
              <a:buNone/>
            </a:pPr>
            <a:r>
              <a:rPr lang="sl-SI" altLang="sl-SI" sz="1600"/>
              <a:t>Madžarska je v letih 1948-68 doživela hitro industializacijo po sovjetskem zgledu, usmerjeno predvsem v težko industrijo(črna in barvna metalurgija), ki je le deloma temeljila na domačih virih in se po l. 1988 zelo težko prilagajala novim razmeram. Razvile so se naslednje industrijske panoge:</a:t>
            </a:r>
          </a:p>
          <a:p>
            <a:pPr>
              <a:lnSpc>
                <a:spcPct val="90000"/>
              </a:lnSpc>
            </a:pPr>
            <a:r>
              <a:rPr lang="sl-SI" altLang="sl-SI" sz="1600" b="1" u="sng"/>
              <a:t>Industrija blaga</a:t>
            </a:r>
          </a:p>
          <a:p>
            <a:pPr>
              <a:lnSpc>
                <a:spcPct val="90000"/>
              </a:lnSpc>
            </a:pPr>
            <a:r>
              <a:rPr lang="sl-SI" altLang="sl-SI" sz="1600" b="1" u="sng"/>
              <a:t>Črna metalurgija</a:t>
            </a:r>
            <a:r>
              <a:rPr lang="sl-SI" altLang="sl-SI" sz="1600"/>
              <a:t> je nastala na temelju domače železove rude in črnega premoga.Domači boksid je pripomogel k razvoju </a:t>
            </a:r>
            <a:r>
              <a:rPr lang="sl-SI" altLang="sl-SI" sz="1600" b="1"/>
              <a:t>barvne metalurgije</a:t>
            </a:r>
            <a:r>
              <a:rPr lang="sl-SI" altLang="sl-SI" sz="1600"/>
              <a:t>.</a:t>
            </a:r>
          </a:p>
          <a:p>
            <a:pPr>
              <a:lnSpc>
                <a:spcPct val="90000"/>
              </a:lnSpc>
            </a:pPr>
            <a:r>
              <a:rPr lang="sl-SI" altLang="sl-SI" sz="1600" b="1" u="sng"/>
              <a:t>Strojna in kovinska industrija</a:t>
            </a:r>
            <a:r>
              <a:rPr lang="sl-SI" altLang="sl-SI" sz="1600"/>
              <a:t> (orodni stroji, opreme za strojno ind.,…)</a:t>
            </a:r>
          </a:p>
          <a:p>
            <a:pPr>
              <a:lnSpc>
                <a:spcPct val="90000"/>
              </a:lnSpc>
            </a:pPr>
            <a:r>
              <a:rPr lang="sl-SI" altLang="sl-SI" sz="1600" b="1" u="sng"/>
              <a:t>Kemična industrija</a:t>
            </a:r>
            <a:r>
              <a:rPr lang="sl-SI" altLang="sl-SI" sz="1600"/>
              <a:t> (gume, plastične mase, umetna gnojila)</a:t>
            </a:r>
          </a:p>
          <a:p>
            <a:pPr>
              <a:lnSpc>
                <a:spcPct val="90000"/>
              </a:lnSpc>
            </a:pPr>
            <a:r>
              <a:rPr lang="sl-SI" altLang="sl-SI" sz="1600" b="1" u="sng"/>
              <a:t>Farmacevtska industrija</a:t>
            </a:r>
            <a:r>
              <a:rPr lang="sl-SI" altLang="sl-SI" sz="1600"/>
              <a:t> (Budimpešta in Debrecen)</a:t>
            </a:r>
          </a:p>
          <a:p>
            <a:pPr>
              <a:lnSpc>
                <a:spcPct val="90000"/>
              </a:lnSpc>
            </a:pPr>
            <a:r>
              <a:rPr lang="sl-SI" altLang="sl-SI" sz="1600" b="1" u="sng"/>
              <a:t>Tekstilna industrija</a:t>
            </a:r>
            <a:r>
              <a:rPr lang="sl-SI" altLang="sl-SI" sz="1600"/>
              <a:t> (ob Z. meji; oblačila, trikotaža, pletenine)</a:t>
            </a:r>
          </a:p>
          <a:p>
            <a:pPr>
              <a:lnSpc>
                <a:spcPct val="90000"/>
              </a:lnSpc>
            </a:pPr>
            <a:r>
              <a:rPr lang="sl-SI" altLang="sl-SI" sz="1600" b="1" u="sng"/>
              <a:t>Živilska industrija</a:t>
            </a:r>
            <a:r>
              <a:rPr lang="sl-SI" altLang="sl-SI" sz="1600"/>
              <a:t> (predelovanje kmetijskih pridelkov:tovarne sladkorja, mesnih konzerv, oljarne)</a:t>
            </a:r>
          </a:p>
          <a:p>
            <a:pPr>
              <a:lnSpc>
                <a:spcPct val="90000"/>
              </a:lnSpc>
            </a:pPr>
            <a:r>
              <a:rPr lang="sl-SI" altLang="sl-SI" sz="1600" b="1" u="sng"/>
              <a:t>Elaktrotehnična industrija</a:t>
            </a:r>
            <a:r>
              <a:rPr lang="sl-SI" altLang="sl-SI" sz="1600" b="1"/>
              <a:t> </a:t>
            </a:r>
            <a:r>
              <a:rPr lang="sl-SI" altLang="sl-SI" sz="1600"/>
              <a:t>(pomembna za domači trg in izvoz;sesalniki, hladilniki, pralni stroji..)</a:t>
            </a:r>
          </a:p>
          <a:p>
            <a:pPr>
              <a:lnSpc>
                <a:spcPct val="90000"/>
              </a:lnSpc>
            </a:pPr>
            <a:r>
              <a:rPr lang="sl-SI" altLang="sl-SI" sz="1600"/>
              <a:t>Druge: </a:t>
            </a:r>
            <a:r>
              <a:rPr lang="sl-SI" altLang="sl-SI" sz="1600" b="1"/>
              <a:t>tovarne glinice, usnjarska in obutvena, papirna, pohištvena, cementna, tobačna, steklarska in keramična industrija.</a:t>
            </a:r>
          </a:p>
          <a:p>
            <a:pPr>
              <a:lnSpc>
                <a:spcPct val="90000"/>
              </a:lnSpc>
            </a:pPr>
            <a:endParaRPr lang="sl-SI" altLang="sl-SI" sz="1600" b="1"/>
          </a:p>
          <a:p>
            <a:pPr>
              <a:lnSpc>
                <a:spcPct val="90000"/>
              </a:lnSpc>
            </a:pPr>
            <a:endParaRPr lang="sl-SI" altLang="sl-SI" sz="1600"/>
          </a:p>
          <a:p>
            <a:pPr>
              <a:lnSpc>
                <a:spcPct val="90000"/>
              </a:lnSpc>
            </a:pPr>
            <a:endParaRPr lang="sl-SI" altLang="sl-SI" sz="1600"/>
          </a:p>
          <a:p>
            <a:pPr>
              <a:lnSpc>
                <a:spcPct val="90000"/>
              </a:lnSpc>
            </a:pPr>
            <a:endParaRPr lang="sl-SI" altLang="sl-SI" sz="1600"/>
          </a:p>
          <a:p>
            <a:pPr>
              <a:lnSpc>
                <a:spcPct val="90000"/>
              </a:lnSpc>
            </a:pPr>
            <a:endParaRPr lang="en-US" altLang="sl-SI" sz="16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C5D5C3BE-E18B-4E7A-A65D-9AB2D3E77D49}"/>
              </a:ext>
            </a:extLst>
          </p:cNvPr>
          <p:cNvSpPr>
            <a:spLocks noGrp="1" noChangeArrowheads="1"/>
          </p:cNvSpPr>
          <p:nvPr>
            <p:ph type="title"/>
          </p:nvPr>
        </p:nvSpPr>
        <p:spPr/>
        <p:txBody>
          <a:bodyPr/>
          <a:lstStyle/>
          <a:p>
            <a:r>
              <a:rPr lang="sl-SI" altLang="sl-SI"/>
              <a:t>Turizem</a:t>
            </a:r>
            <a:endParaRPr lang="en-US" altLang="sl-SI"/>
          </a:p>
        </p:txBody>
      </p:sp>
      <p:sp>
        <p:nvSpPr>
          <p:cNvPr id="80899" name="Rectangle 3">
            <a:extLst>
              <a:ext uri="{FF2B5EF4-FFF2-40B4-BE49-F238E27FC236}">
                <a16:creationId xmlns:a16="http://schemas.microsoft.com/office/drawing/2014/main" id="{4A026496-EAA4-4500-931F-7ECC114E9D13}"/>
              </a:ext>
            </a:extLst>
          </p:cNvPr>
          <p:cNvSpPr>
            <a:spLocks noGrp="1" noChangeArrowheads="1"/>
          </p:cNvSpPr>
          <p:nvPr>
            <p:ph type="body" idx="1"/>
          </p:nvPr>
        </p:nvSpPr>
        <p:spPr/>
        <p:txBody>
          <a:bodyPr/>
          <a:lstStyle/>
          <a:p>
            <a:r>
              <a:rPr lang="sl-SI" altLang="sl-SI" sz="2800"/>
              <a:t>Madžarska je po padcu železne zavese postale zelo zanimive za turiste iz zahoda. </a:t>
            </a:r>
          </a:p>
          <a:p>
            <a:r>
              <a:rPr lang="sl-SI" altLang="sl-SI" sz="2800"/>
              <a:t>Pomemben je </a:t>
            </a:r>
            <a:r>
              <a:rPr lang="sl-SI" altLang="sl-SI" sz="2800" b="1"/>
              <a:t>nakupovalni turizem</a:t>
            </a:r>
            <a:r>
              <a:rPr lang="sl-SI" altLang="sl-SI" sz="2800"/>
              <a:t>.</a:t>
            </a:r>
          </a:p>
          <a:p>
            <a:r>
              <a:rPr lang="sl-SI" altLang="sl-SI" sz="2800"/>
              <a:t>Glavni turistični območji sta</a:t>
            </a:r>
            <a:r>
              <a:rPr lang="sl-SI" altLang="sl-SI" sz="2800" b="1"/>
              <a:t> Budimpešta</a:t>
            </a:r>
            <a:r>
              <a:rPr lang="sl-SI" altLang="sl-SI" sz="2800"/>
              <a:t> in </a:t>
            </a:r>
            <a:r>
              <a:rPr lang="sl-SI" altLang="sl-SI" sz="2800" b="1"/>
              <a:t>Blatno</a:t>
            </a:r>
            <a:r>
              <a:rPr lang="sl-SI" altLang="sl-SI" sz="2800"/>
              <a:t> </a:t>
            </a:r>
            <a:r>
              <a:rPr lang="sl-SI" altLang="sl-SI" sz="2800" b="1"/>
              <a:t>jezero</a:t>
            </a:r>
            <a:r>
              <a:rPr lang="sl-SI" altLang="sl-SI" sz="2800"/>
              <a:t>.</a:t>
            </a:r>
          </a:p>
          <a:p>
            <a:r>
              <a:rPr lang="sl-SI" altLang="sl-SI" sz="2800"/>
              <a:t>Turistično privlačna so še </a:t>
            </a:r>
          </a:p>
          <a:p>
            <a:pPr>
              <a:buFont typeface="Wingdings" panose="05000000000000000000" pitchFamily="2" charset="2"/>
              <a:buNone/>
            </a:pPr>
            <a:r>
              <a:rPr lang="sl-SI" altLang="sl-SI" sz="2800"/>
              <a:t>številna </a:t>
            </a:r>
            <a:r>
              <a:rPr lang="sl-SI" altLang="sl-SI" sz="2800" b="1"/>
              <a:t>zdravilišča</a:t>
            </a:r>
            <a:r>
              <a:rPr lang="sl-SI" altLang="sl-SI" sz="2800"/>
              <a:t> ob termalnih</a:t>
            </a:r>
          </a:p>
          <a:p>
            <a:pPr>
              <a:buFont typeface="Wingdings" panose="05000000000000000000" pitchFamily="2" charset="2"/>
              <a:buNone/>
            </a:pPr>
            <a:r>
              <a:rPr lang="sl-SI" altLang="sl-SI" sz="2800"/>
              <a:t> vrelcih in narodni park Hortobagy.</a:t>
            </a:r>
            <a:endParaRPr lang="en-US" altLang="sl-SI" sz="2800"/>
          </a:p>
        </p:txBody>
      </p:sp>
      <p:pic>
        <p:nvPicPr>
          <p:cNvPr id="80900" name="Picture 4" descr="zabviščni park">
            <a:extLst>
              <a:ext uri="{FF2B5EF4-FFF2-40B4-BE49-F238E27FC236}">
                <a16:creationId xmlns:a16="http://schemas.microsoft.com/office/drawing/2014/main" id="{7B2DFFDF-C822-4160-8455-008038C526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644900"/>
            <a:ext cx="3313113" cy="2486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A015DF6-2274-4898-B4FE-6ECDAD9A4AEC}"/>
              </a:ext>
            </a:extLst>
          </p:cNvPr>
          <p:cNvSpPr>
            <a:spLocks noGrp="1" noChangeArrowheads="1"/>
          </p:cNvSpPr>
          <p:nvPr>
            <p:ph type="title"/>
          </p:nvPr>
        </p:nvSpPr>
        <p:spPr/>
        <p:txBody>
          <a:bodyPr/>
          <a:lstStyle/>
          <a:p>
            <a:r>
              <a:rPr lang="sl-SI" altLang="sl-SI"/>
              <a:t>Promet</a:t>
            </a:r>
            <a:endParaRPr lang="en-US" altLang="sl-SI"/>
          </a:p>
        </p:txBody>
      </p:sp>
      <p:sp>
        <p:nvSpPr>
          <p:cNvPr id="16387" name="Rectangle 3">
            <a:extLst>
              <a:ext uri="{FF2B5EF4-FFF2-40B4-BE49-F238E27FC236}">
                <a16:creationId xmlns:a16="http://schemas.microsoft.com/office/drawing/2014/main" id="{DE0DDF30-FD1D-4E8A-BA69-043539312E0D}"/>
              </a:ext>
            </a:extLst>
          </p:cNvPr>
          <p:cNvSpPr>
            <a:spLocks noGrp="1" noChangeArrowheads="1"/>
          </p:cNvSpPr>
          <p:nvPr>
            <p:ph type="body" idx="1"/>
          </p:nvPr>
        </p:nvSpPr>
        <p:spPr/>
        <p:txBody>
          <a:bodyPr/>
          <a:lstStyle/>
          <a:p>
            <a:r>
              <a:rPr lang="sl-SI" altLang="sl-SI"/>
              <a:t>Cestni promet</a:t>
            </a:r>
          </a:p>
          <a:p>
            <a:r>
              <a:rPr lang="sl-SI" altLang="sl-SI"/>
              <a:t>Železniški promet</a:t>
            </a:r>
          </a:p>
          <a:p>
            <a:r>
              <a:rPr lang="sl-SI" altLang="sl-SI"/>
              <a:t>Ladijski promet</a:t>
            </a:r>
          </a:p>
          <a:p>
            <a:r>
              <a:rPr lang="sl-SI" altLang="sl-SI"/>
              <a:t>Letalski promet(Mednarodni letališči sta Budimpešta in letališče Balatinkiliti pri Siofoku.)</a:t>
            </a:r>
            <a:endParaRPr lang="en-US" altLang="sl-SI"/>
          </a:p>
        </p:txBody>
      </p:sp>
      <p:pic>
        <p:nvPicPr>
          <p:cNvPr id="16389" name="Picture 5" descr="prom">
            <a:extLst>
              <a:ext uri="{FF2B5EF4-FFF2-40B4-BE49-F238E27FC236}">
                <a16:creationId xmlns:a16="http://schemas.microsoft.com/office/drawing/2014/main" id="{7C07458F-D35F-4506-B778-DE291277D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1676400"/>
            <a:ext cx="2447925" cy="1631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ppt_x</p:attrName>
                                        </p:attrNameLst>
                                      </p:cBhvr>
                                      <p:tavLst>
                                        <p:tav tm="0">
                                          <p:val>
                                            <p:strVal val="#ppt_x-.2"/>
                                          </p:val>
                                        </p:tav>
                                        <p:tav tm="100000">
                                          <p:val>
                                            <p:strVal val="#ppt_x"/>
                                          </p:val>
                                        </p:tav>
                                      </p:tavLst>
                                    </p:anim>
                                    <p:anim calcmode="lin" valueType="num">
                                      <p:cBhvr>
                                        <p:cTn id="8" dur="1000" fill="hold"/>
                                        <p:tgtEl>
                                          <p:spTgt spid="163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3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Effect transition="in" filter="fade">
                                      <p:cBhvr>
                                        <p:cTn id="14" dur="500"/>
                                        <p:tgtEl>
                                          <p:spTgt spid="16387">
                                            <p:txEl>
                                              <p:pRg st="0" end="0"/>
                                            </p:txEl>
                                          </p:spTgt>
                                        </p:tgtEl>
                                      </p:cBhvr>
                                    </p:animEffect>
                                    <p:anim calcmode="lin" valueType="num">
                                      <p:cBhvr>
                                        <p:cTn id="15"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38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6387">
                                            <p:txEl>
                                              <p:pRg st="1" end="1"/>
                                            </p:txEl>
                                          </p:spTgt>
                                        </p:tgtEl>
                                        <p:attrNameLst>
                                          <p:attrName>style.visibility</p:attrName>
                                        </p:attrNameLst>
                                      </p:cBhvr>
                                      <p:to>
                                        <p:strVal val="visible"/>
                                      </p:to>
                                    </p:set>
                                    <p:animEffect transition="in" filter="fade">
                                      <p:cBhvr>
                                        <p:cTn id="21" dur="500"/>
                                        <p:tgtEl>
                                          <p:spTgt spid="16387">
                                            <p:txEl>
                                              <p:pRg st="1" end="1"/>
                                            </p:txEl>
                                          </p:spTgt>
                                        </p:tgtEl>
                                      </p:cBhvr>
                                    </p:animEffect>
                                    <p:anim calcmode="lin" valueType="num">
                                      <p:cBhvr>
                                        <p:cTn id="22"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638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6387">
                                            <p:txEl>
                                              <p:pRg st="2" end="2"/>
                                            </p:txEl>
                                          </p:spTgt>
                                        </p:tgtEl>
                                        <p:attrNameLst>
                                          <p:attrName>style.visibility</p:attrName>
                                        </p:attrNameLst>
                                      </p:cBhvr>
                                      <p:to>
                                        <p:strVal val="visible"/>
                                      </p:to>
                                    </p:set>
                                    <p:animEffect transition="in" filter="fade">
                                      <p:cBhvr>
                                        <p:cTn id="28" dur="500"/>
                                        <p:tgtEl>
                                          <p:spTgt spid="16387">
                                            <p:txEl>
                                              <p:pRg st="2" end="2"/>
                                            </p:txEl>
                                          </p:spTgt>
                                        </p:tgtEl>
                                      </p:cBhvr>
                                    </p:animEffect>
                                    <p:anim calcmode="lin" valueType="num">
                                      <p:cBhvr>
                                        <p:cTn id="2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38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6387">
                                            <p:txEl>
                                              <p:pRg st="3" end="3"/>
                                            </p:txEl>
                                          </p:spTgt>
                                        </p:tgtEl>
                                        <p:attrNameLst>
                                          <p:attrName>style.visibility</p:attrName>
                                        </p:attrNameLst>
                                      </p:cBhvr>
                                      <p:to>
                                        <p:strVal val="visible"/>
                                      </p:to>
                                    </p:set>
                                    <p:animEffect transition="in" filter="fade">
                                      <p:cBhvr>
                                        <p:cTn id="35" dur="500"/>
                                        <p:tgtEl>
                                          <p:spTgt spid="16387">
                                            <p:txEl>
                                              <p:pRg st="3" end="3"/>
                                            </p:txEl>
                                          </p:spTgt>
                                        </p:tgtEl>
                                      </p:cBhvr>
                                    </p:animEffect>
                                    <p:anim calcmode="lin" valueType="num">
                                      <p:cBhvr>
                                        <p:cTn id="36"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6387">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A94C8255-614A-4F8B-9D72-25A1EC222413}"/>
              </a:ext>
            </a:extLst>
          </p:cNvPr>
          <p:cNvSpPr>
            <a:spLocks noGrp="1" noChangeArrowheads="1"/>
          </p:cNvSpPr>
          <p:nvPr>
            <p:ph type="title"/>
          </p:nvPr>
        </p:nvSpPr>
        <p:spPr/>
        <p:txBody>
          <a:bodyPr/>
          <a:lstStyle/>
          <a:p>
            <a:r>
              <a:rPr lang="sl-SI" altLang="sl-SI" sz="4000"/>
              <a:t>Naravne in kulturne znamenitosti</a:t>
            </a:r>
            <a:endParaRPr lang="en-US" altLang="sl-SI" sz="4000"/>
          </a:p>
        </p:txBody>
      </p:sp>
      <p:sp>
        <p:nvSpPr>
          <p:cNvPr id="88067" name="Rectangle 3">
            <a:extLst>
              <a:ext uri="{FF2B5EF4-FFF2-40B4-BE49-F238E27FC236}">
                <a16:creationId xmlns:a16="http://schemas.microsoft.com/office/drawing/2014/main" id="{EA4B4E6B-D571-43A0-B1ED-E12160BF23E2}"/>
              </a:ext>
            </a:extLst>
          </p:cNvPr>
          <p:cNvSpPr>
            <a:spLocks noGrp="1" noChangeArrowheads="1"/>
          </p:cNvSpPr>
          <p:nvPr>
            <p:ph type="body" idx="1"/>
          </p:nvPr>
        </p:nvSpPr>
        <p:spPr/>
        <p:txBody>
          <a:bodyPr/>
          <a:lstStyle/>
          <a:p>
            <a:r>
              <a:rPr lang="sl-SI" altLang="sl-SI" b="1" u="sng"/>
              <a:t>Blatno jezero</a:t>
            </a:r>
            <a:r>
              <a:rPr lang="sl-SI" altLang="sl-SI" b="1"/>
              <a:t>, </a:t>
            </a:r>
            <a:r>
              <a:rPr lang="sl-SI" altLang="sl-SI"/>
              <a:t>sladkovodno jezero,dolgo 77 km in široko 14 km s povprečno globino 3 m.</a:t>
            </a:r>
          </a:p>
          <a:p>
            <a:r>
              <a:rPr lang="sl-SI" altLang="sl-SI" b="1" u="sng"/>
              <a:t>Budimpešta,</a:t>
            </a:r>
            <a:r>
              <a:rPr lang="sl-SI" altLang="sl-SI"/>
              <a:t>glavno mesto ternajvečje gospodarsko in kulturno središče države, na obeh bregovih Donave, s številnimi starimi stavbami, muzeji, kraljev grad(19.sto.),neogotska Matjaževa cerkev, galerije…</a:t>
            </a:r>
            <a:endParaRPr lang="sl-SI" altLang="sl-SI" b="1" u="sng"/>
          </a:p>
          <a:p>
            <a:endParaRPr lang="en-US" altLang="sl-SI" b="1" u="sn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2448DBC-DD4F-4F32-8F8D-B03290B3C9CB}"/>
              </a:ext>
            </a:extLst>
          </p:cNvPr>
          <p:cNvSpPr>
            <a:spLocks noGrp="1" noChangeArrowheads="1"/>
          </p:cNvSpPr>
          <p:nvPr>
            <p:ph type="title"/>
          </p:nvPr>
        </p:nvSpPr>
        <p:spPr/>
        <p:txBody>
          <a:bodyPr/>
          <a:lstStyle/>
          <a:p>
            <a:endParaRPr lang="sl-SI" altLang="sl-SI"/>
          </a:p>
        </p:txBody>
      </p:sp>
      <p:sp>
        <p:nvSpPr>
          <p:cNvPr id="3075" name="Rectangle 3">
            <a:extLst>
              <a:ext uri="{FF2B5EF4-FFF2-40B4-BE49-F238E27FC236}">
                <a16:creationId xmlns:a16="http://schemas.microsoft.com/office/drawing/2014/main" id="{D33E23C2-0D18-49EF-8AA8-5E08C90E6960}"/>
              </a:ext>
            </a:extLst>
          </p:cNvPr>
          <p:cNvSpPr>
            <a:spLocks noGrp="1" noChangeArrowheads="1"/>
          </p:cNvSpPr>
          <p:nvPr>
            <p:ph type="body" idx="1"/>
          </p:nvPr>
        </p:nvSpPr>
        <p:spPr>
          <a:xfrm>
            <a:off x="457200" y="836613"/>
            <a:ext cx="8229600" cy="5289550"/>
          </a:xfrm>
        </p:spPr>
        <p:txBody>
          <a:bodyPr/>
          <a:lstStyle/>
          <a:p>
            <a:r>
              <a:rPr lang="sl-SI" altLang="sl-SI" sz="2400"/>
              <a:t>Uradno ime: </a:t>
            </a:r>
            <a:r>
              <a:rPr lang="sl-SI" altLang="sl-SI" sz="2400" b="1"/>
              <a:t>Magyar Koztarsasag (Republika Madžarska)</a:t>
            </a:r>
            <a:endParaRPr lang="sl-SI" altLang="sl-SI" sz="2400"/>
          </a:p>
          <a:p>
            <a:r>
              <a:rPr lang="sl-SI" altLang="sl-SI" sz="2400"/>
              <a:t>Državna ureditev:</a:t>
            </a:r>
            <a:r>
              <a:rPr lang="sl-SI" altLang="sl-SI" sz="2400" b="1"/>
              <a:t> parlamentarna republika</a:t>
            </a:r>
            <a:endParaRPr lang="sl-SI" altLang="sl-SI" sz="2400"/>
          </a:p>
          <a:p>
            <a:r>
              <a:rPr lang="sl-SI" altLang="sl-SI" sz="2400"/>
              <a:t>Površina: </a:t>
            </a:r>
            <a:r>
              <a:rPr lang="sl-SI" altLang="sl-SI" sz="2400" b="1"/>
              <a:t>93.030km</a:t>
            </a:r>
            <a:endParaRPr lang="sl-SI" altLang="sl-SI" sz="2400"/>
          </a:p>
          <a:p>
            <a:r>
              <a:rPr lang="sl-SI" altLang="sl-SI" sz="2400"/>
              <a:t>Število prebivalce (1998): </a:t>
            </a:r>
            <a:r>
              <a:rPr lang="sl-SI" altLang="sl-SI" sz="2400" b="1"/>
              <a:t>10.117.000</a:t>
            </a:r>
            <a:endParaRPr lang="sl-SI" altLang="sl-SI" sz="2400"/>
          </a:p>
          <a:p>
            <a:r>
              <a:rPr lang="sl-SI" altLang="sl-SI" sz="2400"/>
              <a:t>Gostota: </a:t>
            </a:r>
            <a:r>
              <a:rPr lang="sl-SI" altLang="sl-SI" sz="2400" b="1"/>
              <a:t>108,7 preb./km</a:t>
            </a:r>
            <a:endParaRPr lang="sl-SI" altLang="sl-SI" sz="2400"/>
          </a:p>
          <a:p>
            <a:r>
              <a:rPr lang="sl-SI" altLang="sl-SI" sz="2400"/>
              <a:t>Glavno mesto: </a:t>
            </a:r>
            <a:r>
              <a:rPr lang="sl-SI" altLang="sl-SI" sz="2400" b="1"/>
              <a:t>Budimpešta (Budapest)</a:t>
            </a:r>
            <a:endParaRPr lang="sl-SI" altLang="sl-SI" sz="2400"/>
          </a:p>
          <a:p>
            <a:r>
              <a:rPr lang="sl-SI" altLang="sl-SI" sz="2400"/>
              <a:t>Uradni jezik: </a:t>
            </a:r>
            <a:r>
              <a:rPr lang="sl-SI" altLang="sl-SI" sz="2400" b="1"/>
              <a:t>madžarski</a:t>
            </a:r>
            <a:endParaRPr lang="sl-SI" altLang="sl-SI" sz="2400"/>
          </a:p>
          <a:p>
            <a:r>
              <a:rPr lang="sl-SI" altLang="sl-SI" sz="2400"/>
              <a:t>Denarna enota: </a:t>
            </a:r>
            <a:r>
              <a:rPr lang="sl-SI" altLang="sl-SI" sz="2400" b="1"/>
              <a:t>forint (HUF)</a:t>
            </a:r>
            <a:endParaRPr lang="sl-SI" altLang="sl-SI" sz="2400"/>
          </a:p>
          <a:p>
            <a:r>
              <a:rPr lang="sl-SI" altLang="sl-SI" sz="2400"/>
              <a:t>BDP (1996): </a:t>
            </a:r>
            <a:r>
              <a:rPr lang="sl-SI" altLang="sl-SI" sz="2400" b="1"/>
              <a:t>44.845 mil. USD; 4396 USD/preb.</a:t>
            </a:r>
            <a:endParaRPr lang="sl-SI" altLang="sl-SI" sz="2400"/>
          </a:p>
          <a:p>
            <a:pPr>
              <a:buFont typeface="Wingdings" panose="05000000000000000000" pitchFamily="2" charset="2"/>
              <a:buNone/>
            </a:pPr>
            <a:endParaRPr lang="sl-SI" altLang="sl-SI" sz="2400" b="1"/>
          </a:p>
          <a:p>
            <a:pPr>
              <a:buFont typeface="Wingdings" panose="05000000000000000000" pitchFamily="2" charset="2"/>
              <a:buNone/>
            </a:pPr>
            <a:r>
              <a:rPr lang="sl-SI" altLang="sl-SI" sz="2400"/>
              <a:t> </a:t>
            </a:r>
            <a:endParaRPr lang="en-US" altLang="sl-SI"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075">
                                            <p:txEl>
                                              <p:pRg st="1" end="1"/>
                                            </p:txEl>
                                          </p:spTgt>
                                        </p:tgtEl>
                                        <p:attrNameLst>
                                          <p:attrName>style.visibility</p:attrName>
                                        </p:attrNameLst>
                                      </p:cBhvr>
                                      <p:to>
                                        <p:strVal val="visible"/>
                                      </p:to>
                                    </p:set>
                                    <p:animEffect transition="in" filter="fade">
                                      <p:cBhvr>
                                        <p:cTn id="21" dur="500"/>
                                        <p:tgtEl>
                                          <p:spTgt spid="3075">
                                            <p:txEl>
                                              <p:pRg st="1" end="1"/>
                                            </p:txEl>
                                          </p:spTgt>
                                        </p:tgtEl>
                                      </p:cBhvr>
                                    </p:animEffect>
                                    <p:anim calcmode="lin" valueType="num">
                                      <p:cBhvr>
                                        <p:cTn id="22"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0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075">
                                            <p:txEl>
                                              <p:pRg st="2" end="2"/>
                                            </p:txEl>
                                          </p:spTgt>
                                        </p:tgtEl>
                                        <p:attrNameLst>
                                          <p:attrName>style.visibility</p:attrName>
                                        </p:attrNameLst>
                                      </p:cBhvr>
                                      <p:to>
                                        <p:strVal val="visible"/>
                                      </p:to>
                                    </p:set>
                                    <p:animEffect transition="in" filter="fade">
                                      <p:cBhvr>
                                        <p:cTn id="28" dur="500"/>
                                        <p:tgtEl>
                                          <p:spTgt spid="3075">
                                            <p:txEl>
                                              <p:pRg st="2" end="2"/>
                                            </p:txEl>
                                          </p:spTgt>
                                        </p:tgtEl>
                                      </p:cBhvr>
                                    </p:animEffect>
                                    <p:anim calcmode="lin" valueType="num">
                                      <p:cBhvr>
                                        <p:cTn id="2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0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075">
                                            <p:txEl>
                                              <p:pRg st="3" end="3"/>
                                            </p:txEl>
                                          </p:spTgt>
                                        </p:tgtEl>
                                        <p:attrNameLst>
                                          <p:attrName>style.visibility</p:attrName>
                                        </p:attrNameLst>
                                      </p:cBhvr>
                                      <p:to>
                                        <p:strVal val="visible"/>
                                      </p:to>
                                    </p:set>
                                    <p:animEffect transition="in" filter="fade">
                                      <p:cBhvr>
                                        <p:cTn id="35" dur="500"/>
                                        <p:tgtEl>
                                          <p:spTgt spid="3075">
                                            <p:txEl>
                                              <p:pRg st="3" end="3"/>
                                            </p:txEl>
                                          </p:spTgt>
                                        </p:tgtEl>
                                      </p:cBhvr>
                                    </p:animEffect>
                                    <p:anim calcmode="lin" valueType="num">
                                      <p:cBhvr>
                                        <p:cTn id="36"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07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075">
                                            <p:txEl>
                                              <p:pRg st="4" end="4"/>
                                            </p:txEl>
                                          </p:spTgt>
                                        </p:tgtEl>
                                        <p:attrNameLst>
                                          <p:attrName>style.visibility</p:attrName>
                                        </p:attrNameLst>
                                      </p:cBhvr>
                                      <p:to>
                                        <p:strVal val="visible"/>
                                      </p:to>
                                    </p:set>
                                    <p:animEffect transition="in" filter="fade">
                                      <p:cBhvr>
                                        <p:cTn id="42" dur="500"/>
                                        <p:tgtEl>
                                          <p:spTgt spid="3075">
                                            <p:txEl>
                                              <p:pRg st="4" end="4"/>
                                            </p:txEl>
                                          </p:spTgt>
                                        </p:tgtEl>
                                      </p:cBhvr>
                                    </p:animEffect>
                                    <p:anim calcmode="lin" valueType="num">
                                      <p:cBhvr>
                                        <p:cTn id="43"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3075">
                                            <p:txEl>
                                              <p:pRg st="5" end="5"/>
                                            </p:txEl>
                                          </p:spTgt>
                                        </p:tgtEl>
                                        <p:attrNameLst>
                                          <p:attrName>style.visibility</p:attrName>
                                        </p:attrNameLst>
                                      </p:cBhvr>
                                      <p:to>
                                        <p:strVal val="visible"/>
                                      </p:to>
                                    </p:set>
                                    <p:animEffect transition="in" filter="fade">
                                      <p:cBhvr>
                                        <p:cTn id="49" dur="500"/>
                                        <p:tgtEl>
                                          <p:spTgt spid="3075">
                                            <p:txEl>
                                              <p:pRg st="5" end="5"/>
                                            </p:txEl>
                                          </p:spTgt>
                                        </p:tgtEl>
                                      </p:cBhvr>
                                    </p:animEffect>
                                    <p:anim calcmode="lin" valueType="num">
                                      <p:cBhvr>
                                        <p:cTn id="50"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3075">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3075">
                                            <p:txEl>
                                              <p:pRg st="6" end="6"/>
                                            </p:txEl>
                                          </p:spTgt>
                                        </p:tgtEl>
                                        <p:attrNameLst>
                                          <p:attrName>style.visibility</p:attrName>
                                        </p:attrNameLst>
                                      </p:cBhvr>
                                      <p:to>
                                        <p:strVal val="visible"/>
                                      </p:to>
                                    </p:set>
                                    <p:animEffect transition="in" filter="fade">
                                      <p:cBhvr>
                                        <p:cTn id="56" dur="500"/>
                                        <p:tgtEl>
                                          <p:spTgt spid="3075">
                                            <p:txEl>
                                              <p:pRg st="6" end="6"/>
                                            </p:txEl>
                                          </p:spTgt>
                                        </p:tgtEl>
                                      </p:cBhvr>
                                    </p:animEffect>
                                    <p:anim calcmode="lin" valueType="num">
                                      <p:cBhvr>
                                        <p:cTn id="5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3075">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3075">
                                            <p:txEl>
                                              <p:pRg st="7" end="7"/>
                                            </p:txEl>
                                          </p:spTgt>
                                        </p:tgtEl>
                                        <p:attrNameLst>
                                          <p:attrName>style.visibility</p:attrName>
                                        </p:attrNameLst>
                                      </p:cBhvr>
                                      <p:to>
                                        <p:strVal val="visible"/>
                                      </p:to>
                                    </p:set>
                                    <p:animEffect transition="in" filter="fade">
                                      <p:cBhvr>
                                        <p:cTn id="63" dur="500"/>
                                        <p:tgtEl>
                                          <p:spTgt spid="3075">
                                            <p:txEl>
                                              <p:pRg st="7" end="7"/>
                                            </p:txEl>
                                          </p:spTgt>
                                        </p:tgtEl>
                                      </p:cBhvr>
                                    </p:animEffect>
                                    <p:anim calcmode="lin" valueType="num">
                                      <p:cBhvr>
                                        <p:cTn id="64"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3075">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3075">
                                            <p:txEl>
                                              <p:pRg st="8" end="8"/>
                                            </p:txEl>
                                          </p:spTgt>
                                        </p:tgtEl>
                                        <p:attrNameLst>
                                          <p:attrName>style.visibility</p:attrName>
                                        </p:attrNameLst>
                                      </p:cBhvr>
                                      <p:to>
                                        <p:strVal val="visible"/>
                                      </p:to>
                                    </p:set>
                                    <p:animEffect transition="in" filter="fade">
                                      <p:cBhvr>
                                        <p:cTn id="70" dur="500"/>
                                        <p:tgtEl>
                                          <p:spTgt spid="3075">
                                            <p:txEl>
                                              <p:pRg st="8" end="8"/>
                                            </p:txEl>
                                          </p:spTgt>
                                        </p:tgtEl>
                                      </p:cBhvr>
                                    </p:animEffect>
                                    <p:anim calcmode="lin" valueType="num">
                                      <p:cBhvr>
                                        <p:cTn id="71" dur="5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3075">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3075">
                                            <p:txEl>
                                              <p:pRg st="10" end="10"/>
                                            </p:txEl>
                                          </p:spTgt>
                                        </p:tgtEl>
                                        <p:attrNameLst>
                                          <p:attrName>style.visibility</p:attrName>
                                        </p:attrNameLst>
                                      </p:cBhvr>
                                      <p:to>
                                        <p:strVal val="visible"/>
                                      </p:to>
                                    </p:set>
                                    <p:animEffect transition="in" filter="fade">
                                      <p:cBhvr>
                                        <p:cTn id="77" dur="500"/>
                                        <p:tgtEl>
                                          <p:spTgt spid="3075">
                                            <p:txEl>
                                              <p:pRg st="10" end="10"/>
                                            </p:txEl>
                                          </p:spTgt>
                                        </p:tgtEl>
                                      </p:cBhvr>
                                    </p:animEffect>
                                    <p:anim calcmode="lin" valueType="num">
                                      <p:cBhvr>
                                        <p:cTn id="78" dur="500" fill="hold"/>
                                        <p:tgtEl>
                                          <p:spTgt spid="3075">
                                            <p:txEl>
                                              <p:pRg st="10" end="10"/>
                                            </p:txEl>
                                          </p:spTgt>
                                        </p:tgtEl>
                                        <p:attrNameLst>
                                          <p:attrName>ppt_x</p:attrName>
                                        </p:attrNameLst>
                                      </p:cBhvr>
                                      <p:tavLst>
                                        <p:tav tm="0">
                                          <p:val>
                                            <p:strVal val="#ppt_x"/>
                                          </p:val>
                                        </p:tav>
                                        <p:tav tm="100000">
                                          <p:val>
                                            <p:strVal val="#ppt_x"/>
                                          </p:val>
                                        </p:tav>
                                      </p:tavLst>
                                    </p:anim>
                                    <p:anim calcmode="lin" valueType="num">
                                      <p:cBhvr>
                                        <p:cTn id="79" dur="500" fill="hold"/>
                                        <p:tgtEl>
                                          <p:spTgt spid="3075">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087B7029-5661-4426-9346-38720ABE8B52}"/>
              </a:ext>
            </a:extLst>
          </p:cNvPr>
          <p:cNvSpPr>
            <a:spLocks noGrp="1" noChangeArrowheads="1"/>
          </p:cNvSpPr>
          <p:nvPr>
            <p:ph type="title"/>
          </p:nvPr>
        </p:nvSpPr>
        <p:spPr/>
        <p:txBody>
          <a:bodyPr/>
          <a:lstStyle/>
          <a:p>
            <a:endParaRPr lang="sl-SI" altLang="sl-SI"/>
          </a:p>
        </p:txBody>
      </p:sp>
      <p:sp>
        <p:nvSpPr>
          <p:cNvPr id="93187" name="Rectangle 3">
            <a:extLst>
              <a:ext uri="{FF2B5EF4-FFF2-40B4-BE49-F238E27FC236}">
                <a16:creationId xmlns:a16="http://schemas.microsoft.com/office/drawing/2014/main" id="{5E74175F-B54B-447A-933C-5701979AC136}"/>
              </a:ext>
            </a:extLst>
          </p:cNvPr>
          <p:cNvSpPr>
            <a:spLocks noGrp="1" noChangeArrowheads="1"/>
          </p:cNvSpPr>
          <p:nvPr>
            <p:ph type="body" idx="1"/>
          </p:nvPr>
        </p:nvSpPr>
        <p:spPr/>
        <p:txBody>
          <a:bodyPr/>
          <a:lstStyle/>
          <a:p>
            <a:endParaRPr lang="sl-SI" altLang="sl-SI"/>
          </a:p>
        </p:txBody>
      </p:sp>
      <p:pic>
        <p:nvPicPr>
          <p:cNvPr id="93188" name="Picture 4" descr="a0025">
            <a:extLst>
              <a:ext uri="{FF2B5EF4-FFF2-40B4-BE49-F238E27FC236}">
                <a16:creationId xmlns:a16="http://schemas.microsoft.com/office/drawing/2014/main" id="{BCE5C6B1-E98F-4D49-BD36-3AC164603F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549275"/>
            <a:ext cx="3429000" cy="2571750"/>
          </a:xfrm>
          <a:prstGeom prst="rect">
            <a:avLst/>
          </a:prstGeom>
          <a:noFill/>
          <a:extLst>
            <a:ext uri="{909E8E84-426E-40DD-AFC4-6F175D3DCCD1}">
              <a14:hiddenFill xmlns:a14="http://schemas.microsoft.com/office/drawing/2010/main">
                <a:solidFill>
                  <a:srgbClr val="FFFFFF"/>
                </a:solidFill>
              </a14:hiddenFill>
            </a:ext>
          </a:extLst>
        </p:spPr>
      </p:pic>
      <p:pic>
        <p:nvPicPr>
          <p:cNvPr id="93189" name="Picture 5" descr="a0224">
            <a:extLst>
              <a:ext uri="{FF2B5EF4-FFF2-40B4-BE49-F238E27FC236}">
                <a16:creationId xmlns:a16="http://schemas.microsoft.com/office/drawing/2014/main" id="{5C8CFC0A-161D-4928-B3DC-33EB888956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49275"/>
            <a:ext cx="3429000" cy="2552700"/>
          </a:xfrm>
          <a:prstGeom prst="rect">
            <a:avLst/>
          </a:prstGeom>
          <a:noFill/>
          <a:extLst>
            <a:ext uri="{909E8E84-426E-40DD-AFC4-6F175D3DCCD1}">
              <a14:hiddenFill xmlns:a14="http://schemas.microsoft.com/office/drawing/2010/main">
                <a:solidFill>
                  <a:srgbClr val="FFFFFF"/>
                </a:solidFill>
              </a14:hiddenFill>
            </a:ext>
          </a:extLst>
        </p:spPr>
      </p:pic>
      <p:pic>
        <p:nvPicPr>
          <p:cNvPr id="93190" name="Picture 6" descr="a0228">
            <a:extLst>
              <a:ext uri="{FF2B5EF4-FFF2-40B4-BE49-F238E27FC236}">
                <a16:creationId xmlns:a16="http://schemas.microsoft.com/office/drawing/2014/main" id="{4B9763AC-7C0B-496B-B3C1-4480F78285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3500438"/>
            <a:ext cx="3429000" cy="2724150"/>
          </a:xfrm>
          <a:prstGeom prst="rect">
            <a:avLst/>
          </a:prstGeom>
          <a:noFill/>
          <a:extLst>
            <a:ext uri="{909E8E84-426E-40DD-AFC4-6F175D3DCCD1}">
              <a14:hiddenFill xmlns:a14="http://schemas.microsoft.com/office/drawing/2010/main">
                <a:solidFill>
                  <a:srgbClr val="FFFFFF"/>
                </a:solidFill>
              </a14:hiddenFill>
            </a:ext>
          </a:extLst>
        </p:spPr>
      </p:pic>
      <p:pic>
        <p:nvPicPr>
          <p:cNvPr id="93191" name="Picture 7" descr="IMG_3271">
            <a:extLst>
              <a:ext uri="{FF2B5EF4-FFF2-40B4-BE49-F238E27FC236}">
                <a16:creationId xmlns:a16="http://schemas.microsoft.com/office/drawing/2014/main" id="{2AC191B3-43D5-4E4A-8A69-A389BF2F02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500438"/>
            <a:ext cx="3529013" cy="2647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6" name="Rectangle 10">
            <a:extLst>
              <a:ext uri="{FF2B5EF4-FFF2-40B4-BE49-F238E27FC236}">
                <a16:creationId xmlns:a16="http://schemas.microsoft.com/office/drawing/2014/main" id="{909BD1C8-CE55-4168-8910-F5BADAEC6E17}"/>
              </a:ext>
            </a:extLst>
          </p:cNvPr>
          <p:cNvSpPr>
            <a:spLocks noGrp="1" noChangeArrowheads="1"/>
          </p:cNvSpPr>
          <p:nvPr>
            <p:ph type="title"/>
          </p:nvPr>
        </p:nvSpPr>
        <p:spPr/>
        <p:txBody>
          <a:bodyPr/>
          <a:lstStyle/>
          <a:p>
            <a:r>
              <a:rPr lang="sl-SI" altLang="sl-SI"/>
              <a:t>Lega in površje</a:t>
            </a:r>
            <a:endParaRPr lang="en-US" altLang="sl-SI"/>
          </a:p>
        </p:txBody>
      </p:sp>
      <p:sp>
        <p:nvSpPr>
          <p:cNvPr id="4108" name="Rectangle 12">
            <a:extLst>
              <a:ext uri="{FF2B5EF4-FFF2-40B4-BE49-F238E27FC236}">
                <a16:creationId xmlns:a16="http://schemas.microsoft.com/office/drawing/2014/main" id="{8255C5AC-79EE-48B5-A689-F52E5CBD5E81}"/>
              </a:ext>
            </a:extLst>
          </p:cNvPr>
          <p:cNvSpPr>
            <a:spLocks noGrp="1" noChangeArrowheads="1"/>
          </p:cNvSpPr>
          <p:nvPr>
            <p:ph type="body" idx="1"/>
          </p:nvPr>
        </p:nvSpPr>
        <p:spPr>
          <a:xfrm>
            <a:off x="395288" y="1268413"/>
            <a:ext cx="8229600" cy="4897437"/>
          </a:xfrm>
        </p:spPr>
        <p:txBody>
          <a:bodyPr/>
          <a:lstStyle/>
          <a:p>
            <a:pPr>
              <a:buClr>
                <a:schemeClr val="tx1"/>
              </a:buClr>
              <a:buFont typeface="Wingdings" panose="05000000000000000000" pitchFamily="2" charset="2"/>
              <a:buChar char="§"/>
            </a:pPr>
            <a:r>
              <a:rPr lang="sl-SI" altLang="sl-SI" b="1"/>
              <a:t>Madžarsko delimo na štiri velike dele:</a:t>
            </a:r>
          </a:p>
          <a:p>
            <a:r>
              <a:rPr lang="sl-SI" altLang="sl-SI" sz="2800"/>
              <a:t>Transdonavsko hribovje:</a:t>
            </a:r>
            <a:r>
              <a:rPr lang="sl-SI" altLang="sl-SI" sz="1800"/>
              <a:t> vleče se od JZ proti S kot je pas uravnanega hribovja iz paleozojskih in mezozojskih kamnin.</a:t>
            </a:r>
          </a:p>
          <a:p>
            <a:r>
              <a:rPr lang="sl-SI" altLang="sl-SI" sz="2800"/>
              <a:t>Severnomadžarsko hribovje:</a:t>
            </a:r>
            <a:r>
              <a:rPr lang="sl-SI" altLang="sl-SI" sz="1800"/>
              <a:t> med prebojno dolino Donave nad Budimpešto in Tiso leži severno madžarsko hribovje, v glavnem zgrajen iz vulkanskih kamnin in razlomljeno v hribovje ter vmesne kotline (Matra) najvišji vrh Kekes 1015m.</a:t>
            </a:r>
          </a:p>
          <a:p>
            <a:r>
              <a:rPr lang="sl-SI" altLang="sl-SI" sz="2800"/>
              <a:t>Mali Alfold: </a:t>
            </a:r>
            <a:r>
              <a:rPr lang="sl-SI" altLang="sl-SI" sz="1800"/>
              <a:t>na SZ, rahlo valovita ravnina in nizko gričevje iz prodnih, peščenih in ilovnatih naplavin Donave in njenega pritoka Rabe.</a:t>
            </a:r>
          </a:p>
          <a:p>
            <a:r>
              <a:rPr lang="sl-SI" altLang="sl-SI" sz="2800"/>
              <a:t>Alfold:</a:t>
            </a:r>
            <a:r>
              <a:rPr lang="sl-SI" altLang="sl-SI" sz="1800"/>
              <a:t> V od Donave,v n.v. 100-120m v katero so vrezane široke doline Donave, Tise in njenih pritokov, vmes pa so obsežni puhlični platoji (med Donavi in Tiso). Redko poseljeno območje</a:t>
            </a:r>
            <a:endParaRPr lang="en-US" altLang="sl-SI" sz="18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106"/>
                                        </p:tgtEl>
                                        <p:attrNameLst>
                                          <p:attrName>style.visibility</p:attrName>
                                        </p:attrNameLst>
                                      </p:cBhvr>
                                      <p:to>
                                        <p:strVal val="visible"/>
                                      </p:to>
                                    </p:set>
                                    <p:anim calcmode="lin" valueType="num">
                                      <p:cBhvr>
                                        <p:cTn id="7" dur="1000" fill="hold"/>
                                        <p:tgtEl>
                                          <p:spTgt spid="4106"/>
                                        </p:tgtEl>
                                        <p:attrNameLst>
                                          <p:attrName>ppt_x</p:attrName>
                                        </p:attrNameLst>
                                      </p:cBhvr>
                                      <p:tavLst>
                                        <p:tav tm="0">
                                          <p:val>
                                            <p:strVal val="#ppt_x-.2"/>
                                          </p:val>
                                        </p:tav>
                                        <p:tav tm="100000">
                                          <p:val>
                                            <p:strVal val="#ppt_x"/>
                                          </p:val>
                                        </p:tav>
                                      </p:tavLst>
                                    </p:anim>
                                    <p:anim calcmode="lin" valueType="num">
                                      <p:cBhvr>
                                        <p:cTn id="8" dur="1000" fill="hold"/>
                                        <p:tgtEl>
                                          <p:spTgt spid="41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108">
                                            <p:txEl>
                                              <p:pRg st="0" end="0"/>
                                            </p:txEl>
                                          </p:spTgt>
                                        </p:tgtEl>
                                        <p:attrNameLst>
                                          <p:attrName>style.visibility</p:attrName>
                                        </p:attrNameLst>
                                      </p:cBhvr>
                                      <p:to>
                                        <p:strVal val="visible"/>
                                      </p:to>
                                    </p:set>
                                    <p:animEffect transition="in" filter="fade">
                                      <p:cBhvr>
                                        <p:cTn id="14" dur="500"/>
                                        <p:tgtEl>
                                          <p:spTgt spid="4108">
                                            <p:txEl>
                                              <p:pRg st="0" end="0"/>
                                            </p:txEl>
                                          </p:spTgt>
                                        </p:tgtEl>
                                      </p:cBhvr>
                                    </p:animEffect>
                                    <p:anim calcmode="lin" valueType="num">
                                      <p:cBhvr>
                                        <p:cTn id="15" dur="500" fill="hold"/>
                                        <p:tgtEl>
                                          <p:spTgt spid="410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10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108">
                                            <p:txEl>
                                              <p:pRg st="1" end="1"/>
                                            </p:txEl>
                                          </p:spTgt>
                                        </p:tgtEl>
                                        <p:attrNameLst>
                                          <p:attrName>style.visibility</p:attrName>
                                        </p:attrNameLst>
                                      </p:cBhvr>
                                      <p:to>
                                        <p:strVal val="visible"/>
                                      </p:to>
                                    </p:set>
                                    <p:animEffect transition="in" filter="fade">
                                      <p:cBhvr>
                                        <p:cTn id="21" dur="500"/>
                                        <p:tgtEl>
                                          <p:spTgt spid="4108">
                                            <p:txEl>
                                              <p:pRg st="1" end="1"/>
                                            </p:txEl>
                                          </p:spTgt>
                                        </p:tgtEl>
                                      </p:cBhvr>
                                    </p:animEffect>
                                    <p:anim calcmode="lin" valueType="num">
                                      <p:cBhvr>
                                        <p:cTn id="22" dur="500" fill="hold"/>
                                        <p:tgtEl>
                                          <p:spTgt spid="4108">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108">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108">
                                            <p:txEl>
                                              <p:pRg st="2" end="2"/>
                                            </p:txEl>
                                          </p:spTgt>
                                        </p:tgtEl>
                                        <p:attrNameLst>
                                          <p:attrName>style.visibility</p:attrName>
                                        </p:attrNameLst>
                                      </p:cBhvr>
                                      <p:to>
                                        <p:strVal val="visible"/>
                                      </p:to>
                                    </p:set>
                                    <p:animEffect transition="in" filter="fade">
                                      <p:cBhvr>
                                        <p:cTn id="28" dur="500"/>
                                        <p:tgtEl>
                                          <p:spTgt spid="4108">
                                            <p:txEl>
                                              <p:pRg st="2" end="2"/>
                                            </p:txEl>
                                          </p:spTgt>
                                        </p:tgtEl>
                                      </p:cBhvr>
                                    </p:animEffect>
                                    <p:anim calcmode="lin" valueType="num">
                                      <p:cBhvr>
                                        <p:cTn id="29" dur="500" fill="hold"/>
                                        <p:tgtEl>
                                          <p:spTgt spid="4108">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108">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108">
                                            <p:txEl>
                                              <p:pRg st="3" end="3"/>
                                            </p:txEl>
                                          </p:spTgt>
                                        </p:tgtEl>
                                        <p:attrNameLst>
                                          <p:attrName>style.visibility</p:attrName>
                                        </p:attrNameLst>
                                      </p:cBhvr>
                                      <p:to>
                                        <p:strVal val="visible"/>
                                      </p:to>
                                    </p:set>
                                    <p:animEffect transition="in" filter="fade">
                                      <p:cBhvr>
                                        <p:cTn id="35" dur="500"/>
                                        <p:tgtEl>
                                          <p:spTgt spid="4108">
                                            <p:txEl>
                                              <p:pRg st="3" end="3"/>
                                            </p:txEl>
                                          </p:spTgt>
                                        </p:tgtEl>
                                      </p:cBhvr>
                                    </p:animEffect>
                                    <p:anim calcmode="lin" valueType="num">
                                      <p:cBhvr>
                                        <p:cTn id="36" dur="500" fill="hold"/>
                                        <p:tgtEl>
                                          <p:spTgt spid="4108">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4108">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108">
                                            <p:txEl>
                                              <p:pRg st="4" end="4"/>
                                            </p:txEl>
                                          </p:spTgt>
                                        </p:tgtEl>
                                        <p:attrNameLst>
                                          <p:attrName>style.visibility</p:attrName>
                                        </p:attrNameLst>
                                      </p:cBhvr>
                                      <p:to>
                                        <p:strVal val="visible"/>
                                      </p:to>
                                    </p:set>
                                    <p:animEffect transition="in" filter="fade">
                                      <p:cBhvr>
                                        <p:cTn id="42" dur="500"/>
                                        <p:tgtEl>
                                          <p:spTgt spid="4108">
                                            <p:txEl>
                                              <p:pRg st="4" end="4"/>
                                            </p:txEl>
                                          </p:spTgt>
                                        </p:tgtEl>
                                      </p:cBhvr>
                                    </p:animEffect>
                                    <p:anim calcmode="lin" valueType="num">
                                      <p:cBhvr>
                                        <p:cTn id="43" dur="500" fill="hold"/>
                                        <p:tgtEl>
                                          <p:spTgt spid="4108">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4108">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p:bldP spid="4108"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A0168C3-5DC9-493D-9119-800FB6639AB0}"/>
              </a:ext>
            </a:extLst>
          </p:cNvPr>
          <p:cNvSpPr>
            <a:spLocks noGrp="1" noChangeArrowheads="1"/>
          </p:cNvSpPr>
          <p:nvPr>
            <p:ph type="title"/>
          </p:nvPr>
        </p:nvSpPr>
        <p:spPr/>
        <p:txBody>
          <a:bodyPr/>
          <a:lstStyle/>
          <a:p>
            <a:r>
              <a:rPr lang="sl-SI" altLang="sl-SI"/>
              <a:t>Podnebje</a:t>
            </a:r>
            <a:endParaRPr lang="en-US" altLang="sl-SI"/>
          </a:p>
        </p:txBody>
      </p:sp>
      <p:sp>
        <p:nvSpPr>
          <p:cNvPr id="10243" name="Rectangle 3">
            <a:extLst>
              <a:ext uri="{FF2B5EF4-FFF2-40B4-BE49-F238E27FC236}">
                <a16:creationId xmlns:a16="http://schemas.microsoft.com/office/drawing/2014/main" id="{82324D68-B3C4-4A86-80DD-8B6FD41FE873}"/>
              </a:ext>
            </a:extLst>
          </p:cNvPr>
          <p:cNvSpPr>
            <a:spLocks noGrp="1" noChangeArrowheads="1"/>
          </p:cNvSpPr>
          <p:nvPr>
            <p:ph type="body" idx="1"/>
          </p:nvPr>
        </p:nvSpPr>
        <p:spPr>
          <a:xfrm>
            <a:off x="395288" y="1557338"/>
            <a:ext cx="8229600" cy="4525962"/>
          </a:xfrm>
        </p:spPr>
        <p:txBody>
          <a:bodyPr/>
          <a:lstStyle/>
          <a:p>
            <a:pPr>
              <a:buFont typeface="Wingdings" panose="05000000000000000000" pitchFamily="2" charset="2"/>
              <a:buNone/>
            </a:pPr>
            <a:r>
              <a:rPr lang="sl-SI" altLang="sl-SI" sz="1800"/>
              <a:t>    </a:t>
            </a:r>
            <a:r>
              <a:rPr lang="sl-SI" altLang="sl-SI" sz="2000"/>
              <a:t>Celinsko s toplimi poletji in hladnimi zimami.</a:t>
            </a:r>
          </a:p>
          <a:p>
            <a:pPr>
              <a:buFont typeface="Wingdings" panose="05000000000000000000" pitchFamily="2" charset="2"/>
              <a:buNone/>
            </a:pPr>
            <a:r>
              <a:rPr lang="sl-SI" altLang="sl-SI" sz="2000"/>
              <a:t> Padavin je v zahodnem delu okoli 1000mm, na vzhodu pa manj kot 500mm, največ maja in junija. Zlasti v vzhodnih delih so pogoste poletne suše. </a:t>
            </a:r>
          </a:p>
          <a:p>
            <a:pPr>
              <a:buFont typeface="Wingdings" panose="05000000000000000000" pitchFamily="2" charset="2"/>
              <a:buNone/>
            </a:pPr>
            <a:r>
              <a:rPr lang="sl-SI" altLang="sl-SI" sz="2000"/>
              <a:t>Budimpešta ( </a:t>
            </a:r>
            <a:r>
              <a:rPr lang="sl-SI" altLang="sl-SI" sz="2000" u="sng"/>
              <a:t>jan. -1.1 °C</a:t>
            </a:r>
            <a:r>
              <a:rPr lang="sl-SI" altLang="sl-SI" sz="2000"/>
              <a:t> , </a:t>
            </a:r>
            <a:r>
              <a:rPr lang="sl-SI" altLang="sl-SI" sz="2000" u="sng"/>
              <a:t>jul. 22.2 °C</a:t>
            </a:r>
            <a:r>
              <a:rPr lang="sl-SI" altLang="sl-SI" sz="2000"/>
              <a:t>, 630mm padavin ) </a:t>
            </a:r>
          </a:p>
          <a:p>
            <a:pPr>
              <a:buFont typeface="Wingdings" panose="05000000000000000000" pitchFamily="2" charset="2"/>
              <a:buNone/>
            </a:pPr>
            <a:r>
              <a:rPr lang="sl-SI" altLang="sl-SI" sz="2000"/>
              <a:t>Pesc (</a:t>
            </a:r>
            <a:r>
              <a:rPr lang="sl-SI" altLang="sl-SI" sz="2000" u="sng"/>
              <a:t>jan. -0.7 °C</a:t>
            </a:r>
            <a:r>
              <a:rPr lang="sl-SI" altLang="sl-SI" sz="2000"/>
              <a:t> , </a:t>
            </a:r>
            <a:r>
              <a:rPr lang="sl-SI" altLang="sl-SI" sz="2000" u="sng"/>
              <a:t>jul. 22,6 °C, </a:t>
            </a:r>
            <a:r>
              <a:rPr lang="sl-SI" altLang="sl-SI" sz="2000"/>
              <a:t>668 mm padavin)</a:t>
            </a:r>
          </a:p>
          <a:p>
            <a:pPr>
              <a:buFont typeface="Wingdings" panose="05000000000000000000" pitchFamily="2" charset="2"/>
              <a:buNone/>
            </a:pPr>
            <a:r>
              <a:rPr lang="sl-SI" altLang="sl-SI" sz="2000"/>
              <a:t>Debrecen(jan. -2.8 °C, jul. 21.8 °C, 583mm padavin)</a:t>
            </a:r>
            <a:endParaRPr lang="sl-SI" altLang="sl-SI" sz="2000" u="sng"/>
          </a:p>
          <a:p>
            <a:pPr>
              <a:buFont typeface="Wingdings" panose="05000000000000000000" pitchFamily="2" charset="2"/>
              <a:buNone/>
            </a:pPr>
            <a:endParaRPr lang="en-US" altLang="sl-SI" sz="2000"/>
          </a:p>
        </p:txBody>
      </p:sp>
      <p:pic>
        <p:nvPicPr>
          <p:cNvPr id="10245" name="Picture 5" descr="Vreme">
            <a:extLst>
              <a:ext uri="{FF2B5EF4-FFF2-40B4-BE49-F238E27FC236}">
                <a16:creationId xmlns:a16="http://schemas.microsoft.com/office/drawing/2014/main" id="{E4816541-5A9F-4019-9BB4-D887224716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3789363"/>
            <a:ext cx="3292475" cy="2468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Effect transition="in" filter="fade">
                                      <p:cBhvr>
                                        <p:cTn id="14" dur="500"/>
                                        <p:tgtEl>
                                          <p:spTgt spid="10243">
                                            <p:txEl>
                                              <p:pRg st="0" end="0"/>
                                            </p:txEl>
                                          </p:spTgt>
                                        </p:tgtEl>
                                      </p:cBhvr>
                                    </p:animEffect>
                                    <p:anim calcmode="lin" valueType="num">
                                      <p:cBhvr>
                                        <p:cTn id="15"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4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0243">
                                            <p:txEl>
                                              <p:pRg st="1" end="1"/>
                                            </p:txEl>
                                          </p:spTgt>
                                        </p:tgtEl>
                                        <p:attrNameLst>
                                          <p:attrName>style.visibility</p:attrName>
                                        </p:attrNameLst>
                                      </p:cBhvr>
                                      <p:to>
                                        <p:strVal val="visible"/>
                                      </p:to>
                                    </p:set>
                                    <p:animEffect transition="in" filter="fade">
                                      <p:cBhvr>
                                        <p:cTn id="21" dur="500"/>
                                        <p:tgtEl>
                                          <p:spTgt spid="10243">
                                            <p:txEl>
                                              <p:pRg st="1" end="1"/>
                                            </p:txEl>
                                          </p:spTgt>
                                        </p:tgtEl>
                                      </p:cBhvr>
                                    </p:animEffect>
                                    <p:anim calcmode="lin" valueType="num">
                                      <p:cBhvr>
                                        <p:cTn id="22"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02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0243">
                                            <p:txEl>
                                              <p:pRg st="2" end="2"/>
                                            </p:txEl>
                                          </p:spTgt>
                                        </p:tgtEl>
                                        <p:attrNameLst>
                                          <p:attrName>style.visibility</p:attrName>
                                        </p:attrNameLst>
                                      </p:cBhvr>
                                      <p:to>
                                        <p:strVal val="visible"/>
                                      </p:to>
                                    </p:set>
                                    <p:animEffect transition="in" filter="fade">
                                      <p:cBhvr>
                                        <p:cTn id="28" dur="500"/>
                                        <p:tgtEl>
                                          <p:spTgt spid="10243">
                                            <p:txEl>
                                              <p:pRg st="2" end="2"/>
                                            </p:txEl>
                                          </p:spTgt>
                                        </p:tgtEl>
                                      </p:cBhvr>
                                    </p:animEffect>
                                    <p:anim calcmode="lin" valueType="num">
                                      <p:cBhvr>
                                        <p:cTn id="2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02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0243">
                                            <p:txEl>
                                              <p:pRg st="3" end="3"/>
                                            </p:txEl>
                                          </p:spTgt>
                                        </p:tgtEl>
                                        <p:attrNameLst>
                                          <p:attrName>style.visibility</p:attrName>
                                        </p:attrNameLst>
                                      </p:cBhvr>
                                      <p:to>
                                        <p:strVal val="visible"/>
                                      </p:to>
                                    </p:set>
                                    <p:animEffect transition="in" filter="fade">
                                      <p:cBhvr>
                                        <p:cTn id="35" dur="500"/>
                                        <p:tgtEl>
                                          <p:spTgt spid="10243">
                                            <p:txEl>
                                              <p:pRg st="3" end="3"/>
                                            </p:txEl>
                                          </p:spTgt>
                                        </p:tgtEl>
                                      </p:cBhvr>
                                    </p:animEffect>
                                    <p:anim calcmode="lin" valueType="num">
                                      <p:cBhvr>
                                        <p:cTn id="36"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02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0243">
                                            <p:txEl>
                                              <p:pRg st="4" end="4"/>
                                            </p:txEl>
                                          </p:spTgt>
                                        </p:tgtEl>
                                        <p:attrNameLst>
                                          <p:attrName>style.visibility</p:attrName>
                                        </p:attrNameLst>
                                      </p:cBhvr>
                                      <p:to>
                                        <p:strVal val="visible"/>
                                      </p:to>
                                    </p:set>
                                    <p:animEffect transition="in" filter="fade">
                                      <p:cBhvr>
                                        <p:cTn id="42" dur="500"/>
                                        <p:tgtEl>
                                          <p:spTgt spid="10243">
                                            <p:txEl>
                                              <p:pRg st="4" end="4"/>
                                            </p:txEl>
                                          </p:spTgt>
                                        </p:tgtEl>
                                      </p:cBhvr>
                                    </p:animEffect>
                                    <p:anim calcmode="lin" valueType="num">
                                      <p:cBhvr>
                                        <p:cTn id="4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024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759930C-EBA7-4098-8591-C49191114C7F}"/>
              </a:ext>
            </a:extLst>
          </p:cNvPr>
          <p:cNvSpPr>
            <a:spLocks noGrp="1" noChangeArrowheads="1"/>
          </p:cNvSpPr>
          <p:nvPr>
            <p:ph type="title"/>
          </p:nvPr>
        </p:nvSpPr>
        <p:spPr/>
        <p:txBody>
          <a:bodyPr/>
          <a:lstStyle/>
          <a:p>
            <a:r>
              <a:rPr lang="sl-SI" altLang="sl-SI"/>
              <a:t>Vode</a:t>
            </a:r>
            <a:endParaRPr lang="en-US" altLang="sl-SI"/>
          </a:p>
        </p:txBody>
      </p:sp>
      <p:sp>
        <p:nvSpPr>
          <p:cNvPr id="11267" name="Rectangle 3">
            <a:extLst>
              <a:ext uri="{FF2B5EF4-FFF2-40B4-BE49-F238E27FC236}">
                <a16:creationId xmlns:a16="http://schemas.microsoft.com/office/drawing/2014/main" id="{90A87F9C-505A-49BC-A2EB-97749FAED5FE}"/>
              </a:ext>
            </a:extLst>
          </p:cNvPr>
          <p:cNvSpPr>
            <a:spLocks noGrp="1" noChangeArrowheads="1"/>
          </p:cNvSpPr>
          <p:nvPr>
            <p:ph type="body" idx="1"/>
          </p:nvPr>
        </p:nvSpPr>
        <p:spPr/>
        <p:txBody>
          <a:bodyPr/>
          <a:lstStyle/>
          <a:p>
            <a:pPr>
              <a:buFont typeface="Wingdings" panose="05000000000000000000" pitchFamily="2" charset="2"/>
              <a:buNone/>
            </a:pPr>
            <a:r>
              <a:rPr lang="sl-SI" altLang="sl-SI" sz="2400"/>
              <a:t>Največja reka je </a:t>
            </a:r>
            <a:r>
              <a:rPr lang="sl-SI" altLang="sl-SI" sz="2400" b="1"/>
              <a:t>Donava</a:t>
            </a:r>
            <a:r>
              <a:rPr lang="sl-SI" altLang="sl-SI" sz="2400"/>
              <a:t>, teče po meji s Slovaško in prečka državo po sredini od S proti J. Njen največji levi pritok je </a:t>
            </a:r>
            <a:r>
              <a:rPr lang="sl-SI" altLang="sl-SI" sz="2400" b="1"/>
              <a:t>Tisa</a:t>
            </a:r>
            <a:r>
              <a:rPr lang="sl-SI" altLang="sl-SI" sz="2400"/>
              <a:t>, največja desna pritoka sta </a:t>
            </a:r>
            <a:r>
              <a:rPr lang="sl-SI" altLang="sl-SI" sz="2400" b="1"/>
              <a:t>Raba</a:t>
            </a:r>
            <a:r>
              <a:rPr lang="sl-SI" altLang="sl-SI" sz="2400"/>
              <a:t> in </a:t>
            </a:r>
            <a:r>
              <a:rPr lang="sl-SI" altLang="sl-SI" sz="2400" b="1"/>
              <a:t>Drava. </a:t>
            </a:r>
            <a:r>
              <a:rPr lang="sl-SI" altLang="sl-SI" sz="2400"/>
              <a:t>Reke imajo </a:t>
            </a:r>
            <a:r>
              <a:rPr lang="sl-SI" altLang="sl-SI" sz="2400" u="sng"/>
              <a:t>snežno-dežni režim</a:t>
            </a:r>
            <a:r>
              <a:rPr lang="sl-SI" altLang="sl-SI" sz="2400"/>
              <a:t> z viškoma vode aprila in novembra majhen strmec. V Z delu leži </a:t>
            </a:r>
            <a:r>
              <a:rPr lang="sl-SI" altLang="sl-SI" sz="2400" b="1"/>
              <a:t>Blatno jezero</a:t>
            </a:r>
            <a:r>
              <a:rPr lang="sl-SI" altLang="sl-SI" sz="2400"/>
              <a:t>, največje jezero v Srednji Evropi. K madžarski spada tudi manjši, J del </a:t>
            </a:r>
            <a:r>
              <a:rPr lang="sl-SI" altLang="sl-SI" sz="2400" b="1"/>
              <a:t>Nežiderskega jezera</a:t>
            </a:r>
            <a:r>
              <a:rPr lang="sl-SI" altLang="sl-SI" sz="2400"/>
              <a:t>.</a:t>
            </a:r>
            <a:endParaRPr lang="en-US" altLang="sl-SI" sz="2400" b="1"/>
          </a:p>
        </p:txBody>
      </p:sp>
      <p:pic>
        <p:nvPicPr>
          <p:cNvPr id="11268" name="Picture 4" descr="vode">
            <a:extLst>
              <a:ext uri="{FF2B5EF4-FFF2-40B4-BE49-F238E27FC236}">
                <a16:creationId xmlns:a16="http://schemas.microsoft.com/office/drawing/2014/main" id="{AAFE42E0-52AE-4314-9BF5-5F76E5DE28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3933825"/>
            <a:ext cx="4048125" cy="2295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ppt_x</p:attrName>
                                        </p:attrNameLst>
                                      </p:cBhvr>
                                      <p:tavLst>
                                        <p:tav tm="0">
                                          <p:val>
                                            <p:strVal val="#ppt_x-.2"/>
                                          </p:val>
                                        </p:tav>
                                        <p:tav tm="100000">
                                          <p:val>
                                            <p:strVal val="#ppt_x"/>
                                          </p:val>
                                        </p:tav>
                                      </p:tavLst>
                                    </p:anim>
                                    <p:anim calcmode="lin" valueType="num">
                                      <p:cBhvr>
                                        <p:cTn id="8" dur="1000" fill="hold"/>
                                        <p:tgtEl>
                                          <p:spTgt spid="112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267">
                                            <p:txEl>
                                              <p:pRg st="0" end="0"/>
                                            </p:txEl>
                                          </p:spTgt>
                                        </p:tgtEl>
                                        <p:attrNameLst>
                                          <p:attrName>style.visibility</p:attrName>
                                        </p:attrNameLst>
                                      </p:cBhvr>
                                      <p:to>
                                        <p:strVal val="visible"/>
                                      </p:to>
                                    </p:set>
                                    <p:animEffect transition="in" filter="fade">
                                      <p:cBhvr>
                                        <p:cTn id="14" dur="500"/>
                                        <p:tgtEl>
                                          <p:spTgt spid="11267">
                                            <p:txEl>
                                              <p:pRg st="0" end="0"/>
                                            </p:txEl>
                                          </p:spTgt>
                                        </p:tgtEl>
                                      </p:cBhvr>
                                    </p:animEffect>
                                    <p:anim calcmode="lin" valueType="num">
                                      <p:cBhvr>
                                        <p:cTn id="15"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26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0322626-F7F9-4E11-8EE4-8A2F489644BF}"/>
              </a:ext>
            </a:extLst>
          </p:cNvPr>
          <p:cNvSpPr>
            <a:spLocks noGrp="1" noChangeArrowheads="1"/>
          </p:cNvSpPr>
          <p:nvPr>
            <p:ph type="title"/>
          </p:nvPr>
        </p:nvSpPr>
        <p:spPr/>
        <p:txBody>
          <a:bodyPr/>
          <a:lstStyle/>
          <a:p>
            <a:r>
              <a:rPr lang="sl-SI" altLang="sl-SI"/>
              <a:t>Tla in rastje</a:t>
            </a:r>
            <a:endParaRPr lang="en-US" altLang="sl-SI"/>
          </a:p>
        </p:txBody>
      </p:sp>
      <p:sp>
        <p:nvSpPr>
          <p:cNvPr id="12291" name="Rectangle 3">
            <a:extLst>
              <a:ext uri="{FF2B5EF4-FFF2-40B4-BE49-F238E27FC236}">
                <a16:creationId xmlns:a16="http://schemas.microsoft.com/office/drawing/2014/main" id="{B1AEF1EF-B1F5-437B-94DA-F1F4FA6ED471}"/>
              </a:ext>
            </a:extLst>
          </p:cNvPr>
          <p:cNvSpPr>
            <a:spLocks noGrp="1" noChangeArrowheads="1"/>
          </p:cNvSpPr>
          <p:nvPr>
            <p:ph type="body" idx="1"/>
          </p:nvPr>
        </p:nvSpPr>
        <p:spPr/>
        <p:txBody>
          <a:bodyPr/>
          <a:lstStyle/>
          <a:p>
            <a:pPr>
              <a:buFont typeface="Wingdings" panose="05000000000000000000" pitchFamily="2" charset="2"/>
              <a:buNone/>
            </a:pPr>
            <a:r>
              <a:rPr lang="sl-SI" altLang="sl-SI" sz="2400"/>
              <a:t>Na puzhlici je rodovitni </a:t>
            </a:r>
            <a:r>
              <a:rPr lang="sl-SI" altLang="sl-SI" sz="2400" u="sng"/>
              <a:t>černozjom</a:t>
            </a:r>
            <a:r>
              <a:rPr lang="sl-SI" altLang="sl-SI" sz="2400"/>
              <a:t>, v mokrotnejših naplavnih ravninah </a:t>
            </a:r>
            <a:r>
              <a:rPr lang="sl-SI" altLang="sl-SI" sz="2400" u="sng"/>
              <a:t>gleji</a:t>
            </a:r>
            <a:r>
              <a:rPr lang="sl-SI" altLang="sl-SI" sz="2400"/>
              <a:t> in </a:t>
            </a:r>
            <a:r>
              <a:rPr lang="sl-SI" altLang="sl-SI" sz="2400" u="sng"/>
              <a:t>obrečna tla</a:t>
            </a:r>
            <a:r>
              <a:rPr lang="sl-SI" altLang="sl-SI" sz="2400"/>
              <a:t>, v drugih delih </a:t>
            </a:r>
            <a:r>
              <a:rPr lang="sl-SI" altLang="sl-SI" sz="2400" u="sng"/>
              <a:t>rjava gozdna tla</a:t>
            </a:r>
            <a:r>
              <a:rPr lang="sl-SI" altLang="sl-SI" sz="2400"/>
              <a:t>. V Alfoldu je naravno rastje </a:t>
            </a:r>
            <a:r>
              <a:rPr lang="sl-SI" altLang="sl-SI" sz="2400" b="1"/>
              <a:t>stepa</a:t>
            </a:r>
            <a:r>
              <a:rPr lang="sl-SI" altLang="sl-SI" sz="2400"/>
              <a:t>. V Z delih in v sredogorju so </a:t>
            </a:r>
            <a:r>
              <a:rPr lang="sl-SI" altLang="sl-SI" sz="2400" b="1"/>
              <a:t>listopadni gozdovi, </a:t>
            </a:r>
            <a:r>
              <a:rPr lang="sl-SI" altLang="sl-SI" sz="2400"/>
              <a:t>ob rekah in ravnini  </a:t>
            </a:r>
            <a:r>
              <a:rPr lang="sl-SI" altLang="sl-SI" sz="2400" b="1"/>
              <a:t>nižinski poplavni gozdovi</a:t>
            </a:r>
            <a:r>
              <a:rPr lang="sl-SI" altLang="sl-SI" sz="2400"/>
              <a:t>. Gozdovi pokrivajo </a:t>
            </a:r>
            <a:r>
              <a:rPr lang="sl-SI" altLang="sl-SI" sz="2400" b="1"/>
              <a:t>19% površine </a:t>
            </a:r>
            <a:r>
              <a:rPr lang="sl-SI" altLang="sl-SI" sz="2400"/>
              <a:t>predvsem v sredogorju in na JZ.</a:t>
            </a:r>
            <a:endParaRPr lang="en-US" altLang="sl-SI" sz="24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ppt_x</p:attrName>
                                        </p:attrNameLst>
                                      </p:cBhvr>
                                      <p:tavLst>
                                        <p:tav tm="0">
                                          <p:val>
                                            <p:strVal val="#ppt_x-.2"/>
                                          </p:val>
                                        </p:tav>
                                        <p:tav tm="100000">
                                          <p:val>
                                            <p:strVal val="#ppt_x"/>
                                          </p:val>
                                        </p:tav>
                                      </p:tavLst>
                                    </p:anim>
                                    <p:anim calcmode="lin" valueType="num">
                                      <p:cBhvr>
                                        <p:cTn id="8" dur="1000" fill="hold"/>
                                        <p:tgtEl>
                                          <p:spTgt spid="122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500"/>
                                        <p:tgtEl>
                                          <p:spTgt spid="12291">
                                            <p:txEl>
                                              <p:pRg st="0" end="0"/>
                                            </p:txEl>
                                          </p:spTgt>
                                        </p:tgtEl>
                                      </p:cBhvr>
                                    </p:animEffect>
                                    <p:anim calcmode="lin" valueType="num">
                                      <p:cBhvr>
                                        <p:cTn id="15"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29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C1782D9-F0C8-47A4-B449-C71E02AC6B8A}"/>
              </a:ext>
            </a:extLst>
          </p:cNvPr>
          <p:cNvSpPr>
            <a:spLocks noGrp="1" noChangeArrowheads="1"/>
          </p:cNvSpPr>
          <p:nvPr>
            <p:ph type="title"/>
          </p:nvPr>
        </p:nvSpPr>
        <p:spPr/>
        <p:txBody>
          <a:bodyPr/>
          <a:lstStyle/>
          <a:p>
            <a:r>
              <a:rPr lang="sl-SI" altLang="sl-SI"/>
              <a:t>Prebivalstvo</a:t>
            </a:r>
            <a:endParaRPr lang="en-US" altLang="sl-SI"/>
          </a:p>
        </p:txBody>
      </p:sp>
      <p:sp>
        <p:nvSpPr>
          <p:cNvPr id="13315" name="Rectangle 3">
            <a:extLst>
              <a:ext uri="{FF2B5EF4-FFF2-40B4-BE49-F238E27FC236}">
                <a16:creationId xmlns:a16="http://schemas.microsoft.com/office/drawing/2014/main" id="{3234825F-5EB2-4D82-A98F-ED9D3C00434A}"/>
              </a:ext>
            </a:extLst>
          </p:cNvPr>
          <p:cNvSpPr>
            <a:spLocks noGrp="1" noChangeArrowheads="1"/>
          </p:cNvSpPr>
          <p:nvPr>
            <p:ph type="body" idx="1"/>
          </p:nvPr>
        </p:nvSpPr>
        <p:spPr/>
        <p:txBody>
          <a:bodyPr/>
          <a:lstStyle/>
          <a:p>
            <a:pPr>
              <a:buFont typeface="Wingdings" panose="05000000000000000000" pitchFamily="2" charset="2"/>
              <a:buNone/>
            </a:pPr>
            <a:r>
              <a:rPr lang="sl-SI" altLang="sl-SI" sz="2800"/>
              <a:t>Za Madžarsko je že vse od 2. svetovne vojne značilna </a:t>
            </a:r>
            <a:r>
              <a:rPr lang="sl-SI" altLang="sl-SI" sz="2800" b="1"/>
              <a:t>šibka rast prebivalstva, </a:t>
            </a:r>
            <a:r>
              <a:rPr lang="sl-SI" altLang="sl-SI" sz="2800"/>
              <a:t>predvsem zaradi zmanjševanje rodnosti, od 1981 pa število prebivalce počasi upada. Hkrati se hitro zmanjšuje delež manjšega prebivalstva in povečuje delež starega prebivalstva.</a:t>
            </a:r>
          </a:p>
          <a:p>
            <a:pPr>
              <a:buFont typeface="Wingdings" panose="05000000000000000000" pitchFamily="2" charset="2"/>
              <a:buNone/>
            </a:pPr>
            <a:r>
              <a:rPr lang="sl-SI" altLang="sl-SI" sz="2800"/>
              <a:t>Rodnost (1996)			10.4%</a:t>
            </a:r>
          </a:p>
          <a:p>
            <a:pPr>
              <a:buFont typeface="Wingdings" panose="05000000000000000000" pitchFamily="2" charset="2"/>
              <a:buNone/>
            </a:pPr>
            <a:r>
              <a:rPr lang="sl-SI" altLang="sl-SI" sz="2800"/>
              <a:t>Smrtnost (1996)			14.1%</a:t>
            </a:r>
          </a:p>
          <a:p>
            <a:pPr>
              <a:buFont typeface="Wingdings" panose="05000000000000000000" pitchFamily="2" charset="2"/>
              <a:buNone/>
            </a:pPr>
            <a:r>
              <a:rPr lang="sl-SI" altLang="sl-SI" sz="2800"/>
              <a:t>Naravni prirastek (1996)	-3.7% </a:t>
            </a:r>
          </a:p>
          <a:p>
            <a:pPr>
              <a:buFont typeface="Wingdings" panose="05000000000000000000" pitchFamily="2" charset="2"/>
              <a:buNone/>
            </a:pPr>
            <a:endParaRPr lang="sl-SI" altLang="sl-SI" sz="2800"/>
          </a:p>
        </p:txBody>
      </p:sp>
      <p:pic>
        <p:nvPicPr>
          <p:cNvPr id="13316" name="Picture 4" descr="prebv">
            <a:extLst>
              <a:ext uri="{FF2B5EF4-FFF2-40B4-BE49-F238E27FC236}">
                <a16:creationId xmlns:a16="http://schemas.microsoft.com/office/drawing/2014/main" id="{347C0E6B-EA30-4EB4-968F-8D256CCC04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4076700"/>
            <a:ext cx="3059112" cy="2424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ppt_x</p:attrName>
                                        </p:attrNameLst>
                                      </p:cBhvr>
                                      <p:tavLst>
                                        <p:tav tm="0">
                                          <p:val>
                                            <p:strVal val="#ppt_x-.2"/>
                                          </p:val>
                                        </p:tav>
                                        <p:tav tm="100000">
                                          <p:val>
                                            <p:strVal val="#ppt_x"/>
                                          </p:val>
                                        </p:tav>
                                      </p:tavLst>
                                    </p:anim>
                                    <p:anim calcmode="lin" valueType="num">
                                      <p:cBhvr>
                                        <p:cTn id="8" dur="1000" fill="hold"/>
                                        <p:tgtEl>
                                          <p:spTgt spid="133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500"/>
                                        <p:tgtEl>
                                          <p:spTgt spid="13315">
                                            <p:txEl>
                                              <p:pRg st="0" end="0"/>
                                            </p:txEl>
                                          </p:spTgt>
                                        </p:tgtEl>
                                      </p:cBhvr>
                                    </p:animEffect>
                                    <p:anim calcmode="lin" valueType="num">
                                      <p:cBhvr>
                                        <p:cTn id="15"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3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3315">
                                            <p:txEl>
                                              <p:pRg st="1" end="1"/>
                                            </p:txEl>
                                          </p:spTgt>
                                        </p:tgtEl>
                                        <p:attrNameLst>
                                          <p:attrName>style.visibility</p:attrName>
                                        </p:attrNameLst>
                                      </p:cBhvr>
                                      <p:to>
                                        <p:strVal val="visible"/>
                                      </p:to>
                                    </p:set>
                                    <p:animEffect transition="in" filter="fade">
                                      <p:cBhvr>
                                        <p:cTn id="21" dur="500"/>
                                        <p:tgtEl>
                                          <p:spTgt spid="13315">
                                            <p:txEl>
                                              <p:pRg st="1" end="1"/>
                                            </p:txEl>
                                          </p:spTgt>
                                        </p:tgtEl>
                                      </p:cBhvr>
                                    </p:animEffect>
                                    <p:anim calcmode="lin" valueType="num">
                                      <p:cBhvr>
                                        <p:cTn id="22"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33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3315">
                                            <p:txEl>
                                              <p:pRg st="2" end="2"/>
                                            </p:txEl>
                                          </p:spTgt>
                                        </p:tgtEl>
                                        <p:attrNameLst>
                                          <p:attrName>style.visibility</p:attrName>
                                        </p:attrNameLst>
                                      </p:cBhvr>
                                      <p:to>
                                        <p:strVal val="visible"/>
                                      </p:to>
                                    </p:set>
                                    <p:animEffect transition="in" filter="fade">
                                      <p:cBhvr>
                                        <p:cTn id="28" dur="500"/>
                                        <p:tgtEl>
                                          <p:spTgt spid="13315">
                                            <p:txEl>
                                              <p:pRg st="2" end="2"/>
                                            </p:txEl>
                                          </p:spTgt>
                                        </p:tgtEl>
                                      </p:cBhvr>
                                    </p:animEffect>
                                    <p:anim calcmode="lin" valueType="num">
                                      <p:cBhvr>
                                        <p:cTn id="2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331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3315">
                                            <p:txEl>
                                              <p:pRg st="3" end="3"/>
                                            </p:txEl>
                                          </p:spTgt>
                                        </p:tgtEl>
                                        <p:attrNameLst>
                                          <p:attrName>style.visibility</p:attrName>
                                        </p:attrNameLst>
                                      </p:cBhvr>
                                      <p:to>
                                        <p:strVal val="visible"/>
                                      </p:to>
                                    </p:set>
                                    <p:animEffect transition="in" filter="fade">
                                      <p:cBhvr>
                                        <p:cTn id="35" dur="500"/>
                                        <p:tgtEl>
                                          <p:spTgt spid="13315">
                                            <p:txEl>
                                              <p:pRg st="3" end="3"/>
                                            </p:txEl>
                                          </p:spTgt>
                                        </p:tgtEl>
                                      </p:cBhvr>
                                    </p:animEffect>
                                    <p:anim calcmode="lin" valueType="num">
                                      <p:cBhvr>
                                        <p:cTn id="36"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331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F69F62B-5C53-4EFB-86F7-3CBDB11E44E3}"/>
              </a:ext>
            </a:extLst>
          </p:cNvPr>
          <p:cNvSpPr>
            <a:spLocks noGrp="1" noChangeArrowheads="1"/>
          </p:cNvSpPr>
          <p:nvPr>
            <p:ph type="title"/>
          </p:nvPr>
        </p:nvSpPr>
        <p:spPr/>
        <p:txBody>
          <a:bodyPr/>
          <a:lstStyle/>
          <a:p>
            <a:r>
              <a:rPr lang="sl-SI" altLang="sl-SI" sz="3600"/>
              <a:t>Narodne skupnosti</a:t>
            </a:r>
            <a:endParaRPr lang="en-US" altLang="sl-SI" sz="3600"/>
          </a:p>
        </p:txBody>
      </p:sp>
      <p:sp>
        <p:nvSpPr>
          <p:cNvPr id="63491" name="Rectangle 3">
            <a:extLst>
              <a:ext uri="{FF2B5EF4-FFF2-40B4-BE49-F238E27FC236}">
                <a16:creationId xmlns:a16="http://schemas.microsoft.com/office/drawing/2014/main" id="{44610E79-99BA-4C53-A27F-DC5FD9883033}"/>
              </a:ext>
            </a:extLst>
          </p:cNvPr>
          <p:cNvSpPr>
            <a:spLocks noGrp="1" noChangeArrowheads="1"/>
          </p:cNvSpPr>
          <p:nvPr>
            <p:ph type="body" idx="1"/>
          </p:nvPr>
        </p:nvSpPr>
        <p:spPr>
          <a:xfrm>
            <a:off x="395288" y="1916113"/>
            <a:ext cx="8229600" cy="4525962"/>
          </a:xfrm>
        </p:spPr>
        <p:txBody>
          <a:bodyPr/>
          <a:lstStyle/>
          <a:p>
            <a:pPr>
              <a:buFont typeface="Wingdings" panose="05000000000000000000" pitchFamily="2" charset="2"/>
              <a:buNone/>
            </a:pPr>
            <a:r>
              <a:rPr lang="sl-SI" altLang="sl-SI" sz="2400"/>
              <a:t>Po Narodni pripadnosti je Madžarska zelo homogena, saj je </a:t>
            </a:r>
            <a:r>
              <a:rPr lang="sl-SI" altLang="sl-SI" sz="2400" b="1"/>
              <a:t>Madžarov</a:t>
            </a:r>
            <a:r>
              <a:rPr lang="sl-SI" altLang="sl-SI" sz="2400"/>
              <a:t> kar </a:t>
            </a:r>
            <a:r>
              <a:rPr lang="sl-SI" altLang="sl-SI" sz="2400" b="1"/>
              <a:t>98% </a:t>
            </a:r>
            <a:r>
              <a:rPr lang="sl-SI" altLang="sl-SI" sz="2400"/>
              <a:t>, govorijo madžarski jezik in pišejo v latinici. Poleg njih živijo v državi še: </a:t>
            </a:r>
            <a:r>
              <a:rPr lang="sl-SI" altLang="sl-SI" sz="2400" b="1"/>
              <a:t>Sinti, Romi, Nemci</a:t>
            </a:r>
            <a:r>
              <a:rPr lang="sl-SI" altLang="sl-SI" sz="2400"/>
              <a:t>, </a:t>
            </a:r>
            <a:r>
              <a:rPr lang="sl-SI" altLang="sl-SI" sz="2400" b="1"/>
              <a:t>Hrvati, Romuni, Slovaki </a:t>
            </a:r>
            <a:r>
              <a:rPr lang="sl-SI" altLang="sl-SI" sz="2400"/>
              <a:t>in</a:t>
            </a:r>
            <a:r>
              <a:rPr lang="sl-SI" altLang="sl-SI" sz="2400" b="1"/>
              <a:t> Slovenci v Porabju</a:t>
            </a:r>
            <a:r>
              <a:rPr lang="sl-SI" altLang="sl-SI" sz="2400"/>
              <a:t>.</a:t>
            </a:r>
          </a:p>
          <a:p>
            <a:pPr>
              <a:buFont typeface="Wingdings" panose="05000000000000000000" pitchFamily="2" charset="2"/>
              <a:buNone/>
            </a:pPr>
            <a:r>
              <a:rPr lang="sl-SI" altLang="sl-SI" sz="2400"/>
              <a:t>Okoli 3.5 mil. Madžarov živi v sosednjih državah: Romuniji, Slovaškem, Jugoslaviji, Ukrajini, in Sloveniji.</a:t>
            </a:r>
            <a:endParaRPr lang="en-US" altLang="sl-SI"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ppt_x</p:attrName>
                                        </p:attrNameLst>
                                      </p:cBhvr>
                                      <p:tavLst>
                                        <p:tav tm="0">
                                          <p:val>
                                            <p:strVal val="#ppt_x-.2"/>
                                          </p:val>
                                        </p:tav>
                                        <p:tav tm="100000">
                                          <p:val>
                                            <p:strVal val="#ppt_x"/>
                                          </p:val>
                                        </p:tav>
                                      </p:tavLst>
                                    </p:anim>
                                    <p:anim calcmode="lin" valueType="num">
                                      <p:cBhvr>
                                        <p:cTn id="8" dur="1000" fill="hold"/>
                                        <p:tgtEl>
                                          <p:spTgt spid="634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634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3491">
                                            <p:txEl>
                                              <p:pRg st="0" end="0"/>
                                            </p:txEl>
                                          </p:spTgt>
                                        </p:tgtEl>
                                        <p:attrNameLst>
                                          <p:attrName>style.visibility</p:attrName>
                                        </p:attrNameLst>
                                      </p:cBhvr>
                                      <p:to>
                                        <p:strVal val="visible"/>
                                      </p:to>
                                    </p:set>
                                    <p:animEffect transition="in" filter="fade">
                                      <p:cBhvr>
                                        <p:cTn id="14" dur="500"/>
                                        <p:tgtEl>
                                          <p:spTgt spid="63491">
                                            <p:txEl>
                                              <p:pRg st="0" end="0"/>
                                            </p:txEl>
                                          </p:spTgt>
                                        </p:tgtEl>
                                      </p:cBhvr>
                                    </p:animEffect>
                                    <p:anim calcmode="lin" valueType="num">
                                      <p:cBhvr>
                                        <p:cTn id="15"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34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3491">
                                            <p:txEl>
                                              <p:pRg st="1" end="1"/>
                                            </p:txEl>
                                          </p:spTgt>
                                        </p:tgtEl>
                                        <p:attrNameLst>
                                          <p:attrName>style.visibility</p:attrName>
                                        </p:attrNameLst>
                                      </p:cBhvr>
                                      <p:to>
                                        <p:strVal val="visible"/>
                                      </p:to>
                                    </p:set>
                                    <p:animEffect transition="in" filter="fade">
                                      <p:cBhvr>
                                        <p:cTn id="21" dur="500"/>
                                        <p:tgtEl>
                                          <p:spTgt spid="63491">
                                            <p:txEl>
                                              <p:pRg st="1" end="1"/>
                                            </p:txEl>
                                          </p:spTgt>
                                        </p:tgtEl>
                                      </p:cBhvr>
                                    </p:animEffect>
                                    <p:anim calcmode="lin" valueType="num">
                                      <p:cBhvr>
                                        <p:cTn id="22"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349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F7FBA6B8-08BC-4B97-8589-7A52AE18545B}"/>
              </a:ext>
            </a:extLst>
          </p:cNvPr>
          <p:cNvSpPr>
            <a:spLocks noGrp="1" noChangeArrowheads="1"/>
          </p:cNvSpPr>
          <p:nvPr>
            <p:ph type="title"/>
          </p:nvPr>
        </p:nvSpPr>
        <p:spPr/>
        <p:txBody>
          <a:bodyPr/>
          <a:lstStyle/>
          <a:p>
            <a:r>
              <a:rPr lang="sl-SI" altLang="sl-SI" sz="3600"/>
              <a:t>Poselitev</a:t>
            </a:r>
            <a:endParaRPr lang="en-US" altLang="sl-SI" sz="3600"/>
          </a:p>
        </p:txBody>
      </p:sp>
      <p:sp>
        <p:nvSpPr>
          <p:cNvPr id="64515" name="Rectangle 3">
            <a:extLst>
              <a:ext uri="{FF2B5EF4-FFF2-40B4-BE49-F238E27FC236}">
                <a16:creationId xmlns:a16="http://schemas.microsoft.com/office/drawing/2014/main" id="{928A377F-2FB0-4478-BCA5-1A81778D7AAF}"/>
              </a:ext>
            </a:extLst>
          </p:cNvPr>
          <p:cNvSpPr>
            <a:spLocks noGrp="1" noChangeArrowheads="1"/>
          </p:cNvSpPr>
          <p:nvPr>
            <p:ph type="body" idx="1"/>
          </p:nvPr>
        </p:nvSpPr>
        <p:spPr/>
        <p:txBody>
          <a:bodyPr/>
          <a:lstStyle/>
          <a:p>
            <a:pPr>
              <a:buFont typeface="Wingdings" panose="05000000000000000000" pitchFamily="2" charset="2"/>
              <a:buNone/>
            </a:pPr>
            <a:r>
              <a:rPr lang="sl-SI" altLang="sl-SI" sz="2800"/>
              <a:t>Petina prebivalcev(1.9 mil.) živi v glavnem mestu, kjer je zelo visoka koncentracija gospodarske in politične moči. </a:t>
            </a:r>
          </a:p>
          <a:p>
            <a:pPr>
              <a:buFont typeface="Wingdings" panose="05000000000000000000" pitchFamily="2" charset="2"/>
              <a:buNone/>
            </a:pPr>
            <a:r>
              <a:rPr lang="sl-SI" altLang="sl-SI" sz="2800"/>
              <a:t>Število prebivalcev narašča tudi na območju Blatnega jezera. Najredkeje so poseljena hribovja na Z in S. V ravninah prevladujejo zelo velike obcestne vasi. </a:t>
            </a:r>
            <a:endParaRPr lang="en-US" altLang="sl-SI" sz="28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1000" fill="hold"/>
                                        <p:tgtEl>
                                          <p:spTgt spid="64514"/>
                                        </p:tgtEl>
                                        <p:attrNameLst>
                                          <p:attrName>ppt_x</p:attrName>
                                        </p:attrNameLst>
                                      </p:cBhvr>
                                      <p:tavLst>
                                        <p:tav tm="0">
                                          <p:val>
                                            <p:strVal val="#ppt_x-.2"/>
                                          </p:val>
                                        </p:tav>
                                        <p:tav tm="100000">
                                          <p:val>
                                            <p:strVal val="#ppt_x"/>
                                          </p:val>
                                        </p:tav>
                                      </p:tavLst>
                                    </p:anim>
                                    <p:anim calcmode="lin" valueType="num">
                                      <p:cBhvr>
                                        <p:cTn id="8" dur="1000" fill="hold"/>
                                        <p:tgtEl>
                                          <p:spTgt spid="645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5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4515">
                                            <p:txEl>
                                              <p:pRg st="0" end="0"/>
                                            </p:txEl>
                                          </p:spTgt>
                                        </p:tgtEl>
                                        <p:attrNameLst>
                                          <p:attrName>style.visibility</p:attrName>
                                        </p:attrNameLst>
                                      </p:cBhvr>
                                      <p:to>
                                        <p:strVal val="visible"/>
                                      </p:to>
                                    </p:set>
                                    <p:animEffect transition="in" filter="fade">
                                      <p:cBhvr>
                                        <p:cTn id="14" dur="500"/>
                                        <p:tgtEl>
                                          <p:spTgt spid="64515">
                                            <p:txEl>
                                              <p:pRg st="0" end="0"/>
                                            </p:txEl>
                                          </p:spTgt>
                                        </p:tgtEl>
                                      </p:cBhvr>
                                    </p:animEffect>
                                    <p:anim calcmode="lin" valueType="num">
                                      <p:cBhvr>
                                        <p:cTn id="15"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45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4515">
                                            <p:txEl>
                                              <p:pRg st="1" end="1"/>
                                            </p:txEl>
                                          </p:spTgt>
                                        </p:tgtEl>
                                        <p:attrNameLst>
                                          <p:attrName>style.visibility</p:attrName>
                                        </p:attrNameLst>
                                      </p:cBhvr>
                                      <p:to>
                                        <p:strVal val="visible"/>
                                      </p:to>
                                    </p:set>
                                    <p:animEffect transition="in" filter="fade">
                                      <p:cBhvr>
                                        <p:cTn id="21" dur="500"/>
                                        <p:tgtEl>
                                          <p:spTgt spid="64515">
                                            <p:txEl>
                                              <p:pRg st="1" end="1"/>
                                            </p:txEl>
                                          </p:spTgt>
                                        </p:tgtEl>
                                      </p:cBhvr>
                                    </p:animEffect>
                                    <p:anim calcmode="lin" valueType="num">
                                      <p:cBhvr>
                                        <p:cTn id="22"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4515">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theme/theme1.xml><?xml version="1.0" encoding="utf-8"?>
<a:theme xmlns:a="http://schemas.openxmlformats.org/drawingml/2006/main" name="Javor">
  <a:themeElements>
    <a:clrScheme name="Javor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Javo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Javor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Javor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Javor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Javor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Javor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Javor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Javor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Javor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Javor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0</TotalTime>
  <Words>1340</Words>
  <Application>Microsoft Office PowerPoint</Application>
  <PresentationFormat>On-screen Show (4:3)</PresentationFormat>
  <Paragraphs>98</Paragraphs>
  <Slides>20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Times New Roman</vt:lpstr>
      <vt:lpstr>Wingdings</vt:lpstr>
      <vt:lpstr>Javor</vt:lpstr>
      <vt:lpstr>Grafikon</vt:lpstr>
      <vt:lpstr>Madžarska</vt:lpstr>
      <vt:lpstr>PowerPoint Presentation</vt:lpstr>
      <vt:lpstr>Lega in površje</vt:lpstr>
      <vt:lpstr>Podnebje</vt:lpstr>
      <vt:lpstr>Vode</vt:lpstr>
      <vt:lpstr>Tla in rastje</vt:lpstr>
      <vt:lpstr>Prebivalstvo</vt:lpstr>
      <vt:lpstr>Narodne skupnosti</vt:lpstr>
      <vt:lpstr>Poselitev</vt:lpstr>
      <vt:lpstr>Državna ureditev</vt:lpstr>
      <vt:lpstr>Gospodarstvo</vt:lpstr>
      <vt:lpstr>Zaposlenost v gospodarskih panogah</vt:lpstr>
      <vt:lpstr>Kmetijstvo</vt:lpstr>
      <vt:lpstr>Ribištvo</vt:lpstr>
      <vt:lpstr>Rudarstvo in energetika</vt:lpstr>
      <vt:lpstr>Industrija</vt:lpstr>
      <vt:lpstr>Turizem</vt:lpstr>
      <vt:lpstr>Promet</vt:lpstr>
      <vt:lpstr>Naravne in kulturne znamenitosti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2019-05-31T08:40:20Z</dcterms:created>
  <dcterms:modified xsi:type="dcterms:W3CDTF">2019-05-31T08:40:20Z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