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71" r:id="rId8"/>
    <p:sldId id="262" r:id="rId9"/>
    <p:sldId id="263" r:id="rId10"/>
    <p:sldId id="264" r:id="rId11"/>
    <p:sldId id="265" r:id="rId12"/>
    <p:sldId id="274" r:id="rId13"/>
    <p:sldId id="273" r:id="rId14"/>
    <p:sldId id="267" r:id="rId15"/>
    <p:sldId id="272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0" autoAdjust="0"/>
    <p:restoredTop sz="94660"/>
  </p:normalViewPr>
  <p:slideViewPr>
    <p:cSldViewPr>
      <p:cViewPr varScale="1">
        <p:scale>
          <a:sx n="154" d="100"/>
          <a:sy n="154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>
            <a:extLst>
              <a:ext uri="{FF2B5EF4-FFF2-40B4-BE49-F238E27FC236}">
                <a16:creationId xmlns:a16="http://schemas.microsoft.com/office/drawing/2014/main" id="{FDEACA02-AF15-46CB-B4A0-BC2AB2846C8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48131" name="Freeform 3">
              <a:extLst>
                <a:ext uri="{FF2B5EF4-FFF2-40B4-BE49-F238E27FC236}">
                  <a16:creationId xmlns:a16="http://schemas.microsoft.com/office/drawing/2014/main" id="{AC60E9E3-ECA3-4233-88B0-C2A910F023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8132" name="Freeform 4">
              <a:extLst>
                <a:ext uri="{FF2B5EF4-FFF2-40B4-BE49-F238E27FC236}">
                  <a16:creationId xmlns:a16="http://schemas.microsoft.com/office/drawing/2014/main" id="{642C759D-FEE6-4B9C-8D5C-4271E1A2C1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48133" name="Rectangle 5">
            <a:extLst>
              <a:ext uri="{FF2B5EF4-FFF2-40B4-BE49-F238E27FC236}">
                <a16:creationId xmlns:a16="http://schemas.microsoft.com/office/drawing/2014/main" id="{9CB98B3B-9B84-4113-831F-6334DCFF54F7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sl-SI" noProof="0"/>
              <a:t>Kliknite, če želite urediti slog podnaslova matrice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8C98BA36-7EBF-41F1-A98B-6D771146138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8BACDD02-5CD0-40AD-87F8-65CA78194A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8D497B48-CC83-408C-8F63-F562E61FE3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2FFF524-D1E0-4362-A54E-197C6F1F4485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48137" name="Rectangle 9">
            <a:extLst>
              <a:ext uri="{FF2B5EF4-FFF2-40B4-BE49-F238E27FC236}">
                <a16:creationId xmlns:a16="http://schemas.microsoft.com/office/drawing/2014/main" id="{088AA77D-8690-4D87-8238-81ED18ED305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sl-SI" noProof="0"/>
              <a:t>Kliknite, če želite urediti slog naslova matrice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5C93-72E6-4800-AAF6-4B11263F1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9993E-054E-4F70-AF83-D337EE1D8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0FAFB-8CB6-4929-9E07-DE95B8BBE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17DCF-8E5D-4977-A132-6F0AE65F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B947C-7C04-4BAA-97E6-76510EDE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F9959-D872-4D55-9A74-1E0F2C91219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5804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3692D4-5C59-4B46-A86F-67F07613E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E5120-0BD9-4127-A26E-D89E19625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A474A-AF42-40F8-A863-55CA3735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5D93B-F86A-4D47-BF7F-F0FDB134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CCD1F-4D48-4653-A1C7-AB5F791D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E98CB-F5C9-472B-982D-0F487A9FA64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8928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831D-0145-4E3C-9564-8F861A04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6A76D-0902-4A75-899A-3EDB82296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6605C-BE94-4403-B193-8494123E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977CC-E98F-49A1-B8EB-679DE992B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9B8B2-49FE-4053-B348-16020197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95E49-A3F3-4969-93F1-4ADD6815C9C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5396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09A6-F255-4DE8-BB73-266545505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4BA56-68AA-4EFD-A743-D5976759E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CC8F8-A3D5-4700-9637-AD5B362F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EBBB0-8727-46B0-83F4-BA0523DD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6463-CD51-4F11-BC28-9B03E295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03AE8-8832-421B-86AA-857B74C2D23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3838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65BD2-5DA2-4367-B118-85DFA552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91C96-FD8A-4C6E-8DDA-02CA8B41F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F3A57-7934-4EFF-9D39-FB5960775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2F8E6-7711-4924-BC03-496A4BBC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1391D-8325-4EBE-8F25-3F4D878B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4727C-C439-4F16-A447-CB5292DF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F2BB4-F5E5-4AEB-B60A-0A78204A7F9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5590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699DB-C48A-4D93-AF29-F6CD1702F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D563B-1244-46BC-AC6D-069F73B05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1CA7A-B7FB-4670-9383-279F16EA0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26C52-48A9-4522-BA92-E53259BB1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9C308-0C44-41AA-A84E-96A5B7677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A921D-6883-48A9-804E-82E597D3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B710FC-6735-4588-B9A6-5E681D48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B53E3-4895-4F55-9C4D-2A3D509C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988E0-7047-4307-8987-3B78A5F9F33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7608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9A55-8ADC-40D7-8B9B-89363BF3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91A90-63BD-4D03-9380-456CB0191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BBF43-C661-4F1D-BC9E-BE6D254E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AE413-EB68-47BE-9218-EACE199E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4B753-B9CC-4834-827B-1A971CD10FE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2211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4C299-F9CB-400B-8A0F-0B3A381A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889615-22F8-4090-A7EA-3CAEE6EC3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0DE10-0385-49B7-946B-5F1C8F2A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1B97B-4182-44E8-90F8-063C42F994A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6442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053EE-FC71-4DFF-B339-9346E1EBB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B16C1-CB97-4ECF-8AC8-915C0E1B8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1B743-C11F-4BD5-BF27-F4E5B9FAF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798F6-A504-432B-A46A-DBD6486C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43E9E-5F22-4593-B822-D3A92436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C558C-59AE-4AB6-88B0-D0E34F97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159F5-E5E1-4F79-A2FA-51636CF35E2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6079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7CFD7-3662-4BDA-93BE-1920659A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B56B5E-FB59-474B-ACE2-3B8BF3C48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8F8EE-95E9-4FA6-9451-E48DB95F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9450A-7F80-4272-869F-C83EEF8A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B0C45-F1BE-4568-BB63-5E0E28D2B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E774F-5000-48DB-B189-07AA7936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75E96-3BF4-49D5-A6B3-2A46A248C50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7704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>
            <a:extLst>
              <a:ext uri="{FF2B5EF4-FFF2-40B4-BE49-F238E27FC236}">
                <a16:creationId xmlns:a16="http://schemas.microsoft.com/office/drawing/2014/main" id="{F7B6278D-0DA7-4DB5-A02B-E8A069B76C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7107" name="Freeform 3">
              <a:extLst>
                <a:ext uri="{FF2B5EF4-FFF2-40B4-BE49-F238E27FC236}">
                  <a16:creationId xmlns:a16="http://schemas.microsoft.com/office/drawing/2014/main" id="{1A0069FB-9E66-4E64-8CC0-31D6CC4E23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7108" name="Freeform 4">
              <a:extLst>
                <a:ext uri="{FF2B5EF4-FFF2-40B4-BE49-F238E27FC236}">
                  <a16:creationId xmlns:a16="http://schemas.microsoft.com/office/drawing/2014/main" id="{0489E7BC-0336-4D38-B705-6744794DF3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47109" name="Rectangle 5">
            <a:extLst>
              <a:ext uri="{FF2B5EF4-FFF2-40B4-BE49-F238E27FC236}">
                <a16:creationId xmlns:a16="http://schemas.microsoft.com/office/drawing/2014/main" id="{95339B54-0429-4D12-ADD1-5B96784CF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 naslova matrice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E9A5DD94-545A-45DC-9114-30EA1D5EB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sloge besedila matrice</a:t>
            </a:r>
          </a:p>
          <a:p>
            <a:pPr lvl="1"/>
            <a:r>
              <a:rPr lang="en-US" altLang="sl-SI"/>
              <a:t>Druga raven</a:t>
            </a:r>
          </a:p>
          <a:p>
            <a:pPr lvl="2"/>
            <a:r>
              <a:rPr lang="en-US" altLang="sl-SI"/>
              <a:t>Tretja raven</a:t>
            </a:r>
          </a:p>
          <a:p>
            <a:pPr lvl="3"/>
            <a:r>
              <a:rPr lang="en-US" altLang="sl-SI"/>
              <a:t>Četrta raven</a:t>
            </a:r>
          </a:p>
          <a:p>
            <a:pPr lvl="4"/>
            <a:r>
              <a:rPr lang="en-US" altLang="sl-SI"/>
              <a:t>Peta raven</a:t>
            </a:r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EEAB3270-AFB5-4203-9500-D283F20EC3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sl-SI"/>
          </a:p>
        </p:txBody>
      </p:sp>
      <p:sp>
        <p:nvSpPr>
          <p:cNvPr id="47112" name="Rectangle 8">
            <a:extLst>
              <a:ext uri="{FF2B5EF4-FFF2-40B4-BE49-F238E27FC236}">
                <a16:creationId xmlns:a16="http://schemas.microsoft.com/office/drawing/2014/main" id="{110A6803-D60B-4CAB-977E-996A936427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sl-SI"/>
          </a:p>
        </p:txBody>
      </p:sp>
      <p:sp>
        <p:nvSpPr>
          <p:cNvPr id="47113" name="Rectangle 9">
            <a:extLst>
              <a:ext uri="{FF2B5EF4-FFF2-40B4-BE49-F238E27FC236}">
                <a16:creationId xmlns:a16="http://schemas.microsoft.com/office/drawing/2014/main" id="{4CAD4202-6E64-4A0A-B0CA-4AE96B53E6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9E37C3F-0D59-444B-9B1C-DADAB710CEA8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A9073D9-0772-4988-88E0-81510D6CB1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600000">
            <a:off x="2124075" y="836613"/>
            <a:ext cx="7772400" cy="1470025"/>
          </a:xfrm>
          <a:noFill/>
        </p:spPr>
        <p:txBody>
          <a:bodyPr/>
          <a:lstStyle/>
          <a:p>
            <a:r>
              <a:rPr lang="sl-SI" altLang="sl-SI" sz="6000" b="1"/>
              <a:t>MADŽARSKA</a:t>
            </a:r>
            <a:endParaRPr lang="en-US" altLang="sl-SI" sz="6000" b="1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8EB8278-8597-4EDD-8945-BA53F8BDA2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5924550"/>
            <a:ext cx="6400800" cy="1752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sl-SI" altLang="sl-SI" sz="1800" dirty="0"/>
              <a:t>Dijak:</a:t>
            </a:r>
          </a:p>
          <a:p>
            <a:pPr algn="l">
              <a:lnSpc>
                <a:spcPct val="80000"/>
              </a:lnSpc>
            </a:pPr>
            <a:r>
              <a:rPr lang="sl-SI" altLang="sl-SI" sz="1800" dirty="0"/>
              <a:t>Mentor</a:t>
            </a:r>
            <a:r>
              <a:rPr lang="sl-SI" altLang="sl-SI" sz="1800"/>
              <a:t>:  </a:t>
            </a:r>
            <a:endParaRPr lang="de-DE" altLang="sl-SI" sz="1800" dirty="0"/>
          </a:p>
          <a:p>
            <a:pPr>
              <a:lnSpc>
                <a:spcPct val="80000"/>
              </a:lnSpc>
            </a:pPr>
            <a:endParaRPr lang="en-US" altLang="sl-SI" sz="2000" dirty="0"/>
          </a:p>
        </p:txBody>
      </p:sp>
      <p:pic>
        <p:nvPicPr>
          <p:cNvPr id="2052" name="Picture 4" descr="hungary">
            <a:extLst>
              <a:ext uri="{FF2B5EF4-FFF2-40B4-BE49-F238E27FC236}">
                <a16:creationId xmlns:a16="http://schemas.microsoft.com/office/drawing/2014/main" id="{B6675D55-93B8-44DF-B5DC-719FDDA9F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357563"/>
            <a:ext cx="4724400" cy="317182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00px-Coat_of_arms_of_Hungary">
            <a:extLst>
              <a:ext uri="{FF2B5EF4-FFF2-40B4-BE49-F238E27FC236}">
                <a16:creationId xmlns:a16="http://schemas.microsoft.com/office/drawing/2014/main" id="{45377561-9DD9-45F6-B50D-8C71DBC9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2273300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285E7C9-BBA5-4628-B307-6BA196609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GOSPODARSTVO</a:t>
            </a:r>
            <a:endParaRPr lang="en-US" altLang="sl-SI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95D267F-75A3-455D-B7F4-CA6DBC8B9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Pomembno kmetijstvo in turizem</a:t>
            </a:r>
          </a:p>
          <a:p>
            <a:r>
              <a:rPr lang="sl-SI" altLang="sl-SI"/>
              <a:t>Ugodni pogoji za sam razvoj</a:t>
            </a:r>
          </a:p>
          <a:p>
            <a:r>
              <a:rPr lang="sl-SI" altLang="sl-SI"/>
              <a:t>Gospodarska kriza</a:t>
            </a:r>
          </a:p>
          <a:p>
            <a:r>
              <a:rPr lang="sl-SI" altLang="sl-SI"/>
              <a:t>Nezaupnica premierju Gyurscaniju</a:t>
            </a:r>
            <a:endParaRPr lang="en-US" altLang="sl-S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AE51AF6-C3DF-46B7-A833-BF4B9222C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72994A30-C654-4826-A623-775797A8F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57348" name="Picture 4" descr="mad">
            <a:extLst>
              <a:ext uri="{FF2B5EF4-FFF2-40B4-BE49-F238E27FC236}">
                <a16:creationId xmlns:a16="http://schemas.microsoft.com/office/drawing/2014/main" id="{7BE6260E-E4DE-4C88-946A-BFE4E916E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775575" cy="62976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1559061C-9954-48F9-9810-38142016B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ZAPOSLENOST V GOSPODARSKIH PANOGAH</a:t>
            </a:r>
            <a:endParaRPr lang="en-US" altLang="sl-SI" sz="4000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773A0500-35FA-47CE-9A87-9B1DAEF7E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u="sng"/>
              <a:t>Gospodarske panoge</a:t>
            </a:r>
            <a:r>
              <a:rPr lang="sl-SI" altLang="sl-SI" sz="2400"/>
              <a:t>:                    </a:t>
            </a:r>
            <a:r>
              <a:rPr lang="sl-SI" altLang="sl-SI" sz="2400" u="sng"/>
              <a:t>Zaposleni(%):</a:t>
            </a:r>
            <a:r>
              <a:rPr lang="sl-SI" altLang="sl-SI" sz="2400"/>
              <a:t> </a:t>
            </a:r>
          </a:p>
          <a:p>
            <a:pPr>
              <a:lnSpc>
                <a:spcPct val="80000"/>
              </a:lnSpc>
            </a:pPr>
            <a:r>
              <a:rPr lang="sl-SI" altLang="sl-SI" sz="2200"/>
              <a:t>Rudarstvo in industrija                                21,1%</a:t>
            </a:r>
          </a:p>
          <a:p>
            <a:pPr>
              <a:lnSpc>
                <a:spcPct val="80000"/>
              </a:lnSpc>
            </a:pPr>
            <a:r>
              <a:rPr lang="sl-SI" altLang="sl-SI" sz="2200">
                <a:solidFill>
                  <a:srgbClr val="FFCC99"/>
                </a:solidFill>
              </a:rPr>
              <a:t>Javne in osebne storitve                              17,2%</a:t>
            </a:r>
          </a:p>
          <a:p>
            <a:pPr>
              <a:lnSpc>
                <a:spcPct val="80000"/>
              </a:lnSpc>
            </a:pPr>
            <a:r>
              <a:rPr lang="sl-SI" altLang="sl-SI" sz="2200"/>
              <a:t>Trgovina                                                    12,5%</a:t>
            </a:r>
          </a:p>
          <a:p>
            <a:pPr>
              <a:lnSpc>
                <a:spcPct val="80000"/>
              </a:lnSpc>
            </a:pPr>
            <a:r>
              <a:rPr lang="sl-SI" altLang="sl-SI" sz="2200">
                <a:solidFill>
                  <a:srgbClr val="FFCC99"/>
                </a:solidFill>
              </a:rPr>
              <a:t>Promet in zveze                                           7,5%</a:t>
            </a:r>
          </a:p>
          <a:p>
            <a:pPr>
              <a:lnSpc>
                <a:spcPct val="80000"/>
              </a:lnSpc>
            </a:pPr>
            <a:r>
              <a:rPr lang="sl-SI" altLang="sl-SI" sz="2200"/>
              <a:t>Kmetijstvo                                                   7,3%</a:t>
            </a:r>
          </a:p>
          <a:p>
            <a:pPr>
              <a:lnSpc>
                <a:spcPct val="80000"/>
              </a:lnSpc>
            </a:pPr>
            <a:r>
              <a:rPr lang="sl-SI" altLang="sl-SI" sz="2200">
                <a:solidFill>
                  <a:srgbClr val="FFCC99"/>
                </a:solidFill>
              </a:rPr>
              <a:t>Finančne in poslovne storitve                         6,3%</a:t>
            </a:r>
          </a:p>
          <a:p>
            <a:pPr>
              <a:lnSpc>
                <a:spcPct val="80000"/>
              </a:lnSpc>
            </a:pPr>
            <a:r>
              <a:rPr lang="sl-SI" altLang="sl-SI" sz="2200"/>
              <a:t>Javna uprava in obramba                               6,2%</a:t>
            </a:r>
          </a:p>
          <a:p>
            <a:pPr>
              <a:lnSpc>
                <a:spcPct val="80000"/>
              </a:lnSpc>
            </a:pPr>
            <a:r>
              <a:rPr lang="sl-SI" altLang="sl-SI" sz="2200">
                <a:solidFill>
                  <a:srgbClr val="FFCC99"/>
                </a:solidFill>
              </a:rPr>
              <a:t>Gradbeništvo                                                4,9%</a:t>
            </a:r>
          </a:p>
          <a:p>
            <a:pPr>
              <a:lnSpc>
                <a:spcPct val="80000"/>
              </a:lnSpc>
            </a:pPr>
            <a:r>
              <a:rPr lang="sl-SI" altLang="sl-SI" sz="2200"/>
              <a:t>Javne službe                                                 2,2%</a:t>
            </a:r>
          </a:p>
          <a:p>
            <a:pPr>
              <a:lnSpc>
                <a:spcPct val="80000"/>
              </a:lnSpc>
            </a:pPr>
            <a:r>
              <a:rPr lang="sl-SI" altLang="sl-SI" sz="2200">
                <a:solidFill>
                  <a:srgbClr val="FFCC99"/>
                </a:solidFill>
              </a:rPr>
              <a:t>Drugo                                                          14,9%</a:t>
            </a:r>
          </a:p>
          <a:p>
            <a:pPr>
              <a:lnSpc>
                <a:spcPct val="80000"/>
              </a:lnSpc>
            </a:pPr>
            <a:endParaRPr lang="en-US" altLang="sl-SI" sz="2200">
              <a:solidFill>
                <a:srgbClr val="FFCC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F010A39-7804-44CF-A69C-2B693BDA0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KMETIJSTVO</a:t>
            </a:r>
            <a:endParaRPr lang="en-US" altLang="sl-SI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E05853C-C123-4825-A60F-02AB7D74A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 u="sng"/>
              <a:t>51,5% površin njiv</a:t>
            </a:r>
            <a:r>
              <a:rPr lang="sl-SI" altLang="sl-SI" sz="2000"/>
              <a:t>, </a:t>
            </a:r>
            <a:r>
              <a:rPr lang="sl-SI" altLang="sl-SI" sz="2000" u="sng"/>
              <a:t>12,4% površin travnikov</a:t>
            </a:r>
            <a:r>
              <a:rPr lang="sl-SI" altLang="sl-SI" sz="2000"/>
              <a:t> in </a:t>
            </a:r>
            <a:r>
              <a:rPr lang="sl-SI" altLang="sl-SI" sz="2000" u="sng"/>
              <a:t>pašnikov</a:t>
            </a:r>
            <a:r>
              <a:rPr lang="sl-SI" altLang="sl-SI" sz="2000"/>
              <a:t> ter </a:t>
            </a:r>
            <a:r>
              <a:rPr lang="sl-SI" altLang="sl-SI" sz="2000" u="sng"/>
              <a:t>2.4% sadovnjakov</a:t>
            </a:r>
            <a:r>
              <a:rPr lang="sl-SI" altLang="sl-SI" sz="2000"/>
              <a:t> in </a:t>
            </a:r>
            <a:r>
              <a:rPr lang="sl-SI" altLang="sl-SI" sz="2000" u="sng"/>
              <a:t>vinogradov</a:t>
            </a:r>
            <a:r>
              <a:rPr lang="sl-SI" altLang="sl-SI" sz="2000"/>
              <a:t>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 u="sng"/>
              <a:t>Poljedelstvo</a:t>
            </a:r>
            <a:r>
              <a:rPr lang="sl-SI" altLang="sl-SI" sz="2000"/>
              <a:t> - najpomembnejša kmetijska panoga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/>
              <a:t>	Glavni pridelki: koruza, pšenica, ječmen, rž, oves, riž in krompir.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/>
              <a:t>	Industrijske rastline: sladkorna pesa, lan in tobak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/>
              <a:t>	Povrtnine: paradižnik, paprika, kumare, grah in čebula.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 u="sng"/>
              <a:t>Živinoreja -</a:t>
            </a:r>
            <a:r>
              <a:rPr lang="sl-SI" altLang="sl-SI" sz="2000"/>
              <a:t> razvita v ravninskem Alfoldu.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/>
              <a:t>	Glavni živinorejski panogi: </a:t>
            </a:r>
            <a:r>
              <a:rPr lang="sl-SI" altLang="sl-SI" sz="2000" u="sng"/>
              <a:t>prašičjereja</a:t>
            </a:r>
            <a:r>
              <a:rPr lang="sl-SI" altLang="sl-SI" sz="2000"/>
              <a:t> in </a:t>
            </a:r>
            <a:r>
              <a:rPr lang="sl-SI" altLang="sl-SI" sz="2000" u="sng"/>
              <a:t>perutninarstvo</a:t>
            </a:r>
            <a:r>
              <a:rPr lang="sl-SI" altLang="sl-SI" sz="2000"/>
              <a:t>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/>
              <a:t>	na sušnih peščenih tleh </a:t>
            </a:r>
            <a:r>
              <a:rPr lang="sl-SI" altLang="sl-SI" sz="2000" u="sng"/>
              <a:t>ovčjereja</a:t>
            </a:r>
            <a:r>
              <a:rPr lang="sl-SI" altLang="sl-SI" sz="2000"/>
              <a:t>, na zahodnih delih  </a:t>
            </a:r>
            <a:r>
              <a:rPr lang="sl-SI" altLang="sl-SI" sz="2000" u="sng"/>
              <a:t>govedoreja</a:t>
            </a:r>
            <a:r>
              <a:rPr lang="sl-SI" altLang="sl-SI" sz="2000"/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 u="sng"/>
              <a:t>Sadjarstvo</a:t>
            </a:r>
            <a:r>
              <a:rPr lang="sl-SI" altLang="sl-SI" sz="2000"/>
              <a:t> - skrajnem SV, ob Blatnem jezeru in v gričevju na JZ.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 u="sng"/>
              <a:t>Vinogradi</a:t>
            </a:r>
            <a:r>
              <a:rPr lang="sl-SI" altLang="sl-SI" sz="2000"/>
              <a:t> - na gričevju severno od Blatnega jezera ter v gričevju na S.</a:t>
            </a:r>
          </a:p>
          <a:p>
            <a:pPr>
              <a:lnSpc>
                <a:spcPct val="80000"/>
              </a:lnSpc>
            </a:pPr>
            <a:endParaRPr lang="en-US" altLang="sl-SI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3E9EC35-CB0E-44C3-8058-3ACC6E5D4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A8C63FC-0706-4934-AB53-E1BD6D236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59396" name="Picture 4" descr="AlfoldiTaj1_800">
            <a:extLst>
              <a:ext uri="{FF2B5EF4-FFF2-40B4-BE49-F238E27FC236}">
                <a16:creationId xmlns:a16="http://schemas.microsoft.com/office/drawing/2014/main" id="{31F75945-FDD2-4058-B5DE-BD1293A13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57238"/>
            <a:ext cx="7770812" cy="54498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F394D16-949E-491E-98FB-C70C3988B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INDUSTRIJA</a:t>
            </a:r>
            <a:endParaRPr lang="en-US" altLang="sl-SI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D30F329D-F373-407F-8C5C-B62B53D2D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sl-SI" altLang="sl-SI" sz="1600"/>
              <a:t>Madžarska je v letih 1948-68 doživela hitro industializacijo po sovjetskem zgledu, usmerjeno predvsem v težko industrijo(črna in barvna metalurgija), ki je le deloma temeljila na domačih virih in se po l. 1988 zelo težko prilagajala novim razmeram. Razvile so se naslednje industrijske panoge:</a:t>
            </a:r>
          </a:p>
          <a:p>
            <a:pPr>
              <a:lnSpc>
                <a:spcPct val="80000"/>
              </a:lnSpc>
            </a:pPr>
            <a:r>
              <a:rPr lang="sl-SI" altLang="sl-SI" sz="1600" b="1" u="sng"/>
              <a:t>Industrija blaga</a:t>
            </a:r>
          </a:p>
          <a:p>
            <a:pPr>
              <a:lnSpc>
                <a:spcPct val="80000"/>
              </a:lnSpc>
            </a:pPr>
            <a:r>
              <a:rPr lang="sl-SI" altLang="sl-SI" sz="1600" b="1" u="sng"/>
              <a:t>Črna metalurgija</a:t>
            </a:r>
            <a:r>
              <a:rPr lang="sl-SI" altLang="sl-SI" sz="1600"/>
              <a:t> nastala na temelju domače železove rude in črnega premoga. Domači boksid pripomogel k razvoju </a:t>
            </a:r>
            <a:r>
              <a:rPr lang="sl-SI" altLang="sl-SI" sz="1600" b="1"/>
              <a:t>barvne metalurgije</a:t>
            </a:r>
            <a:r>
              <a:rPr lang="sl-SI" altLang="sl-SI" sz="1600"/>
              <a:t>.</a:t>
            </a:r>
          </a:p>
          <a:p>
            <a:pPr>
              <a:lnSpc>
                <a:spcPct val="80000"/>
              </a:lnSpc>
            </a:pPr>
            <a:r>
              <a:rPr lang="sl-SI" altLang="sl-SI" sz="1600" b="1" u="sng"/>
              <a:t>Strojna in kovinska industrija</a:t>
            </a:r>
            <a:r>
              <a:rPr lang="sl-SI" altLang="sl-SI" sz="1600"/>
              <a:t> (orodni stroji, opreme za strojno ind.,…)</a:t>
            </a:r>
          </a:p>
          <a:p>
            <a:pPr>
              <a:lnSpc>
                <a:spcPct val="80000"/>
              </a:lnSpc>
            </a:pPr>
            <a:r>
              <a:rPr lang="sl-SI" altLang="sl-SI" sz="1600" b="1" u="sng"/>
              <a:t>Kemična industrija</a:t>
            </a:r>
            <a:r>
              <a:rPr lang="sl-SI" altLang="sl-SI" sz="1600"/>
              <a:t> (gume, plastične mase, umetna gnojila)</a:t>
            </a:r>
          </a:p>
          <a:p>
            <a:pPr>
              <a:lnSpc>
                <a:spcPct val="80000"/>
              </a:lnSpc>
            </a:pPr>
            <a:r>
              <a:rPr lang="sl-SI" altLang="sl-SI" sz="1600" b="1" u="sng"/>
              <a:t>Farmacevtska industrija</a:t>
            </a:r>
            <a:r>
              <a:rPr lang="sl-SI" altLang="sl-SI" sz="1600"/>
              <a:t> (Budimpešta in Debrecen)</a:t>
            </a:r>
          </a:p>
          <a:p>
            <a:pPr>
              <a:lnSpc>
                <a:spcPct val="80000"/>
              </a:lnSpc>
            </a:pPr>
            <a:r>
              <a:rPr lang="sl-SI" altLang="sl-SI" sz="1600" b="1" u="sng"/>
              <a:t>Tekstilna industrija</a:t>
            </a:r>
            <a:r>
              <a:rPr lang="sl-SI" altLang="sl-SI" sz="1600"/>
              <a:t> (ob Z. meji; oblačila, trikotaža, pletenine)</a:t>
            </a:r>
          </a:p>
          <a:p>
            <a:pPr>
              <a:lnSpc>
                <a:spcPct val="80000"/>
              </a:lnSpc>
            </a:pPr>
            <a:r>
              <a:rPr lang="sl-SI" altLang="sl-SI" sz="1600" b="1" u="sng"/>
              <a:t>Živilska industrija</a:t>
            </a:r>
            <a:r>
              <a:rPr lang="sl-SI" altLang="sl-SI" sz="1600"/>
              <a:t> (predelovanje kmetijskih pridelkov:tovarne sladkorja, mesnih konzerv, oljarne)</a:t>
            </a:r>
          </a:p>
          <a:p>
            <a:pPr>
              <a:lnSpc>
                <a:spcPct val="80000"/>
              </a:lnSpc>
            </a:pPr>
            <a:r>
              <a:rPr lang="sl-SI" altLang="sl-SI" sz="1600" b="1" u="sng"/>
              <a:t>Elektrotehnična industrija</a:t>
            </a:r>
            <a:r>
              <a:rPr lang="sl-SI" altLang="sl-SI" sz="1600" b="1"/>
              <a:t> </a:t>
            </a:r>
            <a:r>
              <a:rPr lang="sl-SI" altLang="sl-SI" sz="1600"/>
              <a:t>(pomembna za domači trg in izvoz;sesalniki, hladilniki, pralni stroji..)</a:t>
            </a:r>
          </a:p>
          <a:p>
            <a:pPr>
              <a:lnSpc>
                <a:spcPct val="80000"/>
              </a:lnSpc>
            </a:pPr>
            <a:r>
              <a:rPr lang="sl-SI" altLang="sl-SI" sz="1600"/>
              <a:t>Druge: tovarne glinice, usnjarska in obutvena, papirna, pohištvena, cementna, tobačna, steklarska in keramična industrija</a:t>
            </a:r>
            <a:r>
              <a:rPr lang="sl-SI" altLang="sl-SI" sz="1600" b="1"/>
              <a:t>.</a:t>
            </a:r>
          </a:p>
          <a:p>
            <a:pPr>
              <a:lnSpc>
                <a:spcPct val="80000"/>
              </a:lnSpc>
            </a:pPr>
            <a:endParaRPr lang="sl-SI" altLang="sl-SI" sz="1600" b="1"/>
          </a:p>
          <a:p>
            <a:pPr>
              <a:lnSpc>
                <a:spcPct val="80000"/>
              </a:lnSpc>
            </a:pPr>
            <a:endParaRPr lang="sl-SI" altLang="sl-SI" sz="1600"/>
          </a:p>
          <a:p>
            <a:pPr>
              <a:lnSpc>
                <a:spcPct val="80000"/>
              </a:lnSpc>
            </a:pPr>
            <a:endParaRPr lang="sl-SI" altLang="sl-SI" sz="1600"/>
          </a:p>
          <a:p>
            <a:pPr>
              <a:lnSpc>
                <a:spcPct val="80000"/>
              </a:lnSpc>
            </a:pPr>
            <a:endParaRPr lang="sl-SI" altLang="sl-SI" sz="1600"/>
          </a:p>
          <a:p>
            <a:pPr>
              <a:lnSpc>
                <a:spcPct val="80000"/>
              </a:lnSpc>
            </a:pPr>
            <a:endParaRPr lang="en-US" altLang="sl-SI" sz="1600" b="1"/>
          </a:p>
          <a:p>
            <a:pPr>
              <a:lnSpc>
                <a:spcPct val="80000"/>
              </a:lnSpc>
            </a:pPr>
            <a:endParaRPr lang="en-US" altLang="sl-SI"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9FC0D7B-B172-4D03-88B2-92FE07FB3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sl-SI" altLang="sl-SI"/>
              <a:t>TURIZEM</a:t>
            </a:r>
            <a:endParaRPr lang="en-US" altLang="sl-SI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EE4D359-2412-483D-8955-D781F349E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43487"/>
          </a:xfrm>
        </p:spPr>
        <p:txBody>
          <a:bodyPr/>
          <a:lstStyle/>
          <a:p>
            <a:r>
              <a:rPr lang="sl-SI" altLang="sl-SI" sz="2800"/>
              <a:t>Madžarska je po padcu železne zavese postale zelo zanimive za turiste iz zahoda. </a:t>
            </a:r>
          </a:p>
          <a:p>
            <a:r>
              <a:rPr lang="sl-SI" altLang="sl-SI" sz="2800"/>
              <a:t>Pomemben je nakupovalni turizem.</a:t>
            </a:r>
          </a:p>
          <a:p>
            <a:r>
              <a:rPr lang="sl-SI" altLang="sl-SI" sz="2800"/>
              <a:t>Mesto Budimpešta</a:t>
            </a:r>
          </a:p>
          <a:p>
            <a:r>
              <a:rPr lang="sl-SI" altLang="sl-SI" sz="2800"/>
              <a:t>Blatno jezero</a:t>
            </a:r>
          </a:p>
          <a:p>
            <a:r>
              <a:rPr lang="sl-SI" altLang="sl-SI" sz="2800"/>
              <a:t>Naravni park Hortobagy</a:t>
            </a:r>
          </a:p>
          <a:p>
            <a:r>
              <a:rPr lang="sl-SI" altLang="sl-SI" sz="2800"/>
              <a:t>Zdravilišča ob termalnih vrelcih</a:t>
            </a:r>
            <a:endParaRPr lang="en-US" altLang="sl-SI" sz="2800"/>
          </a:p>
        </p:txBody>
      </p:sp>
      <p:pic>
        <p:nvPicPr>
          <p:cNvPr id="60420" name="Picture 4" descr="balaton">
            <a:extLst>
              <a:ext uri="{FF2B5EF4-FFF2-40B4-BE49-F238E27FC236}">
                <a16:creationId xmlns:a16="http://schemas.microsoft.com/office/drawing/2014/main" id="{35EBCEC4-EFDC-4A77-971F-9150FCEA5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652963"/>
            <a:ext cx="3097212" cy="205263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800px-Hortobágy">
            <a:extLst>
              <a:ext uri="{FF2B5EF4-FFF2-40B4-BE49-F238E27FC236}">
                <a16:creationId xmlns:a16="http://schemas.microsoft.com/office/drawing/2014/main" id="{F5B5BF19-0880-4FAF-8307-FAF1FC212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08275"/>
            <a:ext cx="2881312" cy="21621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2704A04-10F3-499A-836A-1953281DB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PREBIVALSTVO</a:t>
            </a:r>
            <a:endParaRPr lang="en-US" altLang="sl-SI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B59B583-5BA9-4681-A797-AE34F1BCF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/>
              <a:t>10.198.315 (2001) prebivalcev</a:t>
            </a:r>
          </a:p>
          <a:p>
            <a:r>
              <a:rPr lang="sl-SI" altLang="sl-SI" sz="2800"/>
              <a:t>Gostota 109.6 preb/km2</a:t>
            </a:r>
          </a:p>
          <a:p>
            <a:r>
              <a:rPr lang="sl-SI" altLang="sl-SI" sz="2800"/>
              <a:t>Negativni naravni prirastek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	(</a:t>
            </a:r>
            <a:r>
              <a:rPr lang="en-US" altLang="sl-SI" sz="2800"/>
              <a:t>10.076.581</a:t>
            </a:r>
            <a:r>
              <a:rPr lang="sl-SI" altLang="sl-SI" sz="2800"/>
              <a:t> po ocenah 2006)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200"/>
          </a:p>
          <a:p>
            <a:r>
              <a:rPr lang="sl-SI" altLang="sl-SI" sz="2800"/>
              <a:t>94,40% Madžarov</a:t>
            </a:r>
          </a:p>
          <a:p>
            <a:r>
              <a:rPr lang="sl-SI" altLang="sl-SI" sz="2800"/>
              <a:t>2.02% Romov</a:t>
            </a:r>
          </a:p>
          <a:p>
            <a:r>
              <a:rPr lang="sl-SI" altLang="sl-SI" sz="2800"/>
              <a:t>1.18% Nemcev</a:t>
            </a:r>
          </a:p>
          <a:p>
            <a:r>
              <a:rPr lang="sl-SI" altLang="sl-SI" sz="2800"/>
              <a:t>2,4 ostalih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800"/>
          </a:p>
          <a:p>
            <a:pPr>
              <a:buFont typeface="Wingdings" panose="05000000000000000000" pitchFamily="2" charset="2"/>
              <a:buNone/>
            </a:pPr>
            <a:endParaRPr lang="sl-SI" altLang="sl-SI" sz="2800"/>
          </a:p>
          <a:p>
            <a:endParaRPr lang="sl-SI" altLang="sl-SI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1068C59-A0F7-4623-927C-A135E6BD3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RELIGIJA</a:t>
            </a:r>
            <a:endParaRPr lang="en-US" altLang="sl-SI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DC8178A-DE85-4640-8C36-9EAA01972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Največ katolikov</a:t>
            </a:r>
          </a:p>
          <a:p>
            <a:r>
              <a:rPr lang="sl-SI" altLang="sl-SI"/>
              <a:t>54.5% rimokatolikov </a:t>
            </a:r>
          </a:p>
          <a:p>
            <a:r>
              <a:rPr lang="sl-SI" altLang="sl-SI"/>
              <a:t>16% kalvinisti</a:t>
            </a:r>
          </a:p>
          <a:p>
            <a:r>
              <a:rPr lang="sl-SI" altLang="sl-SI"/>
              <a:t>3% protestanti</a:t>
            </a:r>
          </a:p>
          <a:p>
            <a:r>
              <a:rPr lang="sl-SI" altLang="sl-SI"/>
              <a:t>2.6 grški katoliki</a:t>
            </a:r>
          </a:p>
          <a:p>
            <a:r>
              <a:rPr lang="sl-SI" altLang="sl-SI"/>
              <a:t>0.1% židje</a:t>
            </a:r>
            <a:endParaRPr lang="en-US" altLang="sl-SI"/>
          </a:p>
        </p:txBody>
      </p:sp>
      <p:pic>
        <p:nvPicPr>
          <p:cNvPr id="62468" name="Picture 4" descr="332511782qtEOOn_fs">
            <a:extLst>
              <a:ext uri="{FF2B5EF4-FFF2-40B4-BE49-F238E27FC236}">
                <a16:creationId xmlns:a16="http://schemas.microsoft.com/office/drawing/2014/main" id="{2A1C07D7-1B2D-4FA1-8DAE-1CCAE3FBB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538"/>
            <a:ext cx="4005263" cy="30035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AE0A09B-4A2F-470A-A0B2-B93AE7852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OSNOVNI PODATKI</a:t>
            </a:r>
            <a:endParaRPr lang="en-US" altLang="sl-SI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6159CBE-52E5-47B7-8D56-C7D973141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5257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700" b="1"/>
              <a:t>Uradno ime</a:t>
            </a:r>
            <a:r>
              <a:rPr lang="sl-SI" altLang="sl-SI" sz="2700"/>
              <a:t>: Republika Madžarska</a:t>
            </a:r>
          </a:p>
          <a:p>
            <a:pPr>
              <a:lnSpc>
                <a:spcPct val="80000"/>
              </a:lnSpc>
            </a:pPr>
            <a:r>
              <a:rPr lang="sl-SI" altLang="sl-SI" sz="2700" b="1"/>
              <a:t>Glavno mesto</a:t>
            </a:r>
            <a:r>
              <a:rPr lang="sl-SI" altLang="sl-SI" sz="2700"/>
              <a:t>: Budimpešta</a:t>
            </a:r>
            <a:endParaRPr lang="sl-SI" altLang="sl-SI" sz="27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sl-SI" altLang="sl-SI" sz="2700" b="1"/>
              <a:t>Uradni jezik</a:t>
            </a:r>
            <a:r>
              <a:rPr lang="sl-SI" altLang="sl-SI" sz="2700"/>
              <a:t>: Madžarščina</a:t>
            </a:r>
          </a:p>
          <a:p>
            <a:pPr>
              <a:lnSpc>
                <a:spcPct val="80000"/>
              </a:lnSpc>
            </a:pPr>
            <a:r>
              <a:rPr lang="sl-SI" altLang="sl-SI" sz="2700" b="1"/>
              <a:t>Državna ureditev</a:t>
            </a:r>
            <a:r>
              <a:rPr lang="sl-SI" altLang="sl-SI" sz="2700"/>
              <a:t>: parlamentarna republika</a:t>
            </a:r>
          </a:p>
          <a:p>
            <a:pPr>
              <a:lnSpc>
                <a:spcPct val="80000"/>
              </a:lnSpc>
            </a:pPr>
            <a:r>
              <a:rPr lang="sl-SI" altLang="sl-SI" sz="2700" b="1"/>
              <a:t>Predsednik države</a:t>
            </a:r>
            <a:r>
              <a:rPr lang="sl-SI" altLang="sl-SI" sz="2700"/>
              <a:t>: </a:t>
            </a:r>
            <a:r>
              <a:rPr lang="sl-SI" altLang="sl-SI" sz="2800"/>
              <a:t>László Sólyom</a:t>
            </a:r>
          </a:p>
          <a:p>
            <a:pPr>
              <a:lnSpc>
                <a:spcPct val="80000"/>
              </a:lnSpc>
            </a:pPr>
            <a:r>
              <a:rPr lang="sl-SI" altLang="sl-SI" sz="2800" b="1"/>
              <a:t>Predsednik vlade</a:t>
            </a:r>
            <a:r>
              <a:rPr lang="sl-SI" altLang="sl-SI" sz="2800"/>
              <a:t>: </a:t>
            </a:r>
            <a:r>
              <a:rPr lang="en-US" altLang="sl-SI" sz="2800"/>
              <a:t>Gordo</a:t>
            </a:r>
            <a:r>
              <a:rPr lang="sl-SI" altLang="sl-SI" sz="2800"/>
              <a:t>n</a:t>
            </a:r>
            <a:r>
              <a:rPr lang="en-US" altLang="sl-SI" sz="2800"/>
              <a:t> Bajnai</a:t>
            </a:r>
            <a:endParaRPr lang="sl-SI" altLang="sl-SI" sz="2800"/>
          </a:p>
          <a:p>
            <a:pPr>
              <a:lnSpc>
                <a:spcPct val="80000"/>
              </a:lnSpc>
            </a:pPr>
            <a:r>
              <a:rPr lang="sl-SI" altLang="sl-SI" sz="2700" b="1"/>
              <a:t>Valuta</a:t>
            </a:r>
            <a:r>
              <a:rPr lang="sl-SI" altLang="sl-SI" sz="2700"/>
              <a:t>: forint (HUR)</a:t>
            </a:r>
          </a:p>
          <a:p>
            <a:pPr>
              <a:lnSpc>
                <a:spcPct val="80000"/>
              </a:lnSpc>
            </a:pPr>
            <a:r>
              <a:rPr lang="sl-SI" altLang="sl-SI" sz="2700" b="1"/>
              <a:t>Površina</a:t>
            </a:r>
            <a:r>
              <a:rPr lang="sl-SI" altLang="sl-SI" sz="2700"/>
              <a:t>: </a:t>
            </a:r>
            <a:r>
              <a:rPr lang="sl-SI" altLang="sl-SI" sz="2800"/>
              <a:t>93.030 km²</a:t>
            </a:r>
            <a:r>
              <a:rPr lang="en-US" altLang="sl-SI" sz="2800"/>
              <a:t>  </a:t>
            </a:r>
            <a:endParaRPr lang="sl-SI" altLang="sl-SI" sz="2800"/>
          </a:p>
          <a:p>
            <a:pPr>
              <a:lnSpc>
                <a:spcPct val="80000"/>
              </a:lnSpc>
            </a:pPr>
            <a:r>
              <a:rPr lang="sl-SI" altLang="zh-TW" sz="2700" b="1"/>
              <a:t>Število prebivalcev</a:t>
            </a:r>
            <a:r>
              <a:rPr lang="sl-SI" altLang="zh-TW" sz="2700"/>
              <a:t>: </a:t>
            </a:r>
            <a:r>
              <a:rPr lang="sl-SI" altLang="zh-TW" sz="2800"/>
              <a:t>10.198.315</a:t>
            </a:r>
            <a:r>
              <a:rPr lang="en-US" altLang="zh-TW" sz="2800">
                <a:ea typeface="新細明體" panose="02020500000000000000" pitchFamily="18" charset="-120"/>
              </a:rPr>
              <a:t> </a:t>
            </a:r>
            <a:r>
              <a:rPr lang="sl-SI" altLang="zh-TW" sz="2700"/>
              <a:t>(2001)</a:t>
            </a:r>
          </a:p>
          <a:p>
            <a:pPr>
              <a:lnSpc>
                <a:spcPct val="80000"/>
              </a:lnSpc>
            </a:pPr>
            <a:r>
              <a:rPr lang="sl-SI" altLang="sl-SI" sz="2700" b="1"/>
              <a:t>Gostota</a:t>
            </a:r>
            <a:r>
              <a:rPr lang="sl-SI" altLang="sl-SI" sz="2700"/>
              <a:t>: </a:t>
            </a:r>
            <a:r>
              <a:rPr lang="sl-SI" altLang="sl-SI" sz="2800"/>
              <a:t>109.6 prebivalcev/km²</a:t>
            </a:r>
            <a:r>
              <a:rPr lang="en-US" altLang="sl-SI" sz="2800"/>
              <a:t> </a:t>
            </a:r>
            <a:endParaRPr lang="sl-SI" altLang="sl-SI" sz="2800"/>
          </a:p>
          <a:p>
            <a:pPr>
              <a:lnSpc>
                <a:spcPct val="80000"/>
              </a:lnSpc>
            </a:pPr>
            <a:r>
              <a:rPr lang="sl-SI" altLang="sl-SI" sz="2700" b="1"/>
              <a:t>BDP: </a:t>
            </a:r>
            <a:r>
              <a:rPr lang="en-US" altLang="sl-SI" sz="2800"/>
              <a:t>16.823 </a:t>
            </a:r>
            <a:r>
              <a:rPr lang="sl-SI" altLang="sl-SI" sz="2700"/>
              <a:t>USD/prebivalca</a:t>
            </a:r>
            <a:endParaRPr lang="en-US" altLang="sl-SI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688689C-3CDA-4A64-B0F0-6767D0545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sl-SI" altLang="sl-SI"/>
              <a:t>ZGODOVINA</a:t>
            </a:r>
            <a:endParaRPr lang="en-US" altLang="sl-SI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61538FF-1FB2-4D9B-8492-8D57CE3B2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5876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100"/>
              <a:t>Konec 9. stoletja je v Panonijo prišlo bojevito konjeniško ljudstvo Madžarov</a:t>
            </a:r>
            <a:r>
              <a:rPr lang="en-US" altLang="sl-SI" sz="2100"/>
              <a:t> </a:t>
            </a:r>
            <a:endParaRPr lang="sl-SI" altLang="sl-SI" sz="2100"/>
          </a:p>
          <a:p>
            <a:pPr>
              <a:lnSpc>
                <a:spcPct val="90000"/>
              </a:lnSpc>
            </a:pPr>
            <a:r>
              <a:rPr lang="sl-SI" altLang="sl-SI" sz="2100"/>
              <a:t>Poraz leta 955 pri Augsburgu je prisili Madžare, da so se dokončno in za stalno naselili</a:t>
            </a:r>
            <a:r>
              <a:rPr lang="en-US" altLang="sl-SI" sz="2100"/>
              <a:t> </a:t>
            </a:r>
            <a:endParaRPr lang="sl-SI" altLang="sl-SI" sz="2100"/>
          </a:p>
          <a:p>
            <a:pPr>
              <a:lnSpc>
                <a:spcPct val="90000"/>
              </a:lnSpc>
            </a:pPr>
            <a:r>
              <a:rPr lang="sl-SI" altLang="sl-SI" sz="2100"/>
              <a:t>Ogrska se je razvila v dokaj veliko Evropsko državo.</a:t>
            </a:r>
            <a:r>
              <a:rPr lang="en-US" altLang="sl-SI" sz="2100"/>
              <a:t> </a:t>
            </a:r>
            <a:endParaRPr lang="sl-SI" altLang="sl-SI" sz="2100"/>
          </a:p>
          <a:p>
            <a:pPr>
              <a:lnSpc>
                <a:spcPct val="90000"/>
              </a:lnSpc>
            </a:pPr>
            <a:r>
              <a:rPr lang="sl-SI" altLang="sl-SI" sz="2100"/>
              <a:t>Leta 1526 po porazu v bitki pri Mohaču pod Turki</a:t>
            </a:r>
          </a:p>
          <a:p>
            <a:pPr>
              <a:lnSpc>
                <a:spcPct val="90000"/>
              </a:lnSpc>
            </a:pPr>
            <a:r>
              <a:rPr lang="sl-SI" altLang="sl-SI" sz="2100"/>
              <a:t>Leta 1686 avstrijska vojska prežene Turke z madžarskega ozemlja</a:t>
            </a:r>
            <a:r>
              <a:rPr lang="en-US" altLang="sl-SI" sz="2100"/>
              <a:t> </a:t>
            </a:r>
            <a:endParaRPr lang="sl-SI" altLang="sl-SI" sz="2100"/>
          </a:p>
          <a:p>
            <a:pPr>
              <a:lnSpc>
                <a:spcPct val="90000"/>
              </a:lnSpc>
            </a:pPr>
            <a:r>
              <a:rPr lang="sl-SI" altLang="sl-SI" sz="2100"/>
              <a:t>Marca 1848 - Madžarska revolucija</a:t>
            </a:r>
          </a:p>
          <a:p>
            <a:pPr>
              <a:lnSpc>
                <a:spcPct val="90000"/>
              </a:lnSpc>
            </a:pPr>
            <a:r>
              <a:rPr lang="sl-SI" altLang="sl-SI" sz="2100"/>
              <a:t>Leta 1867 nastala DUALISTIČNA država Avstro-Ogrska</a:t>
            </a:r>
          </a:p>
          <a:p>
            <a:pPr>
              <a:lnSpc>
                <a:spcPct val="90000"/>
              </a:lnSpc>
            </a:pPr>
            <a:r>
              <a:rPr lang="sl-SI" altLang="sl-SI" sz="2100"/>
              <a:t>Po I. SV Trianonska pogodba spremenila meje</a:t>
            </a:r>
          </a:p>
          <a:p>
            <a:pPr>
              <a:lnSpc>
                <a:spcPct val="90000"/>
              </a:lnSpc>
            </a:pPr>
            <a:r>
              <a:rPr lang="sl-SI" altLang="sl-SI" sz="2100"/>
              <a:t>V II. SV pridružila Hitlerju.</a:t>
            </a:r>
          </a:p>
          <a:p>
            <a:pPr>
              <a:lnSpc>
                <a:spcPct val="90000"/>
              </a:lnSpc>
            </a:pPr>
            <a:r>
              <a:rPr lang="sl-SI" altLang="sl-SI" sz="2100"/>
              <a:t>Leta 1946 – republika; oblast v roke komunistov.</a:t>
            </a:r>
          </a:p>
          <a:p>
            <a:pPr>
              <a:lnSpc>
                <a:spcPct val="90000"/>
              </a:lnSpc>
            </a:pPr>
            <a:r>
              <a:rPr lang="sl-SI" altLang="sl-SI" sz="2100"/>
              <a:t>23. oktober 1956 – ljudska vstaja</a:t>
            </a:r>
          </a:p>
          <a:p>
            <a:pPr>
              <a:lnSpc>
                <a:spcPct val="90000"/>
              </a:lnSpc>
            </a:pPr>
            <a:r>
              <a:rPr lang="sl-SI" altLang="sl-SI" sz="2100"/>
              <a:t>Preobrazba političnega sistema 23. oktober 1989 – Madžarska razglašena za republiko.</a:t>
            </a:r>
          </a:p>
          <a:p>
            <a:pPr>
              <a:lnSpc>
                <a:spcPct val="90000"/>
              </a:lnSpc>
            </a:pPr>
            <a:r>
              <a:rPr lang="sl-SI" altLang="sl-SI" sz="2100"/>
              <a:t>1. maj 2004 – vstop v EU</a:t>
            </a:r>
            <a:endParaRPr lang="en-US" altLang="sl-SI" sz="2100"/>
          </a:p>
        </p:txBody>
      </p:sp>
      <p:pic>
        <p:nvPicPr>
          <p:cNvPr id="50180" name="Picture 4" descr="125px-Flag_of_Austria-Hungary_1869-1918">
            <a:extLst>
              <a:ext uri="{FF2B5EF4-FFF2-40B4-BE49-F238E27FC236}">
                <a16:creationId xmlns:a16="http://schemas.microsoft.com/office/drawing/2014/main" id="{B18B215F-D992-4923-9C7D-A85DDEB3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644900"/>
            <a:ext cx="1477963" cy="9810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7B5C083-8183-403D-9055-1308147B4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18488" cy="1152526"/>
          </a:xfrm>
        </p:spPr>
        <p:txBody>
          <a:bodyPr/>
          <a:lstStyle/>
          <a:p>
            <a:r>
              <a:rPr lang="sl-SI" altLang="sl-SI" sz="4000"/>
              <a:t>MADŽARSKA SKOZI ZGODOVINO</a:t>
            </a:r>
            <a:endParaRPr lang="en-US" altLang="sl-SI" sz="4000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732B915-EE87-4D7F-8396-B9442BFD5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53252" name="Picture 4" descr="mad1">
            <a:extLst>
              <a:ext uri="{FF2B5EF4-FFF2-40B4-BE49-F238E27FC236}">
                <a16:creationId xmlns:a16="http://schemas.microsoft.com/office/drawing/2014/main" id="{0155893E-41E2-4202-9AE0-60385BD24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14413"/>
            <a:ext cx="6823075" cy="57277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1620767-5BCE-4C22-B6D6-62DDE07CA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74638"/>
            <a:ext cx="8229600" cy="1143000"/>
          </a:xfrm>
        </p:spPr>
        <p:txBody>
          <a:bodyPr/>
          <a:lstStyle/>
          <a:p>
            <a:r>
              <a:rPr lang="sl-SI" altLang="sl-SI"/>
              <a:t>BUDIMPEŠTA</a:t>
            </a:r>
            <a:endParaRPr lang="en-US" altLang="sl-SI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3ED656E-5183-4824-A7D5-584639131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794250"/>
            <a:ext cx="8229600" cy="2306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700"/>
              <a:t>Glavno in največje mesto (1.702.297 prebivalcev)</a:t>
            </a:r>
          </a:p>
          <a:p>
            <a:pPr>
              <a:lnSpc>
                <a:spcPct val="90000"/>
              </a:lnSpc>
            </a:pPr>
            <a:r>
              <a:rPr lang="sl-SI" altLang="sl-SI" sz="2700"/>
              <a:t>Upravno, gospodarsko, kulturno, prometno in znanstveno središče</a:t>
            </a:r>
          </a:p>
          <a:p>
            <a:pPr>
              <a:lnSpc>
                <a:spcPct val="90000"/>
              </a:lnSpc>
            </a:pPr>
            <a:r>
              <a:rPr lang="sl-SI" altLang="sl-SI" sz="2700"/>
              <a:t>Turistično zanimivo mesto</a:t>
            </a:r>
            <a:endParaRPr lang="en-US" altLang="sl-SI" sz="2700"/>
          </a:p>
        </p:txBody>
      </p:sp>
      <p:pic>
        <p:nvPicPr>
          <p:cNvPr id="51206" name="Picture 6" descr="budapest1">
            <a:extLst>
              <a:ext uri="{FF2B5EF4-FFF2-40B4-BE49-F238E27FC236}">
                <a16:creationId xmlns:a16="http://schemas.microsoft.com/office/drawing/2014/main" id="{0EB65AAD-E8AA-4E3B-A4E5-62C44955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1913"/>
            <a:ext cx="2952750" cy="2214562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bud_elizabethbridge3_bg">
            <a:extLst>
              <a:ext uri="{FF2B5EF4-FFF2-40B4-BE49-F238E27FC236}">
                <a16:creationId xmlns:a16="http://schemas.microsoft.com/office/drawing/2014/main" id="{C26506B3-5697-45A5-A7D7-0AAE8E0D9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58988"/>
            <a:ext cx="3455987" cy="23780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budapest">
            <a:extLst>
              <a:ext uri="{FF2B5EF4-FFF2-40B4-BE49-F238E27FC236}">
                <a16:creationId xmlns:a16="http://schemas.microsoft.com/office/drawing/2014/main" id="{DA5F3247-1E71-4C0C-BA74-9CC0190BB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3305175" cy="331946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8C8D6F5-95D2-4BFB-B958-713AF3DC4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GEOGRAFSKE ZNAČILNOSTI</a:t>
            </a:r>
            <a:endParaRPr lang="en-US" altLang="sl-SI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3DCDA5D-2F12-4C0C-8C91-0B110276A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4495800"/>
          </a:xfrm>
        </p:spPr>
        <p:txBody>
          <a:bodyPr/>
          <a:lstStyle/>
          <a:p>
            <a:r>
              <a:rPr lang="sl-SI" altLang="sl-SI" sz="2800"/>
              <a:t>Spada v srednjo Evropo</a:t>
            </a:r>
          </a:p>
          <a:p>
            <a:r>
              <a:rPr lang="sl-SI" altLang="sl-SI" sz="2800"/>
              <a:t>Sosednje države: Slovaška, Ukrajina, Romunija, Srbija Hrvaška, Slovenija, Avstrija</a:t>
            </a:r>
          </a:p>
          <a:p>
            <a:r>
              <a:rPr lang="sl-SI" altLang="sl-SI" sz="2800"/>
              <a:t>Zavzema osrednji del Panonske nižine</a:t>
            </a:r>
          </a:p>
          <a:p>
            <a:r>
              <a:rPr lang="sl-SI" altLang="sl-SI" sz="2800"/>
              <a:t>Blatno jezero</a:t>
            </a:r>
          </a:p>
          <a:p>
            <a:r>
              <a:rPr lang="sl-SI" altLang="sl-SI" sz="2800"/>
              <a:t>Reki Donava in</a:t>
            </a:r>
            <a:br>
              <a:rPr lang="sl-SI" altLang="sl-SI" sz="2800"/>
            </a:br>
            <a:r>
              <a:rPr lang="sl-SI" altLang="sl-SI" sz="2800"/>
              <a:t>Tisa</a:t>
            </a:r>
            <a:endParaRPr lang="en-US" altLang="sl-SI" sz="2800"/>
          </a:p>
        </p:txBody>
      </p:sp>
      <p:pic>
        <p:nvPicPr>
          <p:cNvPr id="52228" name="Picture 4" descr="800px-Hungary_topographic_map">
            <a:extLst>
              <a:ext uri="{FF2B5EF4-FFF2-40B4-BE49-F238E27FC236}">
                <a16:creationId xmlns:a16="http://schemas.microsoft.com/office/drawing/2014/main" id="{D59D56FE-3F66-4E40-9ECD-1BBE08DDC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500438"/>
            <a:ext cx="5256212" cy="324326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Line 5">
            <a:extLst>
              <a:ext uri="{FF2B5EF4-FFF2-40B4-BE49-F238E27FC236}">
                <a16:creationId xmlns:a16="http://schemas.microsoft.com/office/drawing/2014/main" id="{4B5DBC4F-660E-4A6B-A344-26AD290F4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3716338"/>
            <a:ext cx="2016125" cy="15843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2231" name="Line 7">
            <a:extLst>
              <a:ext uri="{FF2B5EF4-FFF2-40B4-BE49-F238E27FC236}">
                <a16:creationId xmlns:a16="http://schemas.microsoft.com/office/drawing/2014/main" id="{3FE1B1A0-AF2F-45B7-A4FB-34F18F7AA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4437063"/>
            <a:ext cx="338455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2232" name="Line 8">
            <a:extLst>
              <a:ext uri="{FF2B5EF4-FFF2-40B4-BE49-F238E27FC236}">
                <a16:creationId xmlns:a16="http://schemas.microsoft.com/office/drawing/2014/main" id="{FDBC58A6-1830-4265-83E0-772AB6221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4724400"/>
            <a:ext cx="5184775" cy="1225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3E719A3-E908-427A-90F3-6E6BAF206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LEGA IN POVRŠJE</a:t>
            </a:r>
            <a:endParaRPr lang="en-US" altLang="sl-SI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85AE743B-288C-4F3F-A772-7F596D900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27587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l-SI" altLang="sl-SI" sz="3600" u="sng"/>
              <a:t>Madžarsko delimo na štiri velike dele: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l-SI" altLang="sl-SI" sz="3600" u="sng"/>
          </a:p>
          <a:p>
            <a:pPr>
              <a:lnSpc>
                <a:spcPct val="80000"/>
              </a:lnSpc>
            </a:pPr>
            <a:r>
              <a:rPr lang="sl-SI" altLang="sl-SI" sz="2800"/>
              <a:t>Transdonavsko hribovje:</a:t>
            </a:r>
            <a:r>
              <a:rPr lang="sl-SI" altLang="sl-SI" sz="2000"/>
              <a:t> vleče se od JZ proti S kot je pas uravnanega hribovja iz paleozojskih in mezozojskih kamnin.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Severnomadžarsko hribovje:</a:t>
            </a:r>
            <a:r>
              <a:rPr lang="sl-SI" altLang="sl-SI" sz="2000"/>
              <a:t> med prebojno dolino Donave nad Budimpešto in Tiso leži severno madžarsko hribovje, v glavnem zgrajen iz vulkanskih kamnin in razlomljeno v hribovje ter vmesne kotline (Matra). Najvišji vrh Kekes 1015m.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Mali Alfold:</a:t>
            </a:r>
            <a:r>
              <a:rPr lang="sl-SI" altLang="sl-SI"/>
              <a:t> </a:t>
            </a:r>
            <a:r>
              <a:rPr lang="sl-SI" altLang="sl-SI" sz="2000"/>
              <a:t>na SZ, rahlo valovita ravnina in nizko gričevje iz prodnih, peščenih in ilovnatih naplavin Donave in njenega pritoka Rabe.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Alfold:</a:t>
            </a:r>
            <a:r>
              <a:rPr lang="sl-SI" altLang="sl-SI" sz="2000"/>
              <a:t> V od Donave, na n.v. 100-120m v katero so vrezane široke doline Donave, Tise in njenih pritokov, vmes pa so obsežni puhlični platoji (med Donavo in Tiso). Redko poseljeno območje.</a:t>
            </a:r>
            <a:endParaRPr lang="en-US" altLang="sl-SI" sz="2000"/>
          </a:p>
          <a:p>
            <a:pPr>
              <a:lnSpc>
                <a:spcPct val="80000"/>
              </a:lnSpc>
            </a:pPr>
            <a:endParaRPr lang="en-US" altLang="sl-SI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87B62D6-1CBB-47B6-BE53-2AD787836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PRST IN RASTJE</a:t>
            </a:r>
            <a:endParaRPr lang="en-US" altLang="sl-SI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52B424D-57B3-4D22-9575-9E468D3DB6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495800"/>
          </a:xfrm>
        </p:spPr>
        <p:txBody>
          <a:bodyPr/>
          <a:lstStyle/>
          <a:p>
            <a:r>
              <a:rPr lang="sl-SI" altLang="sl-SI" sz="2400"/>
              <a:t>Velik delež travnatih in nizko rastočih površin - stepa</a:t>
            </a:r>
          </a:p>
          <a:p>
            <a:r>
              <a:rPr lang="sl-SI" altLang="sl-SI" sz="2400"/>
              <a:t>V Z delih in v sredogorju so </a:t>
            </a:r>
            <a:r>
              <a:rPr lang="sl-SI" altLang="sl-SI" sz="2400" b="1"/>
              <a:t>listopadni gozdovi</a:t>
            </a:r>
            <a:endParaRPr lang="sl-SI" altLang="sl-SI" sz="2400"/>
          </a:p>
          <a:p>
            <a:r>
              <a:rPr lang="sl-SI" altLang="sl-SI" sz="2400"/>
              <a:t>ob rekah in ravnini </a:t>
            </a:r>
            <a:r>
              <a:rPr lang="sl-SI" altLang="sl-SI" sz="2400" b="1"/>
              <a:t>nižinski poplavni gozdovi.</a:t>
            </a:r>
            <a:r>
              <a:rPr lang="sl-SI" altLang="sl-SI" sz="2400"/>
              <a:t> Gozdovi pokrivajo 18%</a:t>
            </a:r>
            <a:r>
              <a:rPr lang="sl-SI" altLang="sl-SI" sz="2400" b="1"/>
              <a:t> </a:t>
            </a:r>
            <a:r>
              <a:rPr lang="sl-SI" altLang="sl-SI" sz="2400"/>
              <a:t>površine</a:t>
            </a:r>
            <a:r>
              <a:rPr lang="sl-SI" altLang="sl-SI" sz="2400" b="1"/>
              <a:t> </a:t>
            </a:r>
            <a:r>
              <a:rPr lang="sl-SI" altLang="sl-SI" sz="2400"/>
              <a:t>predvsem v sredogorju in na JZ.</a:t>
            </a:r>
          </a:p>
          <a:p>
            <a:r>
              <a:rPr lang="sl-SI" altLang="sl-SI" sz="2400"/>
              <a:t>Zaradi sedimentov sprijeta puhlica in zelo rodovitna črna prst</a:t>
            </a:r>
            <a:endParaRPr lang="en-US" altLang="sl-SI" sz="2400"/>
          </a:p>
        </p:txBody>
      </p:sp>
      <p:pic>
        <p:nvPicPr>
          <p:cNvPr id="54278" name="Picture 6" descr="sierpien288">
            <a:extLst>
              <a:ext uri="{FF2B5EF4-FFF2-40B4-BE49-F238E27FC236}">
                <a16:creationId xmlns:a16="http://schemas.microsoft.com/office/drawing/2014/main" id="{11ABD99F-7C13-436A-9C67-38FC3D969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222750"/>
            <a:ext cx="4178300" cy="23653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3D76CD9B-444A-4C63-B60D-283C0CEBE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sl-SI" altLang="sl-SI"/>
              <a:t>VODOVJE</a:t>
            </a:r>
            <a:endParaRPr lang="en-US" altLang="sl-SI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C459A28-1EF8-4697-A5DF-804B90BB6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495800"/>
          </a:xfrm>
        </p:spPr>
        <p:txBody>
          <a:bodyPr/>
          <a:lstStyle/>
          <a:p>
            <a:r>
              <a:rPr lang="sl-SI" altLang="sl-SI" sz="3100"/>
              <a:t>Delež vodovja: 0,74%</a:t>
            </a:r>
          </a:p>
          <a:p>
            <a:r>
              <a:rPr lang="sl-SI" altLang="sl-SI" sz="3100"/>
              <a:t>Najdaljši reki: Donava in Tisa</a:t>
            </a:r>
          </a:p>
          <a:p>
            <a:r>
              <a:rPr lang="sl-SI" altLang="sl-SI" sz="3100"/>
              <a:t>Majhen padec rek</a:t>
            </a:r>
            <a:endParaRPr lang="en-US" altLang="sl-SI" sz="3100"/>
          </a:p>
          <a:p>
            <a:r>
              <a:rPr lang="sl-SI" altLang="sl-SI" sz="3100"/>
              <a:t>Blatno jezero</a:t>
            </a:r>
          </a:p>
        </p:txBody>
      </p:sp>
      <p:pic>
        <p:nvPicPr>
          <p:cNvPr id="55300" name="Picture 4" descr="tisza-hungary04">
            <a:extLst>
              <a:ext uri="{FF2B5EF4-FFF2-40B4-BE49-F238E27FC236}">
                <a16:creationId xmlns:a16="http://schemas.microsoft.com/office/drawing/2014/main" id="{E55C92AF-D6C6-4263-B196-8588099BD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1268413"/>
            <a:ext cx="1719262" cy="26638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lake balaton">
            <a:extLst>
              <a:ext uri="{FF2B5EF4-FFF2-40B4-BE49-F238E27FC236}">
                <a16:creationId xmlns:a16="http://schemas.microsoft.com/office/drawing/2014/main" id="{9B159901-73FF-489F-A955-7CC38EF33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78213"/>
            <a:ext cx="3960812" cy="3263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balaton vitorlasokkal">
            <a:extLst>
              <a:ext uri="{FF2B5EF4-FFF2-40B4-BE49-F238E27FC236}">
                <a16:creationId xmlns:a16="http://schemas.microsoft.com/office/drawing/2014/main" id="{BAE18C2F-03BB-480D-BF3A-F756FA347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4549775"/>
            <a:ext cx="3289300" cy="21923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2929740">
            <a:extLst>
              <a:ext uri="{FF2B5EF4-FFF2-40B4-BE49-F238E27FC236}">
                <a16:creationId xmlns:a16="http://schemas.microsoft.com/office/drawing/2014/main" id="{6A424165-508E-4FD3-90A7-4FB363202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2205038"/>
            <a:ext cx="2520950" cy="17700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ža">
  <a:themeElements>
    <a:clrScheme name="Reža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Rež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ež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ž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0</TotalTime>
  <Words>771</Words>
  <Application>Microsoft Office PowerPoint</Application>
  <PresentationFormat>On-screen Show (4:3)</PresentationFormat>
  <Paragraphs>127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Reža</vt:lpstr>
      <vt:lpstr>MADŽARSKA</vt:lpstr>
      <vt:lpstr>OSNOVNI PODATKI</vt:lpstr>
      <vt:lpstr>ZGODOVINA</vt:lpstr>
      <vt:lpstr>MADŽARSKA SKOZI ZGODOVINO</vt:lpstr>
      <vt:lpstr>BUDIMPEŠTA</vt:lpstr>
      <vt:lpstr>GEOGRAFSKE ZNAČILNOSTI</vt:lpstr>
      <vt:lpstr>LEGA IN POVRŠJE</vt:lpstr>
      <vt:lpstr>PRST IN RASTJE</vt:lpstr>
      <vt:lpstr>VODOVJE</vt:lpstr>
      <vt:lpstr>GOSPODARSTVO</vt:lpstr>
      <vt:lpstr>PowerPoint Presentation</vt:lpstr>
      <vt:lpstr>ZAPOSLENOST V GOSPODARSKIH PANOGAH</vt:lpstr>
      <vt:lpstr>KMETIJSTVO</vt:lpstr>
      <vt:lpstr>PowerPoint Presentation</vt:lpstr>
      <vt:lpstr>INDUSTRIJA</vt:lpstr>
      <vt:lpstr>TURIZEM</vt:lpstr>
      <vt:lpstr>PREBIVALSTVO</vt:lpstr>
      <vt:lpstr>RELIGIJA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2019-05-31T08:40:21Z</dcterms:created>
  <dcterms:modified xsi:type="dcterms:W3CDTF">2019-05-31T08:40:21Z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