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63" r:id="rId4"/>
    <p:sldId id="266" r:id="rId5"/>
    <p:sldId id="259" r:id="rId6"/>
    <p:sldId id="260" r:id="rId7"/>
    <p:sldId id="261" r:id="rId8"/>
    <p:sldId id="262" r:id="rId9"/>
    <p:sldId id="268" r:id="rId10"/>
    <p:sldId id="270" r:id="rId11"/>
    <p:sldId id="275" r:id="rId12"/>
    <p:sldId id="271" r:id="rId13"/>
    <p:sldId id="272" r:id="rId14"/>
    <p:sldId id="273" r:id="rId15"/>
    <p:sldId id="274" r:id="rId16"/>
    <p:sldId id="277" r:id="rId17"/>
    <p:sldId id="267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8182" autoAdjust="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B73482-F75D-463B-9566-AAF4EA6D6DEE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A2ECE-979C-49E6-82D0-2CF3339B4152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00F50-4E63-4FFE-AF7C-64076181CA08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64D05C-EC09-4B7F-AAA2-B101893A9A9A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B0E9DF8-E295-42BF-9A4C-DB5F589C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9E8A-C785-43D7-A87F-3B9444A1244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00EE36-572A-4C37-AB5C-7A377267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A46970-532B-4466-8252-A1992702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66DF7-9A73-4A43-B95B-D7A6054B5D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55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996D-5EFD-4853-9B4C-A02C0D8C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5112-2AA1-41EA-9299-93494F6F228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D49A2-0519-43A8-8BA6-ECD98129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B763-79BE-49D8-BFCA-491F46E3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437FA-096E-481B-9805-1C317E6BEA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772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0330-F517-4E23-BB56-00B9535F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F444-1C54-4151-A157-23DC286017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263BD-45D1-4882-8F43-1D2E67A0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9962-9239-49E6-BBF3-5D757624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76BAF-7693-41FB-AB43-EBE2368B84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64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EB15-B757-4E37-B74F-27AAD45211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A922-5BFF-4AFA-970A-2098DA2B402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11A22-5152-4BD1-8F19-2B7553687B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4BAF-6D9B-42F7-8206-B50811FEF0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F906BA-608F-4AFE-AB28-5DCE6D0384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587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5DDEF8-FD12-45C4-9EE0-A35025883C4A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59CA7-9C67-4AC7-8CC6-03F738FE4821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8D1D6-E4BE-47E4-A80C-F5C645B04632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FE69BB-95E6-4302-88B2-E5301552309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5FF197-B419-45C0-AEC9-F5FEF8CA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990C-653F-42D4-A7EA-6C7942A6E1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9C8A29-9917-4BBC-90A7-ED8C0652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8FCFAD-01A9-4B18-B8C2-7F202DC6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32759-81C6-4E9A-9571-F167F9E626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978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48381-26A6-4950-B68C-8EA03DD42B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8BED-7140-4D35-8CD9-FC4EF2F96FE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3F4CFA-A0FA-40EE-A05B-C1615E519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5F4B0C-7F71-460E-92A9-FD6824AC5A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341A6B0-D32A-47C0-9FD3-A383F86392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143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0C64CC-F299-4D99-88A5-94E5D5BD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D5BA-A326-4BC5-9DCC-FF39C7CFA6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C93C64-0529-4887-89BE-50C51B4F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9B55F9-7277-4003-80E8-421EC7C0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F4836-AE66-4E57-B980-92515F35C4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259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ABA5E9-7420-455A-9A3E-280C44CC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0FC-D853-4A03-B3D4-A1CFBB9F797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522BAD-A567-4FB4-BFC9-51058BA8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DE7A31-E953-495E-A386-B97821EF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F2F05-E463-4088-A2C8-825DF73BFC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755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B93935-18EF-4614-9E1E-721BCF15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802C-94FA-4FE0-BD05-801E28FB426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DA2EC8-0768-496D-A65B-51FC04C2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AB93F3-A248-4E4A-9A31-2B09FDBD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4A500-6E6D-46DE-8BC0-EAA2013651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2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58371A-2A6D-4252-A500-6C41ED6E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7719-62BF-42C7-8349-493C736678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1769AB-DBA9-4533-90D1-81FAE4D9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3CDF8-1B70-44F8-96C5-5EAF26B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F7568-9221-4A74-B064-467DE200AF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120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F979B-CC98-4DA7-BE33-BCCD22FB27B8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D69CE-ADD7-46B5-97C9-CB6047EDF3B9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04145-942B-4EDE-B2E0-AA33D835B581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1E2AB2-A9E9-46B4-881F-C82C8B23DB80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0ACF5D9-4610-4A63-8F94-5EC4AEA5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F599-32AE-4AF0-8D89-E8C82DFC52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6447B73-0597-44FA-824B-748AB2B2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1827EF-8EE8-4FD8-8562-D23EC3F0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B7C84-88E1-41FC-A801-8794D8EFDD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323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7946DC-31F1-41E5-AAA5-614D801CE550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A3504-6191-4FAA-9C86-8BE3B61DBEC2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D6BA83-4BAC-40C0-9523-B9550E8F3BAE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B51505-014A-4CAF-B0DE-658E9D6A1E74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35047-4DDD-40B7-90C7-CB8D57CF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3CC03B93-C842-418E-B846-0BFB72DA6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D8675-7AFD-4D88-A30A-A1D7C6640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BDBC2-9804-44D1-9116-F6FC04FAB1A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DD51-26EC-43A2-A024-B84DA4CF5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5388-E3AC-4D56-B89E-F8BA0CB88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8DF9E42A-21E6-4C47-9F45-78AC662DDDC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dnaslov 2">
            <a:extLst>
              <a:ext uri="{FF2B5EF4-FFF2-40B4-BE49-F238E27FC236}">
                <a16:creationId xmlns:a16="http://schemas.microsoft.com/office/drawing/2014/main" id="{60FCA762-9210-435D-8258-ACE40691A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1196975"/>
            <a:ext cx="6400800" cy="1752600"/>
          </a:xfrm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Arial" panose="020B0604020202020204" pitchFamily="34" charset="0"/>
              </a:rPr>
              <a:t> (Magyar Koztársaság)</a:t>
            </a:r>
            <a:endParaRPr lang="sl-SI" altLang="sl-SI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04BDEA-7574-43C9-9F6B-265BA98F9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dirty="0"/>
              <a:t>MADŽARSKA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7897D1D2-38D5-4571-B3D8-79B111DD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528888"/>
            <a:ext cx="55753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668055F2-93A7-413D-8F0F-CE6AD60525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r>
              <a:rPr lang="sl-SI" altLang="sl-SI"/>
              <a:t>KULTURNA  DEDIŠČINA: parlament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0638C91A-B5F4-4CA0-8025-8B0361D6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983538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89894439-6EE7-4B86-A5DF-D78EA79D55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r>
              <a:rPr lang="sl-SI" altLang="sl-SI"/>
              <a:t>KULTURNA DEDIŠČINA: Ribiška trdnjava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37812ACF-B939-4F88-B4F5-A4560C84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81075"/>
            <a:ext cx="3921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2">
            <a:extLst>
              <a:ext uri="{FF2B5EF4-FFF2-40B4-BE49-F238E27FC236}">
                <a16:creationId xmlns:a16="http://schemas.microsoft.com/office/drawing/2014/main" id="{FD5163AB-A9D8-40D0-88E7-A2FA5FA77A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850" y="333375"/>
            <a:ext cx="8496300" cy="6119813"/>
          </a:xfrm>
        </p:spPr>
        <p:txBody>
          <a:bodyPr/>
          <a:lstStyle/>
          <a:p>
            <a:r>
              <a:rPr lang="sl-SI" altLang="sl-SI"/>
              <a:t>NARAVNA DEDIŠČINA: Blatno jezero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EFF2C720-8B7E-4AB9-A30C-EED59C7E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11238"/>
            <a:ext cx="69850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2">
            <a:extLst>
              <a:ext uri="{FF2B5EF4-FFF2-40B4-BE49-F238E27FC236}">
                <a16:creationId xmlns:a16="http://schemas.microsoft.com/office/drawing/2014/main" id="{E195A335-0089-4C61-B401-2B2BEDD70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r>
              <a:rPr lang="sl-SI" altLang="sl-SI"/>
              <a:t>NARAVNA DEDIŠČINA: Margaretin otok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663DADFD-43C6-4CF2-B24B-0D3B3CAC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037512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2">
            <a:extLst>
              <a:ext uri="{FF2B5EF4-FFF2-40B4-BE49-F238E27FC236}">
                <a16:creationId xmlns:a16="http://schemas.microsoft.com/office/drawing/2014/main" id="{1D58EBDD-BF17-4A47-81AA-10ECDC496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r>
              <a:rPr lang="sl-SI" altLang="sl-SI"/>
              <a:t>NARAVNA DEDIŠČINA: Kraške jame</a:t>
            </a:r>
          </a:p>
        </p:txBody>
      </p:sp>
      <p:pic>
        <p:nvPicPr>
          <p:cNvPr id="18435" name="Picture 6">
            <a:extLst>
              <a:ext uri="{FF2B5EF4-FFF2-40B4-BE49-F238E27FC236}">
                <a16:creationId xmlns:a16="http://schemas.microsoft.com/office/drawing/2014/main" id="{AD6197ED-5BA0-46CB-AE56-E390842A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620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2">
            <a:extLst>
              <a:ext uri="{FF2B5EF4-FFF2-40B4-BE49-F238E27FC236}">
                <a16:creationId xmlns:a16="http://schemas.microsoft.com/office/drawing/2014/main" id="{C828B64A-C8A2-46DB-B395-FE84FC9D6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r>
              <a:rPr lang="sl-SI" altLang="sl-SI"/>
              <a:t>GOSPODARSTVO: </a:t>
            </a:r>
            <a:r>
              <a:rPr lang="sl-SI" altLang="sl-SI">
                <a:solidFill>
                  <a:srgbClr val="000000"/>
                </a:solidFill>
              </a:rPr>
              <a:t>električna in elektronska oprema, stroji, živila in kemikalije.</a:t>
            </a:r>
            <a:endParaRPr lang="sl-SI" altLang="sl-SI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A0165C4E-9B69-4AF4-914D-75C00425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53276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98C87F74-D88B-4177-9CDA-66453A7C7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476250"/>
            <a:ext cx="8229600" cy="604837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ZANIMIVOSTI: Od kulinarike je posebnost paprika. Znane specialitete so paprikaš in golaž.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Od glasbe-radi uporabljajo violino, značilni so                         lokali, ki se imenujejo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čarde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9D78CA66-AC68-411A-9FE8-ECF6CE119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51063"/>
            <a:ext cx="5976937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B0C8DA-3EEA-4BB4-9CD1-A09C298E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l-SI" dirty="0"/>
              <a:t>VIRI IN LITERATURA: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BF301920-2430-4217-87F2-47E767D82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sl-SI" altLang="sl-SI"/>
              <a:t>Wikipedia</a:t>
            </a:r>
          </a:p>
          <a:p>
            <a:r>
              <a:rPr lang="sl-SI" altLang="sl-SI"/>
              <a:t>Google slike</a:t>
            </a:r>
          </a:p>
          <a:p>
            <a:r>
              <a:rPr lang="sl-SI" altLang="sl-SI"/>
              <a:t>Izvozno okno</a:t>
            </a:r>
          </a:p>
          <a:p>
            <a:r>
              <a:rPr lang="sl-SI" altLang="sl-SI"/>
              <a:t>Europa.eu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32F3441A-B77B-4C7A-AEFB-02A84AD5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3436938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40A432D4-B3B7-480C-9C7D-AE74F4B0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4287838"/>
            <a:ext cx="3357563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D4550002-DF9F-4C34-85DC-786D40F7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287838"/>
            <a:ext cx="46688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43FDA77E-89E2-41D7-AB1F-D8B195718F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333375"/>
            <a:ext cx="8666163" cy="619125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URADNO IME: Republika Madžarska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Magyar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 err="1">
                <a:solidFill>
                  <a:prstClr val="black"/>
                </a:solidFill>
              </a:rPr>
              <a:t>Koztársaság</a:t>
            </a:r>
            <a:r>
              <a:rPr lang="sl-SI" dirty="0">
                <a:solidFill>
                  <a:prstClr val="black"/>
                </a:solidFill>
              </a:rPr>
              <a:t>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PREBIVALSTVO: okoli 10 000 000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GLAVNO MESTO: Budimpešta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prstClr val="black"/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prstClr val="black"/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prstClr val="black"/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FF02D899-3F49-4442-9490-82C1D645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276475"/>
            <a:ext cx="6048375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>
            <a:extLst>
              <a:ext uri="{FF2B5EF4-FFF2-40B4-BE49-F238E27FC236}">
                <a16:creationId xmlns:a16="http://schemas.microsoft.com/office/drawing/2014/main" id="{1BFDC08D-BCD4-48D2-8E25-4A6B2F9B76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6192837"/>
          </a:xfrm>
        </p:spPr>
        <p:txBody>
          <a:bodyPr/>
          <a:lstStyle/>
          <a:p>
            <a:r>
              <a:rPr lang="sl-SI" altLang="sl-SI">
                <a:solidFill>
                  <a:srgbClr val="000000"/>
                </a:solidFill>
              </a:rPr>
              <a:t>LEGA: Srednja Evropa</a:t>
            </a:r>
          </a:p>
          <a:p>
            <a:r>
              <a:rPr lang="sl-SI" altLang="sl-SI">
                <a:solidFill>
                  <a:srgbClr val="000000"/>
                </a:solidFill>
              </a:rPr>
              <a:t>PODNEBJE: izrazito celinsko</a:t>
            </a:r>
          </a:p>
          <a:p>
            <a:r>
              <a:rPr lang="sl-SI" altLang="sl-SI">
                <a:solidFill>
                  <a:srgbClr val="000000"/>
                </a:solidFill>
              </a:rPr>
              <a:t>NAJVIŠJI VRH: Kekes  1014m</a:t>
            </a:r>
            <a:endParaRPr lang="sl-SI" altLang="sl-SI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72D25043-5B47-40BC-A965-8752C958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0963"/>
            <a:ext cx="4999038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18133392-9E21-46D0-91F4-1ADB9302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276475"/>
            <a:ext cx="4632325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527176A1-B2B5-4D6B-990C-1EFB65A04C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8" y="333375"/>
            <a:ext cx="8424862" cy="626427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MEJNE DRŽAVE: Slovenija, Hrvaška, Avstrija, Slovaška, Ukrajina, Srbija,Romunija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sl-SI" dirty="0">
              <a:solidFill>
                <a:prstClr val="black"/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1FD97F3C-5858-4B5F-9254-8C978E45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17625"/>
            <a:ext cx="7272338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>
            <a:extLst>
              <a:ext uri="{FF2B5EF4-FFF2-40B4-BE49-F238E27FC236}">
                <a16:creationId xmlns:a16="http://schemas.microsoft.com/office/drawing/2014/main" id="{58C329FA-2C92-4365-BEF2-201011C8EE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8913"/>
            <a:ext cx="8218488" cy="6567487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HIMNA: Bog blagoslovi Madžare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rgbClr val="333333"/>
                </a:solidFill>
              </a:rPr>
              <a:t>AVTOR:</a:t>
            </a:r>
            <a:r>
              <a:rPr lang="sl-SI" dirty="0">
                <a:solidFill>
                  <a:srgbClr val="000000"/>
                </a:solidFill>
                <a:latin typeface="Arial"/>
              </a:rPr>
              <a:t> 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Ferenc </a:t>
            </a:r>
            <a:r>
              <a:rPr lang="sl-SI" dirty="0" err="1">
                <a:solidFill>
                  <a:srgbClr val="000000"/>
                </a:solidFill>
              </a:rPr>
              <a:t>Kölcsey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rgbClr val="333333"/>
                </a:solidFill>
              </a:rPr>
              <a:t>UGLASBITELJ: </a:t>
            </a:r>
            <a:r>
              <a:rPr lang="sl-SI" dirty="0">
                <a:solidFill>
                  <a:srgbClr val="000000"/>
                </a:solidFill>
              </a:rPr>
              <a:t>Ferenc </a:t>
            </a:r>
            <a:r>
              <a:rPr lang="sl-SI" dirty="0" err="1">
                <a:solidFill>
                  <a:srgbClr val="000000"/>
                </a:solidFill>
              </a:rPr>
              <a:t>Erkel</a:t>
            </a:r>
            <a:endParaRPr lang="sl-SI" dirty="0">
              <a:solidFill>
                <a:srgbClr val="000000"/>
              </a:solidFill>
            </a:endParaRPr>
          </a:p>
          <a:p>
            <a:pPr indent="-182880" fontAlgn="auto">
              <a:buClr>
                <a:srgbClr val="F14124">
                  <a:lumMod val="75000"/>
                </a:srgbClr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VELIKOST: 93.030 km</a:t>
            </a:r>
            <a:r>
              <a:rPr lang="sl-SI" baseline="30000" dirty="0">
                <a:solidFill>
                  <a:prstClr val="black"/>
                </a:solidFill>
              </a:rPr>
              <a:t>2</a:t>
            </a:r>
            <a:endParaRPr lang="sl-SI" dirty="0">
              <a:solidFill>
                <a:srgbClr val="333333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ZASTAVA: rdeča,bela in zelena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20661527-6137-416C-8935-A8C64384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89200"/>
            <a:ext cx="6119812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imno Nacional de Hungría_Hungary National Anthem.mp3">
            <a:hlinkClick r:id="" action="ppaction://media"/>
            <a:extLst>
              <a:ext uri="{FF2B5EF4-FFF2-40B4-BE49-F238E27FC236}">
                <a16:creationId xmlns:a16="http://schemas.microsoft.com/office/drawing/2014/main" id="{A173C69A-87A5-4820-9278-0295476DA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266700"/>
            <a:ext cx="3603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FEC83FAE-C4E9-4609-A3CB-D3793B3009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33375"/>
            <a:ext cx="8229600" cy="648017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rgbClr val="333333"/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PLAČILNO SREDSTVO: </a:t>
            </a:r>
            <a:r>
              <a:rPr lang="sl-SI" dirty="0">
                <a:solidFill>
                  <a:srgbClr val="993300"/>
                </a:solidFill>
                <a:latin typeface="Arial"/>
              </a:rPr>
              <a:t> 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forint (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Ft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 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AC29A998-6595-4C38-9F67-865341FC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1563"/>
            <a:ext cx="6048375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9">
            <a:extLst>
              <a:ext uri="{FF2B5EF4-FFF2-40B4-BE49-F238E27FC236}">
                <a16:creationId xmlns:a16="http://schemas.microsoft.com/office/drawing/2014/main" id="{7F392478-3326-4698-812E-E5321F53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071563"/>
            <a:ext cx="270033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10">
            <a:extLst>
              <a:ext uri="{FF2B5EF4-FFF2-40B4-BE49-F238E27FC236}">
                <a16:creationId xmlns:a16="http://schemas.microsoft.com/office/drawing/2014/main" id="{2FB7286D-0BEC-42C9-B9D9-0D6B6419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003675"/>
            <a:ext cx="608171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14">
            <a:extLst>
              <a:ext uri="{FF2B5EF4-FFF2-40B4-BE49-F238E27FC236}">
                <a16:creationId xmlns:a16="http://schemas.microsoft.com/office/drawing/2014/main" id="{6F3B319F-A59A-4887-B0A0-309A64F4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03675"/>
            <a:ext cx="267176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79BF3BF-5B1B-49BA-832A-97BB48583C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604837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DRŽAVNI JEZIK: Madžarščina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POKRAJINSKE ENOTE: osrednja Madžarska, Blatno jezero, Donava, severna Madžarska,velike Madžarske nižine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PREBIVALCI: Madžari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prstClr val="black"/>
              </a:solidFill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F6A659C-8A5E-4455-BB93-34E4D3A4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5643563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F5B52B80-EA6D-4C9D-AB70-135807C97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6119812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KULTURNA DEDIŠČINA: grad Buda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12291" name="Picture 7">
            <a:extLst>
              <a:ext uri="{FF2B5EF4-FFF2-40B4-BE49-F238E27FC236}">
                <a16:creationId xmlns:a16="http://schemas.microsoft.com/office/drawing/2014/main" id="{3A1E2B74-7A7D-428A-943B-40C0E30A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52513"/>
            <a:ext cx="8385175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CD7E73-99F0-4073-B897-A62BA06391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33375"/>
            <a:ext cx="8229600" cy="604837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KULTURNA DEDIŠČINA: verižni most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2772418-EC57-4B76-9CE4-22CEBD09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921625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174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Georgia</vt:lpstr>
      <vt:lpstr>Trebuchet MS</vt:lpstr>
      <vt:lpstr>Sled</vt:lpstr>
      <vt:lpstr>MADŽARSKA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 IN 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