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65" r:id="rId2"/>
    <p:sldId id="264" r:id="rId3"/>
    <p:sldId id="266" r:id="rId4"/>
    <p:sldId id="267" r:id="rId5"/>
    <p:sldId id="270" r:id="rId6"/>
    <p:sldId id="271" r:id="rId7"/>
    <p:sldId id="274" r:id="rId8"/>
    <p:sldId id="268" r:id="rId9"/>
    <p:sldId id="269" r:id="rId10"/>
    <p:sldId id="276" r:id="rId11"/>
    <p:sldId id="272" r:id="rId12"/>
    <p:sldId id="273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8FC893-487F-495D-A3F6-933B5D80F7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A0BEC-19BF-4F81-B7E7-B82FA65B70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511A90-C1A4-4279-A131-6B3A62CFB5DB}" type="datetimeFigureOut">
              <a:rPr lang="en-US"/>
              <a:pPr>
                <a:defRPr/>
              </a:pPr>
              <a:t>5/31/2019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28E422-A67F-41BB-8FC8-C0C038DD3B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D5AA7D-FCC7-401C-9513-085365B88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8CFE6-2A86-4EC7-9470-D0818181D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E2EE9-210E-4F84-8CCB-81CCCA3C3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0A54382-8823-4A02-A330-42EE6405A557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1A31D-1E98-490A-990D-2A05173D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70D8-4130-4EA7-8EE6-CDE7C465A5D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3CC3-39B6-4AFA-A6E5-733B210D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C082B-A55E-4512-9DB9-D9E78D80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247AE-A853-4271-B82D-240565157E0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3723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C5CDA-BDBA-4AB9-B575-4EFE3219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FF9A-AAB4-4E82-B64D-D868F00AAC1D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F9781-6248-466D-AE43-3C8985B5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FEA6-BB3D-4ACD-BD01-C7566E9B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8EB0B-16DF-4D18-9B0B-C54889F45D0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7432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EEE3D-2E74-4933-BC10-0BDC3F78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9182-14C7-4EB2-B57C-C7EA19F34183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67D1E-0FC2-4255-A1F4-553A588B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73BC-CE81-45D7-B969-C454C569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D7E14-455A-49F3-956C-F3545D09D0D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208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7C603-66D5-44A6-8F05-29BC71C6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9868-A300-41DD-927D-833682A18FC6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C1735-DC73-4961-8246-4CF9AFDC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0EDD7-3C1F-4C45-8B81-5259764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94835-9DFA-4311-BE9A-AF6C4818825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3675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3B318-1236-4D3C-BBC1-C1BFABF6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2C46B-28F3-4BF4-8E1F-45F1F3712CA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00F28-DAE7-4A3B-B936-18DB8FB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8968C-8864-4992-A9B7-42EABAC6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8C975-73E5-4615-8BB7-41712CB768C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4487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CE172F-C3B7-42C5-9293-2252F54E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59CF-4B1E-4C52-B0D1-495A44F20865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15C236-A224-4586-A87F-D83A10D3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0FC3C7-34DE-4D9D-A1BC-BDB05BFF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171BF-A409-4424-896E-DA1F4DDC8B3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2164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8A3F23-127D-4C1A-BB13-2D2BE9D2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6DA4-7343-4DD7-BA86-CA185BC211D3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1931D8-215F-4B0A-A284-CF90DE3F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01A88C-14E9-4F35-8117-03560B2C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18484-71D6-4EB6-8F33-F0A5FFD7CF7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4666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B75807-2094-44A1-A565-C5940DF9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F563-D829-4149-9404-3639EB2DB358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9BF169-2E09-49DC-9936-E81E796B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BA6529-2AAA-41AB-B622-2671BED8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AB27C-EBEB-429F-8038-C0140A70F00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1117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047F68-FDD9-4D19-BBF7-16FC7671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9A63-7E80-4029-84F4-ED352562460D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B15D67-BDEE-4CB7-AB1E-0A50025D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0B9A53-6CD4-46DD-A568-8C26BBD0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B5C7-55F6-4193-885C-FBA8E45AE3E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6842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6310F3-A66E-4F93-B2C2-ADB1A849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D2BBF-0247-4937-B8F6-62722BB97DCA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354B58-1E37-41A0-AEBB-F90A543B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B19FCF-E686-43A7-819C-E94CF541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F6B08-BF31-49AF-A6D4-149560A7F20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2998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98308C-0133-47ED-AE91-F84F8429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C530-1DAA-4D28-9234-01E327FEA4B0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751EC3-57B0-42AB-B4EA-0E816ED9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7CB880-BD11-4F12-871B-7EF66FE9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283DD-7BB8-4860-BAC6-024944A0B88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5102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AE0FBDD-362E-4989-8ECD-8D2CB723B3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83650C-A382-4D54-B999-6FA7626DD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FA892-5CE5-49A1-B407-AA8EB42C5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09E079-6831-41F0-AF2E-A49DCB1F3AE2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D1273-5410-406B-BCEC-CD27844F3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647AE-98B1-4F20-BCD9-3D218A890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42EEAA0-4F5F-452E-9D23-919F946C5B0F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remik91\Desktop\NZ%20Maori%20-%20Haka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remik91\Desktop\Maori%20Haka.av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7633CB-5069-4E1F-A027-5D48093A1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5410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041AA-E375-4DCC-9E5B-F5258E060B61}"/>
              </a:ext>
            </a:extLst>
          </p:cNvPr>
          <p:cNvSpPr/>
          <p:nvPr/>
        </p:nvSpPr>
        <p:spPr>
          <a:xfrm>
            <a:off x="3429000" y="304800"/>
            <a:ext cx="19207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Maóri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BBC30D7A-55B6-4270-854F-8A57B586D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457200"/>
            <a:ext cx="50673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>
            <a:extLst>
              <a:ext uri="{FF2B5EF4-FFF2-40B4-BE49-F238E27FC236}">
                <a16:creationId xmlns:a16="http://schemas.microsoft.com/office/drawing/2014/main" id="{5035DCC9-B9B7-4E64-83D7-4BA8AFFAA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228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FD77E821-B0A5-4A4A-93D3-F63511141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27051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149B6AA9-A6DA-49A0-87F6-BC108AD9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C0A9458-B7DA-4358-B00E-4B5BFB60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Zanimivi podatki</a:t>
            </a:r>
            <a:endParaRPr lang="en-GB" altLang="sl-SI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4200CF34-27CB-40C0-84EF-2D088A8BC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/>
            <a:r>
              <a:rPr lang="sl-SI" altLang="sl-SI"/>
              <a:t>Kljub temu, da je Maorov danes le 14% prebivalstva Nove Zelandije, je njihova “zastopanost” v zaporih kar 50%</a:t>
            </a:r>
          </a:p>
          <a:p>
            <a:pPr eaLnBrk="1" hangingPunct="1"/>
            <a:r>
              <a:rPr lang="sl-SI" altLang="sl-SI"/>
              <a:t>Maori imajo tudi višjo brezposelnost in število samomorov kot ne-Maori</a:t>
            </a:r>
          </a:p>
          <a:p>
            <a:pPr eaLnBrk="1" hangingPunct="1"/>
            <a:r>
              <a:rPr lang="sl-SI" altLang="sl-SI"/>
              <a:t>Imajo pa tudi nižje pričakovano življensko dobo kot ne-Maori : </a:t>
            </a:r>
          </a:p>
          <a:p>
            <a:pPr eaLnBrk="1" hangingPunct="1"/>
            <a:r>
              <a:rPr lang="sl-SI" altLang="sl-SI"/>
              <a:t>Moški: -Maori: 69 let, Ne-Maori: 77 let</a:t>
            </a:r>
          </a:p>
          <a:p>
            <a:pPr eaLnBrk="1" hangingPunct="1"/>
            <a:r>
              <a:rPr lang="sl-SI" altLang="sl-SI"/>
              <a:t>Ženske: -Maori: 73 let, Ne-Maori: 82 let</a:t>
            </a:r>
            <a:endParaRPr lang="en-GB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72867D4-6523-4CD5-A144-83638844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Maori danes</a:t>
            </a:r>
            <a:endParaRPr lang="en-GB" altLang="sl-SI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F58460B-71A5-4B64-B5ED-0B6DFCD24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l-SI"/>
              <a:t>Nekdanji način življenja je ohranilo le malo Maorov, saj se vedno več ljudi seli v mesta.</a:t>
            </a:r>
            <a:r>
              <a:rPr lang="sl-SI" altLang="sl-SI"/>
              <a:t> Pa še ti Maori se oblačijo v </a:t>
            </a:r>
            <a:r>
              <a:rPr lang="en-US" altLang="sl-SI"/>
              <a:t>krila iz rafije</a:t>
            </a:r>
            <a:r>
              <a:rPr lang="sl-SI" altLang="sl-SI"/>
              <a:t>, si poslikajo obraze in zaplešejo ter zapojejo Hako predvsem za radovedne turiste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sl-SI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96039E7-7F7E-4CD7-A034-11849769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sl-SI"/>
          </a:p>
        </p:txBody>
      </p:sp>
      <p:pic>
        <p:nvPicPr>
          <p:cNvPr id="4" name="NZ Maori - Haka.avi">
            <a:hlinkClick r:id="" action="ppaction://media"/>
            <a:extLst>
              <a:ext uri="{FF2B5EF4-FFF2-40B4-BE49-F238E27FC236}">
                <a16:creationId xmlns:a16="http://schemas.microsoft.com/office/drawing/2014/main" id="{3955A952-612A-47A3-8DC4-157C264F94F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CF6FE696-4607-4260-82A8-EF522EE42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sl-SI" b="1">
                <a:solidFill>
                  <a:schemeClr val="bg1"/>
                </a:solidFill>
              </a:rPr>
              <a:t>Maóri</a:t>
            </a:r>
            <a:r>
              <a:rPr lang="en-US" altLang="sl-SI">
                <a:solidFill>
                  <a:schemeClr val="bg1"/>
                </a:solidFill>
              </a:rPr>
              <a:t> so </a:t>
            </a:r>
            <a:r>
              <a:rPr lang="sl-SI" altLang="sl-SI">
                <a:solidFill>
                  <a:schemeClr val="bg1"/>
                </a:solidFill>
              </a:rPr>
              <a:t>domorodno </a:t>
            </a:r>
            <a:r>
              <a:rPr lang="sl-SI" altLang="sl-SI"/>
              <a:t>lj</a:t>
            </a:r>
            <a:r>
              <a:rPr lang="sl-SI" altLang="sl-SI">
                <a:solidFill>
                  <a:schemeClr val="bg1"/>
                </a:solidFill>
              </a:rPr>
              <a:t>udstvo Nove Zelandije</a:t>
            </a:r>
            <a:r>
              <a:rPr lang="en-US" altLang="sl-SI">
                <a:solidFill>
                  <a:schemeClr val="bg1"/>
                </a:solidFill>
              </a:rPr>
              <a:t>, ki govori </a:t>
            </a:r>
            <a:r>
              <a:rPr lang="sl-SI" altLang="sl-SI">
                <a:solidFill>
                  <a:schemeClr val="bg1"/>
                </a:solidFill>
              </a:rPr>
              <a:t>maorščino</a:t>
            </a:r>
          </a:p>
          <a:p>
            <a:pPr eaLnBrk="1" hangingPunct="1"/>
            <a:r>
              <a:rPr lang="en-US" altLang="sl-SI">
                <a:solidFill>
                  <a:schemeClr val="bg1"/>
                </a:solidFill>
              </a:rPr>
              <a:t>Beseda </a:t>
            </a:r>
            <a:r>
              <a:rPr lang="en-US" altLang="sl-SI" b="1">
                <a:solidFill>
                  <a:schemeClr val="bg1"/>
                </a:solidFill>
              </a:rPr>
              <a:t>Maóri </a:t>
            </a:r>
            <a:r>
              <a:rPr lang="en-US" altLang="sl-SI">
                <a:solidFill>
                  <a:schemeClr val="bg1"/>
                </a:solidFill>
              </a:rPr>
              <a:t>v m</a:t>
            </a:r>
            <a:r>
              <a:rPr lang="sl-SI" altLang="sl-SI">
                <a:solidFill>
                  <a:schemeClr val="bg1"/>
                </a:solidFill>
              </a:rPr>
              <a:t>ao</a:t>
            </a:r>
            <a:r>
              <a:rPr lang="en-US" altLang="sl-SI">
                <a:solidFill>
                  <a:schemeClr val="bg1"/>
                </a:solidFill>
              </a:rPr>
              <a:t>rščin</a:t>
            </a:r>
            <a:r>
              <a:rPr lang="sl-SI" altLang="sl-SI">
                <a:solidFill>
                  <a:schemeClr val="bg1"/>
                </a:solidFill>
              </a:rPr>
              <a:t>i </a:t>
            </a:r>
            <a:r>
              <a:rPr lang="en-US" altLang="sl-SI">
                <a:solidFill>
                  <a:schemeClr val="bg1"/>
                </a:solidFill>
              </a:rPr>
              <a:t>pomeni običajno ali navadno osebo</a:t>
            </a:r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r>
              <a:rPr lang="en-US" altLang="sl-SI">
                <a:solidFill>
                  <a:schemeClr val="bg1"/>
                </a:solidFill>
              </a:rPr>
              <a:t>Danes Maori sestavljajo le 1</a:t>
            </a:r>
            <a:r>
              <a:rPr lang="sl-SI" altLang="sl-SI">
                <a:solidFill>
                  <a:schemeClr val="bg1"/>
                </a:solidFill>
              </a:rPr>
              <a:t>4</a:t>
            </a:r>
            <a:r>
              <a:rPr lang="en-US" altLang="sl-SI">
                <a:solidFill>
                  <a:schemeClr val="bg1"/>
                </a:solidFill>
              </a:rPr>
              <a:t>% vsega </a:t>
            </a:r>
            <a:r>
              <a:rPr lang="sl-SI" altLang="sl-SI">
                <a:solidFill>
                  <a:schemeClr val="bg1"/>
                </a:solidFill>
              </a:rPr>
              <a:t>p</a:t>
            </a:r>
            <a:r>
              <a:rPr lang="en-US" altLang="sl-SI">
                <a:solidFill>
                  <a:schemeClr val="bg1"/>
                </a:solidFill>
              </a:rPr>
              <a:t>rebivalstva</a:t>
            </a:r>
            <a:r>
              <a:rPr lang="sl-SI" altLang="sl-SI">
                <a:solidFill>
                  <a:schemeClr val="bg1"/>
                </a:solidFill>
              </a:rPr>
              <a:t> Nove Zelandije</a:t>
            </a:r>
            <a:r>
              <a:rPr lang="en-US" altLang="sl-SI">
                <a:solidFill>
                  <a:schemeClr val="bg1"/>
                </a:solidFill>
              </a:rPr>
              <a:t>, in sicer jih je približno </a:t>
            </a:r>
            <a:r>
              <a:rPr lang="sl-SI" altLang="sl-SI">
                <a:solidFill>
                  <a:schemeClr val="bg1"/>
                </a:solidFill>
              </a:rPr>
              <a:t>630 000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9C8981E-210D-4720-8DE8-A0946B59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Izvor</a:t>
            </a:r>
            <a:endParaRPr lang="en-GB" altLang="sl-SI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782890FD-B0A5-4F6C-B28E-E1AC1986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sl-SI" altLang="sl-SI"/>
              <a:t>M</a:t>
            </a:r>
            <a:r>
              <a:rPr lang="en-US" altLang="sl-SI"/>
              <a:t>aóri so oceanskega izvora </a:t>
            </a:r>
            <a:endParaRPr lang="sl-SI" altLang="sl-SI"/>
          </a:p>
          <a:p>
            <a:pPr eaLnBrk="1" hangingPunct="1"/>
            <a:r>
              <a:rPr lang="en-US" altLang="sl-SI"/>
              <a:t>Na otoke Nove Zela</a:t>
            </a:r>
            <a:r>
              <a:rPr lang="en-US" altLang="sl-SI">
                <a:solidFill>
                  <a:schemeClr val="bg1"/>
                </a:solidFill>
              </a:rPr>
              <a:t>ndi</a:t>
            </a:r>
            <a:r>
              <a:rPr lang="en-US" altLang="sl-SI"/>
              <a:t>je so pripluli približno v 10. stoletj</a:t>
            </a:r>
            <a:r>
              <a:rPr lang="sl-SI" altLang="sl-SI"/>
              <a:t>u</a:t>
            </a:r>
            <a:r>
              <a:rPr lang="en-US" altLang="sl-SI"/>
              <a:t> </a:t>
            </a:r>
            <a:r>
              <a:rPr lang="sl-SI" altLang="sl-SI"/>
              <a:t>iz Polin</a:t>
            </a:r>
            <a:r>
              <a:rPr lang="sl-SI" altLang="sl-SI">
                <a:solidFill>
                  <a:schemeClr val="bg1"/>
                </a:solidFill>
              </a:rPr>
              <a:t>ezije</a:t>
            </a:r>
          </a:p>
          <a:p>
            <a:pPr eaLnBrk="1" hangingPunct="1"/>
            <a:r>
              <a:rPr lang="en-US" altLang="sl-SI"/>
              <a:t>S seboj so prip</a:t>
            </a:r>
            <a:r>
              <a:rPr lang="en-US" altLang="sl-SI">
                <a:solidFill>
                  <a:schemeClr val="bg1"/>
                </a:solidFill>
              </a:rPr>
              <a:t>eljali pse in </a:t>
            </a:r>
            <a:r>
              <a:rPr lang="en-US" altLang="sl-SI"/>
              <a:t>podgane, </a:t>
            </a:r>
            <a:r>
              <a:rPr lang="sl-SI" altLang="sl-SI"/>
              <a:t>verjetno pa </a:t>
            </a:r>
            <a:r>
              <a:rPr lang="en-US" altLang="sl-SI"/>
              <a:t>še katere </a:t>
            </a:r>
            <a:r>
              <a:rPr lang="en-US" altLang="sl-SI">
                <a:solidFill>
                  <a:schemeClr val="bg1"/>
                </a:solidFill>
              </a:rPr>
              <a:t>druge vrste </a:t>
            </a:r>
            <a:r>
              <a:rPr lang="en-US" altLang="sl-SI"/>
              <a:t>živali, ki </a:t>
            </a:r>
            <a:r>
              <a:rPr lang="sl-SI" altLang="sl-SI"/>
              <a:t>pa </a:t>
            </a:r>
            <a:r>
              <a:rPr lang="en-US" altLang="sl-SI"/>
              <a:t>se niso ohranile</a:t>
            </a:r>
            <a:endParaRPr lang="sl-SI" altLang="sl-SI"/>
          </a:p>
          <a:p>
            <a:pPr eaLnBrk="1" hangingPunct="1"/>
            <a:endParaRPr lang="en-GB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5BAD68BE-7250-40D0-8998-D09BED895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sl-SI">
                <a:solidFill>
                  <a:schemeClr val="bg1"/>
                </a:solidFill>
              </a:rPr>
              <a:t>Maori so oblečeni v nekakšna krila iz rafije, ki jim segajo do pasu </a:t>
            </a:r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So tetovirani in poslikani po celotnem obrazu in telesu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Maori </a:t>
            </a:r>
            <a:r>
              <a:rPr lang="en-US" altLang="sl-SI">
                <a:solidFill>
                  <a:schemeClr val="bg1"/>
                </a:solidFill>
              </a:rPr>
              <a:t>niso zapisovali svoje tradicije in kulture, temveč so jo prenašali iz roda v rod le kot ustno izročilo in upodabljali v različnih vrstah umetnosti</a:t>
            </a:r>
            <a:endParaRPr lang="sl-SI" altLang="sl-SI">
              <a:solidFill>
                <a:schemeClr val="bg1"/>
              </a:solidFill>
            </a:endParaRP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8BC1DCAC-DDF7-4B24-8C3D-DB3C0D24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Tradicija in kultura</a:t>
            </a:r>
            <a:endParaRPr lang="en-GB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D23D5527-F64D-422D-95DD-77BE23DE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pPr eaLnBrk="1" hangingPunct="1"/>
            <a:r>
              <a:rPr lang="sl-SI" altLang="sl-SI"/>
              <a:t>O</a:t>
            </a:r>
            <a:r>
              <a:rPr lang="en-US" altLang="sl-SI"/>
              <a:t>boroženimi z dolgimi sulicami, plešejo bosi svoj bojni ples </a:t>
            </a:r>
            <a:r>
              <a:rPr lang="sl-SI" altLang="sl-SI"/>
              <a:t>HAKA</a:t>
            </a:r>
          </a:p>
          <a:p>
            <a:pPr eaLnBrk="1" hangingPunct="1"/>
            <a:endParaRPr lang="en-GB" altLang="sl-SI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3C69C560-8E8B-48CA-9471-8B31C56D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56063"/>
            <a:ext cx="21336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1B21699-39F4-440D-B24D-C3D56E7F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sl-SI"/>
          </a:p>
        </p:txBody>
      </p:sp>
      <p:pic>
        <p:nvPicPr>
          <p:cNvPr id="4" name="Maori Haka.avi">
            <a:hlinkClick r:id="" action="ppaction://media"/>
            <a:extLst>
              <a:ext uri="{FF2B5EF4-FFF2-40B4-BE49-F238E27FC236}">
                <a16:creationId xmlns:a16="http://schemas.microsoft.com/office/drawing/2014/main" id="{ACDC55B1-81E8-4D6C-B3CB-F82C1742C28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8534400" cy="68278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248A5A9-77C4-4244-B10F-833E37C6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Marae</a:t>
            </a:r>
            <a:endParaRPr lang="en-GB" altLang="sl-SI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6F8A7F8-0F4A-426B-89DB-FF232FC3B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l-SI"/>
              <a:t>Marae je središče maorske skupnosti in je znotraj in zunaj okrašena s tradicionalnimi rezbarijami </a:t>
            </a:r>
            <a:endParaRPr lang="sl-SI" altLang="sl-SI"/>
          </a:p>
          <a:p>
            <a:pPr eaLnBrk="1" hangingPunct="1"/>
            <a:r>
              <a:rPr lang="en-US" altLang="sl-SI"/>
              <a:t>V zborni hiši marae potekajo plamenske slavnosti Maorov </a:t>
            </a:r>
            <a:endParaRPr lang="sl-SI" altLang="sl-SI"/>
          </a:p>
          <a:p>
            <a:pPr eaLnBrk="1" hangingPunct="1"/>
            <a:r>
              <a:rPr lang="en-US" altLang="sl-SI"/>
              <a:t>Maorske rezbarije ponazarjajo verovanje, da imajo vse stvari notranjo duhovno moč</a:t>
            </a:r>
            <a:endParaRPr lang="sl-SI" altLang="sl-SI"/>
          </a:p>
          <a:p>
            <a:pPr eaLnBrk="1" hangingPunct="1"/>
            <a:r>
              <a:rPr lang="en-US" altLang="sl-SI"/>
              <a:t> Rezbarstvo je najpomembnejša umetna obrt </a:t>
            </a:r>
            <a:endParaRPr lang="en-GB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40BADDF-9FF0-4649-A3C3-F754E609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6800" y="38100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Marae</a:t>
            </a:r>
            <a:endParaRPr lang="en-GB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On-screen Show (4:3)</PresentationFormat>
  <Paragraphs>27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Izvor</vt:lpstr>
      <vt:lpstr>Tradicija in kultura</vt:lpstr>
      <vt:lpstr>PowerPoint Presentation</vt:lpstr>
      <vt:lpstr>PowerPoint Presentation</vt:lpstr>
      <vt:lpstr>PowerPoint Presentation</vt:lpstr>
      <vt:lpstr>Marae</vt:lpstr>
      <vt:lpstr>Marae</vt:lpstr>
      <vt:lpstr>PowerPoint Presentation</vt:lpstr>
      <vt:lpstr>Zanimivi podatki</vt:lpstr>
      <vt:lpstr>Maori danes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2019-05-31T08:40:21Z</dcterms:created>
  <dcterms:modified xsi:type="dcterms:W3CDTF">2019-05-31T08:40:22Z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