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6" r:id="rId2"/>
    <p:sldId id="262" r:id="rId3"/>
    <p:sldId id="263" r:id="rId4"/>
    <p:sldId id="264" r:id="rId5"/>
    <p:sldId id="260" r:id="rId6"/>
    <p:sldId id="261" r:id="rId7"/>
    <p:sldId id="257" r:id="rId8"/>
    <p:sldId id="258" r:id="rId9"/>
    <p:sldId id="259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00FF"/>
    <a:srgbClr val="666633"/>
    <a:srgbClr val="CC9900"/>
    <a:srgbClr val="0033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FAA4-F312-4F78-B3A4-A7F5ED09C887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0018-D3A2-4F0D-9A86-C15AAB054CB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" name="Ograda vsebine 11" descr="tumblr_mz3wlyRojK1qc1vdxo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15" name="PoljeZBesedilom 14"/>
          <p:cNvSpPr txBox="1"/>
          <p:nvPr/>
        </p:nvSpPr>
        <p:spPr>
          <a:xfrm>
            <a:off x="3419872" y="980728"/>
            <a:ext cx="3775457" cy="2448272"/>
          </a:xfrm>
          <a:prstGeom prst="rect">
            <a:avLst/>
          </a:prstGeom>
          <a:noFill/>
        </p:spPr>
        <p:txBody>
          <a:bodyPr wrap="none" rtlCol="0">
            <a:prstTxWarp prst="textDeflateIn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l-SI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MAROKO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OSNOVNI PODATKI</a:t>
            </a:r>
          </a:p>
        </p:txBody>
      </p:sp>
      <p:graphicFrame>
        <p:nvGraphicFramePr>
          <p:cNvPr id="8" name="Ograda vsebine 7"/>
          <p:cNvGraphicFramePr>
            <a:graphicFrameLocks noGrp="1"/>
          </p:cNvGraphicFramePr>
          <p:nvPr>
            <p:ph idx="1"/>
          </p:nvPr>
        </p:nvGraphicFramePr>
        <p:xfrm>
          <a:off x="0" y="1052737"/>
          <a:ext cx="3816424" cy="5805263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565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URADNO</a:t>
                      </a:r>
                      <a:r>
                        <a:rPr lang="sl-SI" sz="14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IME DRŽAVE</a:t>
                      </a:r>
                      <a:endParaRPr lang="sl-SI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KRALJEVINA</a:t>
                      </a:r>
                      <a:r>
                        <a:rPr lang="sl-SI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MAROKO</a:t>
                      </a:r>
                      <a:endParaRPr lang="sl-SI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81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GLAVNO MESTO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RABAT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081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VELIKOST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446550km²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81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PODNEBJE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MEDITERANSKO,PUŠČAVSKO,STEPSKO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081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DRŽAVNI POGLAVAR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KRALJ IN PRECEDNIK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47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ŠTEVILO PREBIVALSTVA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33.241.259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081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JEZIK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ARABSKI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3565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PREVLADUJE MUSLIMANSKA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081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DENARNA ENOTA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DIRHAM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Desna puščica 8"/>
          <p:cNvSpPr/>
          <p:nvPr/>
        </p:nvSpPr>
        <p:spPr>
          <a:xfrm>
            <a:off x="3419872" y="3717032"/>
            <a:ext cx="180020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5292080" y="3717032"/>
            <a:ext cx="384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2"/>
                </a:solidFill>
              </a:rPr>
              <a:t>KRALJ:MOHAMED VI.,PREDSEDNIK:ABBAS EL FASSI</a:t>
            </a:r>
          </a:p>
        </p:txBody>
      </p:sp>
      <p:cxnSp>
        <p:nvCxnSpPr>
          <p:cNvPr id="12" name="Raven puščični konektor 11"/>
          <p:cNvCxnSpPr/>
          <p:nvPr/>
        </p:nvCxnSpPr>
        <p:spPr>
          <a:xfrm flipV="1">
            <a:off x="3563888" y="6453336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Slika 14" descr="bank-al-maghrib-100-moroccan-dirhams-1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373216"/>
            <a:ext cx="2448272" cy="1210973"/>
          </a:xfrm>
          <a:prstGeom prst="rect">
            <a:avLst/>
          </a:prstGeom>
        </p:spPr>
      </p:pic>
      <p:cxnSp>
        <p:nvCxnSpPr>
          <p:cNvPr id="19" name="Kolenski konektor 18"/>
          <p:cNvCxnSpPr/>
          <p:nvPr/>
        </p:nvCxnSpPr>
        <p:spPr>
          <a:xfrm flipV="1">
            <a:off x="3419872" y="5085184"/>
            <a:ext cx="1656184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ravokotnik 19"/>
          <p:cNvSpPr/>
          <p:nvPr/>
        </p:nvSpPr>
        <p:spPr>
          <a:xfrm>
            <a:off x="5148064" y="4797152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اورشا</a:t>
            </a:r>
            <a:r>
              <a:rPr lang="sl-SI" sz="14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400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5508104" y="4725144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فيتو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بتي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Slika 26" descr="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836712"/>
            <a:ext cx="1593685" cy="2010916"/>
          </a:xfrm>
          <a:prstGeom prst="rect">
            <a:avLst/>
          </a:prstGeom>
        </p:spPr>
      </p:pic>
      <p:pic>
        <p:nvPicPr>
          <p:cNvPr id="35" name="Slika 34" descr="01816dd8e1bass-f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052736"/>
            <a:ext cx="1910209" cy="1572739"/>
          </a:xfrm>
          <a:prstGeom prst="rect">
            <a:avLst/>
          </a:prstGeom>
        </p:spPr>
      </p:pic>
      <p:sp>
        <p:nvSpPr>
          <p:cNvPr id="36" name="Pravokotnik 35"/>
          <p:cNvSpPr/>
          <p:nvPr/>
        </p:nvSpPr>
        <p:spPr>
          <a:xfrm rot="10800000" flipV="1">
            <a:off x="6804248" y="2708920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http://www.marocwebo.com/m-abbas-el-fassi-represente-sm-le-roi-aux-obseques-du-president-polonais.html</a:t>
            </a:r>
          </a:p>
        </p:txBody>
      </p:sp>
      <p:sp>
        <p:nvSpPr>
          <p:cNvPr id="37" name="Pravokotnik 36"/>
          <p:cNvSpPr/>
          <p:nvPr/>
        </p:nvSpPr>
        <p:spPr>
          <a:xfrm>
            <a:off x="3779912" y="2924944"/>
            <a:ext cx="6246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https://www.itu.int/newsarchive/pp02/message-king.html</a:t>
            </a:r>
          </a:p>
        </p:txBody>
      </p:sp>
      <p:cxnSp>
        <p:nvCxnSpPr>
          <p:cNvPr id="39" name="Raven puščični konektor 38"/>
          <p:cNvCxnSpPr/>
          <p:nvPr/>
        </p:nvCxnSpPr>
        <p:spPr>
          <a:xfrm flipV="1">
            <a:off x="7668344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Raven puščični konektor 40"/>
          <p:cNvCxnSpPr/>
          <p:nvPr/>
        </p:nvCxnSpPr>
        <p:spPr>
          <a:xfrm flipV="1">
            <a:off x="5436096" y="306896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Pravokotnik 41"/>
          <p:cNvSpPr/>
          <p:nvPr/>
        </p:nvSpPr>
        <p:spPr>
          <a:xfrm>
            <a:off x="493204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http://www.leftovercurrency.com/banknotes/morocco/moroccan-dirhams.php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4427984" y="2780928"/>
            <a:ext cx="1404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chemeClr val="accent6">
                    <a:lumMod val="50000"/>
                  </a:schemeClr>
                </a:solidFill>
              </a:rPr>
              <a:t>MOHAMED VI.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7020272" y="256490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accent6">
                    <a:lumMod val="50000"/>
                  </a:schemeClr>
                </a:solidFill>
              </a:rPr>
              <a:t>ABBAS EL FASSI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5436096" y="6453336"/>
            <a:ext cx="1341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u="sng" dirty="0">
                <a:solidFill>
                  <a:schemeClr val="accent6"/>
                </a:solidFill>
              </a:rPr>
              <a:t>100 DIRHAMOV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5076056" y="5013176"/>
            <a:ext cx="2068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ARABSKE PISAVE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3" descr="550px-Coat_of_arms_of_Morocco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148800" cy="45259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572000" y="5229200"/>
            <a:ext cx="685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http://www.leftovercurrency.com/banknotes/morocco/moroccan-dirhams.php</a:t>
            </a:r>
          </a:p>
        </p:txBody>
      </p:sp>
      <p:pic>
        <p:nvPicPr>
          <p:cNvPr id="6" name="Slika 5" descr="900px-Flag_of_Morocc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156364" cy="277090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860032" y="5013176"/>
            <a:ext cx="1772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chemeClr val="tx1">
                    <a:lumMod val="75000"/>
                  </a:schemeClr>
                </a:solidFill>
              </a:rPr>
              <a:t>ZASTAVA MAROKA</a:t>
            </a:r>
          </a:p>
        </p:txBody>
      </p:sp>
      <p:sp>
        <p:nvSpPr>
          <p:cNvPr id="8" name="Pravokotnik 7"/>
          <p:cNvSpPr/>
          <p:nvPr/>
        </p:nvSpPr>
        <p:spPr>
          <a:xfrm>
            <a:off x="0" y="55892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http://sl.wikipedia.org/wiki/Maroko#mediaviewer/File:Coat_of_arms_of_Morocco.svg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691680" y="5301208"/>
            <a:ext cx="1356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chemeClr val="tx1">
                    <a:lumMod val="75000"/>
                  </a:schemeClr>
                </a:solidFill>
              </a:rPr>
              <a:t>GRB MAROKA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3" descr="Rabat-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-315416"/>
            <a:ext cx="5652120" cy="3182143"/>
          </a:xfrm>
        </p:spPr>
      </p:pic>
      <p:pic>
        <p:nvPicPr>
          <p:cNvPr id="5" name="Slika 4" descr="casablanca-morocc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860032" cy="364502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148064" y="306896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http://nexttriptourism.com/rabat-tourism-morocco/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364088" y="2852936"/>
            <a:ext cx="2261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GLAVNO MESTO-RABAT</a:t>
            </a:r>
          </a:p>
        </p:txBody>
      </p:sp>
      <p:sp>
        <p:nvSpPr>
          <p:cNvPr id="8" name="Pravokotnik 7"/>
          <p:cNvSpPr/>
          <p:nvPr/>
        </p:nvSpPr>
        <p:spPr>
          <a:xfrm>
            <a:off x="0" y="6642556"/>
            <a:ext cx="60304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http://www.gwa.ac.ma/web/about/employment-gwa/moving-to-casablanca/casablanca-morocco-2/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0" y="6453336"/>
            <a:ext cx="3890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NAJVEČJE MESTO V MAROKU-CASABLANCA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4932040" y="3356992"/>
            <a:ext cx="4211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lgerian" pitchFamily="82" charset="0"/>
              </a:rPr>
              <a:t>KLJUB TEMU DA JE RABAT GLAVNO MESTO </a:t>
            </a:r>
          </a:p>
          <a:p>
            <a:r>
              <a:rPr lang="sl-SI" sz="2800" dirty="0">
                <a:latin typeface="Algerian" pitchFamily="82" charset="0"/>
              </a:rPr>
              <a:t>MAROKA NI NAJVEČJE V DRŽAVI. NAJVEČJE MESTO</a:t>
            </a:r>
          </a:p>
          <a:p>
            <a:r>
              <a:rPr lang="sl-SI" sz="2800" dirty="0">
                <a:latin typeface="Algerian" pitchFamily="82" charset="0"/>
              </a:rPr>
              <a:t>TE DEŽELE JE CASABLANCA.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062_Nasadi_Marihua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5" name="PoljeZBesedilom 4"/>
          <p:cNvSpPr txBox="1"/>
          <p:nvPr/>
        </p:nvSpPr>
        <p:spPr>
          <a:xfrm>
            <a:off x="6922238" y="6488668"/>
            <a:ext cx="22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-NASADI MARIHUANE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101-P1080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4768"/>
            <a:ext cx="12289365" cy="69127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086_Slikovite_his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556_Gibral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oljeZBesedilom 4"/>
          <p:cNvSpPr txBox="1"/>
          <p:nvPr/>
        </p:nvSpPr>
        <p:spPr>
          <a:xfrm>
            <a:off x="7939503" y="6488668"/>
            <a:ext cx="120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GIBRALTAR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517_Medina_v_Rabatu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oljeZBesedilom 4"/>
          <p:cNvSpPr txBox="1"/>
          <p:nvPr/>
        </p:nvSpPr>
        <p:spPr>
          <a:xfrm>
            <a:off x="5965245" y="6488668"/>
            <a:ext cx="317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GLAVNI TRG-MEDINA V RABATU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402_Pristanisce_ribiskih_coln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oljeZBesedilom 4"/>
          <p:cNvSpPr txBox="1"/>
          <p:nvPr/>
        </p:nvSpPr>
        <p:spPr>
          <a:xfrm>
            <a:off x="6077583" y="6488668"/>
            <a:ext cx="314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PRISTANIŠČE RIBIŠKIH ČOLNOV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371_Prodajalne_na_2300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ravokotnik 4"/>
          <p:cNvSpPr/>
          <p:nvPr/>
        </p:nvSpPr>
        <p:spPr>
          <a:xfrm>
            <a:off x="6964108" y="6488668"/>
            <a:ext cx="221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Prodajalne na 2300m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124744" y="228600"/>
            <a:ext cx="8229600" cy="1143000"/>
          </a:xfrm>
        </p:spPr>
        <p:txBody>
          <a:bodyPr>
            <a:normAutofit/>
          </a:bodyPr>
          <a:lstStyle/>
          <a:p>
            <a:r>
              <a:rPr lang="sl-SI" sz="6600" dirty="0">
                <a:solidFill>
                  <a:srgbClr val="666633"/>
                </a:solidFill>
                <a:latin typeface="Baskerville Old Face" pitchFamily="18" charset="0"/>
              </a:rPr>
              <a:t>LEGA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564395"/>
            <a:ext cx="8229600" cy="4525963"/>
          </a:xfrm>
        </p:spPr>
        <p:txBody>
          <a:bodyPr>
            <a:normAutofit/>
          </a:bodyPr>
          <a:lstStyle/>
          <a:p>
            <a:r>
              <a:rPr lang="sl-SI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OBMORSKA DRŽAVA V SA</a:t>
            </a:r>
          </a:p>
          <a:p>
            <a:endParaRPr lang="sl-SI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sl-SI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NAJBLIŽJA AFRIŠKA DEŽELA EVROPI</a:t>
            </a:r>
          </a:p>
          <a:p>
            <a:endParaRPr lang="sl-SI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sl-SI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MEJE Z DRUGIMI DRŽAVAMI</a:t>
            </a:r>
          </a:p>
          <a:p>
            <a:endParaRPr lang="sl-SI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sl-SI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SESTAVNI DELI MAROKA</a:t>
            </a:r>
          </a:p>
          <a:p>
            <a:endParaRPr lang="sl-SI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sl-SI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POMEMBNA LEGA OB GIBR. OŽINI</a:t>
            </a:r>
          </a:p>
        </p:txBody>
      </p:sp>
      <p:pic>
        <p:nvPicPr>
          <p:cNvPr id="4" name="Slika 3" descr="2000px-Morocco_in_its_region_(disputed_hatched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805"/>
            <a:ext cx="3552217" cy="225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Africa_Atlas_Mount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6036" y="4366888"/>
            <a:ext cx="2217964" cy="249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Africa_Atlas_Mountains-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98430"/>
            <a:ext cx="2682000" cy="18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936036" y="6488668"/>
            <a:ext cx="520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FFC000"/>
                </a:solidFill>
              </a:rPr>
              <a:t>OUARZAZATE-CENTER MAROŠKE FILMSKE INDUSTRIJE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>POVRŠJE IN PRSTI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506" y="1844824"/>
            <a:ext cx="4932040" cy="4525963"/>
          </a:xfrm>
        </p:spPr>
        <p:txBody>
          <a:bodyPr>
            <a:normAutofit lnSpcReduction="10000"/>
          </a:bodyPr>
          <a:lstStyle/>
          <a:p>
            <a:r>
              <a:rPr lang="sl-SI" sz="2400" b="1" dirty="0"/>
              <a:t>VISOKA GOROVJA(ŠTIRI GLAVNA)</a:t>
            </a:r>
          </a:p>
          <a:p>
            <a:r>
              <a:rPr lang="sl-SI" sz="2400" b="1" dirty="0"/>
              <a:t>RODOVITNOST PRSTI JE ODVISNA OD KOL. PADAVIN</a:t>
            </a:r>
          </a:p>
          <a:p>
            <a:endParaRPr lang="sl-SI" sz="2400" b="1" dirty="0"/>
          </a:p>
          <a:p>
            <a:r>
              <a:rPr lang="sl-SI" sz="2400" b="1" dirty="0"/>
              <a:t>KROMIČNI KAMBISOL(SEVER)</a:t>
            </a:r>
          </a:p>
          <a:p>
            <a:endParaRPr lang="sl-SI" sz="2400" b="1" dirty="0"/>
          </a:p>
          <a:p>
            <a:r>
              <a:rPr lang="sl-SI" sz="2400" b="1" dirty="0"/>
              <a:t>JERMOSOLI- SKLENJENA OBMOČJA PUŠČAVSKIH PRSTI(VZHOD,JUG)</a:t>
            </a:r>
          </a:p>
          <a:p>
            <a:endParaRPr lang="sl-SI" sz="2400" b="1" dirty="0"/>
          </a:p>
          <a:p>
            <a:r>
              <a:rPr lang="sl-SI" sz="2400" b="1" dirty="0"/>
              <a:t>HAMRI(JEČMEN) IN TEMNA GLINASTA PRST(ZELO RODOVITNI)</a:t>
            </a:r>
          </a:p>
          <a:p>
            <a:endParaRPr lang="sl-SI" dirty="0"/>
          </a:p>
        </p:txBody>
      </p:sp>
      <p:pic>
        <p:nvPicPr>
          <p:cNvPr id="4" name="Slika 3" descr="ro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9596" y="4268750"/>
            <a:ext cx="3676914" cy="271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1024px-N9_Haute_Atlas_Tadd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07" y="1556792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l-SI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PODNEBJE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1800" dirty="0"/>
              <a:t>-ZMERNO TOPEL PAS-</a:t>
            </a:r>
            <a:r>
              <a:rPr lang="sl-SI" sz="1800" dirty="0">
                <a:latin typeface="Wide Latin" pitchFamily="18" charset="0"/>
              </a:rPr>
              <a:t>MEDITERANSKO PODNEBJE</a:t>
            </a:r>
          </a:p>
          <a:p>
            <a:endParaRPr lang="sl-SI" sz="1800" dirty="0"/>
          </a:p>
          <a:p>
            <a:r>
              <a:rPr lang="sl-SI" sz="1800" dirty="0"/>
              <a:t>V NOTRANJOSTI -</a:t>
            </a:r>
            <a:r>
              <a:rPr lang="sl-SI" sz="1800" dirty="0">
                <a:latin typeface="Wide Latin" pitchFamily="18" charset="0"/>
              </a:rPr>
              <a:t>STEPSKO </a:t>
            </a:r>
          </a:p>
          <a:p>
            <a:endParaRPr lang="sl-SI" sz="1800" dirty="0"/>
          </a:p>
          <a:p>
            <a:r>
              <a:rPr lang="sl-SI" sz="1800" dirty="0"/>
              <a:t>VZHODNO OD GORSTVA ATLAS </a:t>
            </a:r>
            <a:r>
              <a:rPr lang="sl-SI" sz="1800" dirty="0">
                <a:latin typeface="Wide Latin" pitchFamily="18" charset="0"/>
              </a:rPr>
              <a:t>-PUŠ</a:t>
            </a:r>
            <a:r>
              <a:rPr lang="sl-SI" sz="1800" b="1" dirty="0">
                <a:latin typeface="Wide Latin" pitchFamily="18" charset="0"/>
              </a:rPr>
              <a:t>C</a:t>
            </a:r>
            <a:r>
              <a:rPr lang="sl-SI" sz="1800" dirty="0">
                <a:latin typeface="Wide Latin" pitchFamily="18" charset="0"/>
              </a:rPr>
              <a:t>AVSKO</a:t>
            </a:r>
          </a:p>
          <a:p>
            <a:endParaRPr lang="sl-SI" sz="1800" dirty="0"/>
          </a:p>
          <a:p>
            <a:r>
              <a:rPr lang="sl-SI" sz="1800" dirty="0"/>
              <a:t>VREME V JANUARJU IN FEBRUARJU</a:t>
            </a:r>
          </a:p>
          <a:p>
            <a:endParaRPr lang="sl-SI" sz="1800" dirty="0"/>
          </a:p>
          <a:p>
            <a:r>
              <a:rPr lang="sl-SI" sz="1800" dirty="0"/>
              <a:t>POLETNA TEMPERATURA(POVPREČNA)</a:t>
            </a:r>
          </a:p>
          <a:p>
            <a:endParaRPr lang="sl-SI" sz="1800" dirty="0"/>
          </a:p>
          <a:p>
            <a:r>
              <a:rPr lang="sl-SI" sz="1800" dirty="0"/>
              <a:t>POLETNI MESECI</a:t>
            </a:r>
          </a:p>
          <a:p>
            <a:endParaRPr lang="sl-SI" sz="1800" dirty="0"/>
          </a:p>
          <a:p>
            <a:r>
              <a:rPr lang="sl-SI" sz="1800" dirty="0"/>
              <a:t>PADAVINE</a:t>
            </a:r>
          </a:p>
        </p:txBody>
      </p:sp>
      <p:pic>
        <p:nvPicPr>
          <p:cNvPr id="4" name="Slika 3" descr="010711114943_morocco_larg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8982" y="3625273"/>
            <a:ext cx="3205018" cy="323272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40568" y="-171400"/>
            <a:ext cx="8229600" cy="1143000"/>
          </a:xfrm>
        </p:spPr>
        <p:txBody>
          <a:bodyPr/>
          <a:lstStyle/>
          <a:p>
            <a:r>
              <a:rPr lang="sl-SI" dirty="0">
                <a:solidFill>
                  <a:srgbClr val="003366"/>
                </a:solidFill>
                <a:latin typeface="Britannic Bold" pitchFamily="34" charset="0"/>
                <a:cs typeface="Arabic Typesetting" pitchFamily="66" charset="-78"/>
              </a:rPr>
              <a:t>RASTLINSTVO IN ŽIVASLTVO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01978" y="892754"/>
            <a:ext cx="5364088" cy="4536504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00B050"/>
                </a:solidFill>
                <a:latin typeface="Bell MT" pitchFamily="18" charset="0"/>
              </a:rPr>
              <a:t>MEDITERANSKO RASTLINSTVO</a:t>
            </a:r>
          </a:p>
          <a:p>
            <a:endParaRPr lang="sl-SI" sz="2400" b="1" dirty="0">
              <a:solidFill>
                <a:srgbClr val="00B050"/>
              </a:solidFill>
              <a:latin typeface="Bell MT" pitchFamily="18" charset="0"/>
            </a:endParaRPr>
          </a:p>
          <a:p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GRMIČASTA MAKIJA JE NADOMESTILA GOZDNE POVRŠINE</a:t>
            </a:r>
          </a:p>
          <a:p>
            <a:pPr>
              <a:buNone/>
            </a:pPr>
            <a:endParaRPr lang="sl-SI" sz="2400" b="1" dirty="0">
              <a:solidFill>
                <a:schemeClr val="tx2">
                  <a:lumMod val="60000"/>
                  <a:lumOff val="40000"/>
                </a:schemeClr>
              </a:solidFill>
              <a:latin typeface="Bell MT" pitchFamily="18" charset="0"/>
            </a:endParaRPr>
          </a:p>
          <a:p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latin typeface="Bell MT" pitchFamily="18" charset="0"/>
              </a:rPr>
              <a:t>OAZE</a:t>
            </a:r>
          </a:p>
          <a:p>
            <a:endParaRPr lang="sl-SI" sz="2400" b="1" dirty="0">
              <a:solidFill>
                <a:schemeClr val="accent6">
                  <a:lumMod val="75000"/>
                </a:schemeClr>
              </a:solidFill>
              <a:latin typeface="Bell MT" pitchFamily="18" charset="0"/>
            </a:endParaRPr>
          </a:p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ŽIVALI </a:t>
            </a:r>
          </a:p>
        </p:txBody>
      </p:sp>
      <p:pic>
        <p:nvPicPr>
          <p:cNvPr id="4" name="Slika 3" descr="tumblr_m6mgv918BK1rzf87w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1144" y="4725144"/>
            <a:ext cx="2132856" cy="2132856"/>
          </a:xfrm>
          <a:prstGeom prst="rect">
            <a:avLst/>
          </a:prstGeom>
        </p:spPr>
      </p:pic>
      <p:pic>
        <p:nvPicPr>
          <p:cNvPr id="5" name="Slika 4" descr="Morocco-92450_400x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350412"/>
            <a:ext cx="2871596" cy="1507588"/>
          </a:xfrm>
          <a:prstGeom prst="rect">
            <a:avLst/>
          </a:prstGeom>
        </p:spPr>
      </p:pic>
      <p:pic>
        <p:nvPicPr>
          <p:cNvPr id="6" name="Slika 5" descr="283_Mini_oa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712" y="2636912"/>
            <a:ext cx="2592288" cy="1944216"/>
          </a:xfrm>
          <a:prstGeom prst="rect">
            <a:avLst/>
          </a:prstGeom>
        </p:spPr>
      </p:pic>
      <p:pic>
        <p:nvPicPr>
          <p:cNvPr id="7" name="Slika 6" descr="Fuerteventura1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9704" y="692696"/>
            <a:ext cx="2664296" cy="1769259"/>
          </a:xfrm>
          <a:prstGeom prst="rect">
            <a:avLst/>
          </a:prstGeom>
        </p:spPr>
      </p:pic>
      <p:pic>
        <p:nvPicPr>
          <p:cNvPr id="8" name="Slika 7" descr="puscavske-rastl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813043"/>
            <a:ext cx="2283718" cy="3044957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3995936" y="6581001"/>
            <a:ext cx="115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err="1"/>
              <a:t>PUŠČ.RASTLINE</a:t>
            </a:r>
            <a:endParaRPr lang="sl-SI" sz="12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516216" y="4221088"/>
            <a:ext cx="113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Mala oaza</a:t>
            </a:r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260648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Vodne razmere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OVED</a:t>
            </a:r>
          </a:p>
          <a:p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VODOTOKI</a:t>
            </a:r>
          </a:p>
          <a:p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VADIJI</a:t>
            </a:r>
          </a:p>
          <a:p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NAJDALJŠA REKA</a:t>
            </a:r>
          </a:p>
          <a:p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UMETNO JEZERO</a:t>
            </a:r>
          </a:p>
          <a:p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POPLAVNA OBMOČJA</a:t>
            </a:r>
          </a:p>
          <a:p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MORJA(NAJPOM. ATL. OCEAN),SLAPOVI…</a:t>
            </a:r>
          </a:p>
          <a:p>
            <a:endParaRPr lang="sl-SI" dirty="0"/>
          </a:p>
        </p:txBody>
      </p:sp>
      <p:pic>
        <p:nvPicPr>
          <p:cNvPr id="4" name="Slika 3" descr="3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6740" y="0"/>
            <a:ext cx="2527260" cy="3789040"/>
          </a:xfrm>
          <a:prstGeom prst="rect">
            <a:avLst/>
          </a:prstGeom>
        </p:spPr>
      </p:pic>
      <p:pic>
        <p:nvPicPr>
          <p:cNvPr id="5" name="Slika 4" descr="imMaroko_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15387"/>
            <a:ext cx="3806307" cy="25426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l-SI" sz="6600" b="1" dirty="0">
                <a:ln/>
                <a:solidFill>
                  <a:schemeClr val="accent3"/>
                </a:solidFill>
              </a:rPr>
              <a:t>RABA TAL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GLAVNE PANOGE</a:t>
            </a:r>
          </a:p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IZVOZNE STVARI</a:t>
            </a:r>
          </a:p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UVOZNE STVARI</a:t>
            </a:r>
          </a:p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KMETIJSTVO</a:t>
            </a:r>
          </a:p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RIBOLOV</a:t>
            </a:r>
          </a:p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PODLAGA MAROŠKEMU GODPODARSTVU</a:t>
            </a:r>
          </a:p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RUDNA BOGASTVA</a:t>
            </a:r>
          </a:p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INDUSTIJA</a:t>
            </a:r>
          </a:p>
          <a:p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PRIMERJAVA S SLOVENIJO</a:t>
            </a:r>
          </a:p>
          <a:p>
            <a:endParaRPr lang="sl-S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lika 4" descr="maroko_3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PROMETNE POVEZAVE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Z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ELEZNICE</a:t>
            </a:r>
          </a:p>
          <a:p>
            <a:endParaRPr lang="sl-SI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  <a:p>
            <a:r>
              <a:rPr lang="sl-SI" dirty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CESTNI PROMET</a:t>
            </a:r>
          </a:p>
          <a:p>
            <a:endParaRPr lang="sl-SI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  <a:p>
            <a:r>
              <a:rPr lang="sl-SI" dirty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LADIJSKI PROMET</a:t>
            </a:r>
          </a:p>
          <a:p>
            <a:endParaRPr lang="sl-SI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  <a:p>
            <a:r>
              <a:rPr lang="sl-SI" dirty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LETALSKI PROMET</a:t>
            </a:r>
          </a:p>
        </p:txBody>
      </p:sp>
      <p:pic>
        <p:nvPicPr>
          <p:cNvPr id="4" name="Slika 3" descr="želez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9660" y="4846340"/>
            <a:ext cx="4774340" cy="201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8229600" cy="114300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PREBIVALSTVO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124744"/>
            <a:ext cx="8625136" cy="5733256"/>
          </a:xfrm>
        </p:spPr>
        <p:txBody>
          <a:bodyPr>
            <a:normAutofit lnSpcReduction="10000"/>
          </a:bodyPr>
          <a:lstStyle/>
          <a:p>
            <a:r>
              <a:rPr lang="sl-SI" b="1" dirty="0">
                <a:latin typeface="Arabic Typesetting" pitchFamily="66" charset="-78"/>
                <a:cs typeface="Arabic Typesetting" pitchFamily="66" charset="-78"/>
              </a:rPr>
              <a:t>VEČINA PREBIVALSTVA</a:t>
            </a:r>
            <a:r>
              <a:rPr lang="sl-SI" b="1" dirty="0">
                <a:solidFill>
                  <a:srgbClr val="FF6699"/>
                </a:solidFill>
                <a:latin typeface="Arabic Typesetting" pitchFamily="66" charset="-78"/>
                <a:cs typeface="Arabic Typesetting" pitchFamily="66" charset="-78"/>
              </a:rPr>
              <a:t>-BERBERSKI ROD</a:t>
            </a:r>
          </a:p>
          <a:p>
            <a:endParaRPr lang="sl-SI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sl-SI" b="1" dirty="0">
                <a:latin typeface="Arabic Typesetting" pitchFamily="66" charset="-78"/>
                <a:cs typeface="Arabic Typesetting" pitchFamily="66" charset="-78"/>
              </a:rPr>
              <a:t>NAJŠTEVILNEJŠE PRIBIVAČSTVO</a:t>
            </a:r>
            <a:r>
              <a:rPr lang="sl-SI" b="1" dirty="0">
                <a:solidFill>
                  <a:srgbClr val="FF6699"/>
                </a:solidFill>
                <a:latin typeface="Arabic Typesetting" pitchFamily="66" charset="-78"/>
                <a:cs typeface="Arabic Typesetting" pitchFamily="66" charset="-78"/>
              </a:rPr>
              <a:t>-RIFI,HEHI</a:t>
            </a:r>
            <a:r>
              <a:rPr lang="sl-SI" dirty="0">
                <a:solidFill>
                  <a:srgbClr val="FF6699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>
              <a:buNone/>
            </a:pPr>
            <a:r>
              <a:rPr lang="sl-SI" b="1" dirty="0">
                <a:solidFill>
                  <a:srgbClr val="FF6699"/>
                </a:solidFill>
                <a:latin typeface="Arabic Typesetting" pitchFamily="66" charset="-78"/>
                <a:cs typeface="Arabic Typesetting" pitchFamily="66" charset="-78"/>
              </a:rPr>
              <a:t>TUAREGI</a:t>
            </a:r>
          </a:p>
          <a:p>
            <a:endParaRPr lang="sl-SI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sl-SI" b="1" dirty="0">
                <a:latin typeface="Arabic Typesetting" pitchFamily="66" charset="-78"/>
                <a:cs typeface="Arabic Typesetting" pitchFamily="66" charset="-78"/>
              </a:rPr>
              <a:t>VEROIZPOVED</a:t>
            </a:r>
            <a:r>
              <a:rPr lang="sl-SI" dirty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sl-SI" dirty="0" err="1">
                <a:latin typeface="Arabic Typesetting" pitchFamily="66" charset="-78"/>
                <a:cs typeface="Arabic Typesetting" pitchFamily="66" charset="-78"/>
              </a:rPr>
              <a:t>nasplošno</a:t>
            </a:r>
            <a:r>
              <a:rPr lang="sl-SI" dirty="0">
                <a:latin typeface="Arabic Typesetting" pitchFamily="66" charset="-78"/>
                <a:cs typeface="Arabic Typesetting" pitchFamily="66" charset="-78"/>
              </a:rPr>
              <a:t>)</a:t>
            </a:r>
          </a:p>
          <a:p>
            <a:endParaRPr lang="sl-SI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sl-SI" b="1" dirty="0">
                <a:latin typeface="Arabic Typesetting" pitchFamily="66" charset="-78"/>
                <a:cs typeface="Arabic Typesetting" pitchFamily="66" charset="-78"/>
              </a:rPr>
              <a:t>ULICE+NASELJA</a:t>
            </a:r>
          </a:p>
          <a:p>
            <a:endParaRPr lang="sl-SI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sl-SI" b="1" dirty="0">
                <a:latin typeface="Arabic Typesetting" pitchFamily="66" charset="-78"/>
                <a:cs typeface="Arabic Typesetting" pitchFamily="66" charset="-78"/>
              </a:rPr>
              <a:t>PRIMERJANJE S SLOVENIJO</a:t>
            </a:r>
          </a:p>
        </p:txBody>
      </p:sp>
      <p:pic>
        <p:nvPicPr>
          <p:cNvPr id="5" name="Slika 4" descr="Berber16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672" y="0"/>
            <a:ext cx="2952328" cy="2066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lika 5" descr="c9ce113fce0d9673071e2a6302c6ad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1914" y="2594871"/>
            <a:ext cx="2842086" cy="4263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Algerian</vt:lpstr>
      <vt:lpstr>Arabic Typesetting</vt:lpstr>
      <vt:lpstr>Arial</vt:lpstr>
      <vt:lpstr>Baskerville Old Face</vt:lpstr>
      <vt:lpstr>Bauhaus 93</vt:lpstr>
      <vt:lpstr>Bell MT</vt:lpstr>
      <vt:lpstr>Bernard MT Condensed</vt:lpstr>
      <vt:lpstr>Britannic Bold</vt:lpstr>
      <vt:lpstr>Calibri</vt:lpstr>
      <vt:lpstr>Wide Latin</vt:lpstr>
      <vt:lpstr>Officeova tema</vt:lpstr>
      <vt:lpstr>PowerPoint Presentation</vt:lpstr>
      <vt:lpstr>LEGA</vt:lpstr>
      <vt:lpstr>POVRŠJE IN PRSTI</vt:lpstr>
      <vt:lpstr>PODNEBJE</vt:lpstr>
      <vt:lpstr>RASTLINSTVO IN ŽIVASLTVO</vt:lpstr>
      <vt:lpstr>Vodne razmere</vt:lpstr>
      <vt:lpstr>RABA TAL</vt:lpstr>
      <vt:lpstr>PROMETNE POVEZAVE</vt:lpstr>
      <vt:lpstr>PREBIVALSTVO</vt:lpstr>
      <vt:lpstr>OSNOVNI PODATKI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2019-07-01T12:53:52Z</dcterms:created>
  <dcterms:modified xsi:type="dcterms:W3CDTF">2019-07-01T12:53:52Z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