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776"/>
    <a:srgbClr val="5707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A119-CC5B-4C98-8E69-410E344ED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845AC-BCB3-4007-9270-E05D2E8A6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A3A7-5C9D-4FF7-9C15-98B6E9AD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10AF-F8DC-4BCD-8B46-B975A536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7A49-C765-40AE-B8C0-ABF252E9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947A9-1D9C-4A70-AC86-3E29C47105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58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044E-C1D9-45B9-BC2F-FAAC9641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09C79-0306-42E3-A375-C8295FBB8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0BF57-EB87-4C80-A107-528E272E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55FD-E98C-4F7B-8953-C121827F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75AA-20CF-405C-9400-5A12BBC5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12EA-3631-4F1E-B9C8-61631EA2C2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086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0C6C-1EF4-46C4-AD54-693E38CEA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3A6EC-0975-4127-B609-1CB27FA5D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7E90E-1228-42B5-98C2-671AF04D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81020-31BE-4221-8F43-CF2B12E8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F50D-7D7E-4AA3-861B-5BEEB399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561C-2F5C-416E-8E21-BEA4EF8BE9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719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696A-27A6-4AD5-8D47-523AAA16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09BBC-7968-4451-AC83-00CADF803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D6A0-9B60-4EA0-8C5B-D2223E4F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43A9-4CE3-44A5-88EC-9EB27E79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0E8AD-3E5B-471E-B538-46A8AA0A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7E040-EFBE-4657-9ED9-57D3E74526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53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2B42-12C2-418D-B1DD-70E0B580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AA30-A3A7-4C84-860B-91B0AC10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FF6BB-C0AA-4B78-AD93-019FB871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65D1-A450-411C-9D58-B4A1D497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BA98-BD6C-4543-816A-ECF708E6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A4187-50CB-44CE-B5EB-3E683ECE97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972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C14A-EDCD-4815-A41D-6FE90DEE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A30-C691-4D5C-89DE-C95B60FDF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6308-28ED-44EA-9E66-F9C66A6F5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A5212-1D65-4F7C-823C-276F202D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DD03-50BD-4177-B7AC-99A56847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6FD6D-2236-44FB-9995-81BAA1E6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3E1A8-AE17-488F-B309-57C08B476E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925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876C-A9B4-44B1-B33C-FCA81702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E84F0-EA8C-4B0B-927C-8D105E37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D2606-3C12-48AF-B216-02E33107A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1C684-424F-4646-92CF-EEA609908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B00A-443B-402C-93E6-AFC035398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79A42-DF0E-4FF8-BB93-A70C7FFE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AB235-8EC7-4032-A154-2F55C615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8C4DD-E7AA-4F1E-AB5A-74BD52DB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7BCC-8934-4565-BF4B-1E1F6ED384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373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9D90-BFA4-4944-9370-A7183200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4B057-36ED-43C6-8466-EDE7F886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E8C8D-8238-4AAF-B560-1BB3832B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B523C-389B-4A2E-B296-555186C5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BA75D-8A84-47AA-896A-AACF9891D3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87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5D3-C949-421B-B67D-31FA7E76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51C5D-D55D-48F3-83E6-DF311B71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D4DCB-CD01-42FF-AED4-0857C150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9D8B7-D1DB-4B4D-86C3-82C962A6A9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32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F975-9C81-4DF5-8121-75A2F1A4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A437-D74E-45A8-8D43-217AFBF9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E4AC8-1145-44C7-A761-DC2BF2D92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3684D-499D-4696-A121-191F8C33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3C303-040B-4C0A-920A-6465BAE9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67498-9466-40C2-A537-676B97AE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E7642-9D25-4280-93D8-4844E7EB8E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373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3C3A-8327-43E7-B47B-E8C8015B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BFE65-AFB2-430F-BE9C-30C8BF3EF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0A162-7B24-4EBD-AFAB-A2049D371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CD1CE-D92D-4BC3-B9DE-E5EFE5F5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F029E-2C8B-412A-A72B-990176B6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B07BB-5A3B-45EF-8062-C598E94B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AB6CF-7259-4658-ADB5-A90A901A7E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9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4741E8-369F-45A8-BE0D-BB7A211BF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EAD6A3-F593-4228-9041-5792550BC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3C990C-8117-46AC-8379-4BEE90978B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026543-93E1-4B14-B894-B93D0DE397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8B404C-427B-4A0D-A04A-D2194CCC28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6CF743-0D84-415A-B328-8BF6DD03455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7CF3CA9-AF6A-4C23-B2FE-5581A42FF4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 anchor="ctr"/>
          <a:lstStyle/>
          <a:p>
            <a:r>
              <a:rPr lang="sl-SI" altLang="sl-SI" sz="8000" b="1">
                <a:solidFill>
                  <a:srgbClr val="CC0000"/>
                </a:solidFill>
                <a:latin typeface="Dark Horse" pitchFamily="2" charset="0"/>
              </a:rPr>
              <a:t>MASAJI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9FF0E2A-1F73-4D47-9277-6D869B2707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51725" y="6497638"/>
            <a:ext cx="1692275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2000" dirty="0">
              <a:solidFill>
                <a:srgbClr val="CC0000"/>
              </a:solidFill>
            </a:endParaRPr>
          </a:p>
        </p:txBody>
      </p:sp>
      <p:pic>
        <p:nvPicPr>
          <p:cNvPr id="2053" name="Picture 5" descr="22559">
            <a:extLst>
              <a:ext uri="{FF2B5EF4-FFF2-40B4-BE49-F238E27FC236}">
                <a16:creationId xmlns:a16="http://schemas.microsoft.com/office/drawing/2014/main" id="{A1FEDDA8-DAC8-41A6-B8C0-7DE8A86A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8"/>
          <a:stretch>
            <a:fillRect/>
          </a:stretch>
        </p:blipFill>
        <p:spPr bwMode="auto">
          <a:xfrm>
            <a:off x="1835150" y="2349500"/>
            <a:ext cx="5329238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12A9EDD-69FA-4AD4-A151-FAFE176F4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8A16B3E-C6AD-4A28-A19A-801EA41EC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2" name="Picture 4" descr="22566">
            <a:extLst>
              <a:ext uri="{FF2B5EF4-FFF2-40B4-BE49-F238E27FC236}">
                <a16:creationId xmlns:a16="http://schemas.microsoft.com/office/drawing/2014/main" id="{A8F6EAAE-2989-416A-877F-6C804E07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786312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anzanija_trek_z_Masaji_500x500">
            <a:extLst>
              <a:ext uri="{FF2B5EF4-FFF2-40B4-BE49-F238E27FC236}">
                <a16:creationId xmlns:a16="http://schemas.microsoft.com/office/drawing/2014/main" id="{ED52B811-02F0-49D1-ABA5-CAC7EA1B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408737" cy="42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massai_Mara_Herds">
            <a:extLst>
              <a:ext uri="{FF2B5EF4-FFF2-40B4-BE49-F238E27FC236}">
                <a16:creationId xmlns:a16="http://schemas.microsoft.com/office/drawing/2014/main" id="{1CA7C09E-0815-44B7-96F4-63EF072A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2737" r="3052" b="2737"/>
          <a:stretch>
            <a:fillRect/>
          </a:stretch>
        </p:blipFill>
        <p:spPr bwMode="auto">
          <a:xfrm>
            <a:off x="1187450" y="620713"/>
            <a:ext cx="6553200" cy="58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2EC897-3962-4050-B4F0-F01C60CD9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ZDRAVILSTVO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AC4C400-0947-41EB-8C05-67CA13D1E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Masaji poznajo dve vrsti zdravljenja:                duhovno 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CC0000"/>
                </a:solidFill>
              </a:rPr>
              <a:t>    fizično</a:t>
            </a:r>
          </a:p>
          <a:p>
            <a:endParaRPr lang="sl-SI" altLang="sl-SI"/>
          </a:p>
          <a:p>
            <a:r>
              <a:rPr lang="sl-SI" altLang="sl-SI">
                <a:solidFill>
                  <a:srgbClr val="CC0000"/>
                </a:solidFill>
              </a:rPr>
              <a:t>Pri zdravljenju uporabljajo rastline, od korenin do lubja, ki jih najdejo v okolju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E4849B-60DD-4C0C-89A3-72C86850A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LEPOTA PO MASAJSKO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FD3B28F-C475-4AD0-8B98-8A034AAF9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Masaji so zelo dobro poznani po njihovi izdelavi korald, katere ženske natančno izdelujejo ure in ure.</a:t>
            </a:r>
          </a:p>
          <a:p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 Določen barvni vzorec določa k kateremu klanu plemena pripada njegov lastnik.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CC0000"/>
                </a:solidFill>
              </a:rPr>
              <a:t> </a:t>
            </a:r>
          </a:p>
          <a:p>
            <a:r>
              <a:rPr lang="sl-SI" altLang="sl-SI">
                <a:solidFill>
                  <a:srgbClr val="CC0000"/>
                </a:solidFill>
              </a:rPr>
              <a:t>Nosijo značilna raznobarvna oblačila.</a:t>
            </a:r>
            <a:r>
              <a:rPr lang="sl-SI" altLang="sl-SI"/>
              <a:t>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97DC755-C19F-4485-98D3-7913D699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4168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D1EF4B72-08D3-45EE-BF9F-723C5FE6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192838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D8079CB9-0FE2-4E30-825D-BD8F3ABE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1"/>
          <a:stretch>
            <a:fillRect/>
          </a:stretch>
        </p:blipFill>
        <p:spPr bwMode="auto">
          <a:xfrm>
            <a:off x="1692275" y="1341438"/>
            <a:ext cx="547211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3B917340-A232-4AC5-9694-9FACB7D3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840537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19CC26BE-7744-49BD-AB71-32FEF345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2744" r="4222" b="3052"/>
          <a:stretch>
            <a:fillRect/>
          </a:stretch>
        </p:blipFill>
        <p:spPr bwMode="auto">
          <a:xfrm>
            <a:off x="2700338" y="1341438"/>
            <a:ext cx="3343275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7DC4CE7-888C-41F1-9BE1-2F6FEF1FB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GLASBA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0EEFF9-9D9E-418F-BD62-8D353B3C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CC0000"/>
                </a:solidFill>
              </a:rPr>
              <a:t>Petje Masaji razumejo kot neko vrsto tekmovanja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CC0000"/>
                </a:solidFill>
              </a:rPr>
              <a:t>Pesmi jim pomagajo spremeniti razpoloženje 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CC0000"/>
                </a:solidFill>
              </a:rPr>
              <a:t>Vsi pa pojejo bogu namesto molitve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CC0000"/>
                </a:solidFill>
              </a:rPr>
              <a:t>Poznajo tudi plese (obredni, plesi za dobrodošlico,…)</a:t>
            </a:r>
          </a:p>
        </p:txBody>
      </p:sp>
      <p:pic>
        <p:nvPicPr>
          <p:cNvPr id="15364" name="Picture 4" descr="22558">
            <a:extLst>
              <a:ext uri="{FF2B5EF4-FFF2-40B4-BE49-F238E27FC236}">
                <a16:creationId xmlns:a16="http://schemas.microsoft.com/office/drawing/2014/main" id="{E28B794D-8935-464D-B1B1-B06CB65FE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100512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23CC19-0A31-4815-B657-58D0FD784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OSNOVNE FRAZE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9DAD4E4-22D7-4338-8BD5-854B2FED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Sopa -  Zdravo</a:t>
            </a:r>
          </a:p>
          <a:p>
            <a:r>
              <a:rPr lang="sl-SI" altLang="sl-SI">
                <a:solidFill>
                  <a:srgbClr val="CC0000"/>
                </a:solidFill>
              </a:rPr>
              <a:t>Ashe - Hvala</a:t>
            </a:r>
          </a:p>
          <a:p>
            <a:r>
              <a:rPr lang="sl-SI" altLang="sl-SI">
                <a:solidFill>
                  <a:srgbClr val="CC0000"/>
                </a:solidFill>
              </a:rPr>
              <a:t>Ole Sere - Adijo </a:t>
            </a:r>
          </a:p>
          <a:p>
            <a:r>
              <a:rPr lang="sl-SI" altLang="sl-SI">
                <a:solidFill>
                  <a:srgbClr val="CC0000"/>
                </a:solidFill>
              </a:rPr>
              <a:t>Ira Ole’gae? - Kdo si ti?</a:t>
            </a:r>
          </a:p>
          <a:p>
            <a:r>
              <a:rPr lang="sl-SI" altLang="sl-SI">
                <a:solidFill>
                  <a:srgbClr val="CC0000"/>
                </a:solidFill>
              </a:rPr>
              <a:t>Kajingwa?  - Od kje prihajaš?</a:t>
            </a:r>
          </a:p>
          <a:p>
            <a:r>
              <a:rPr lang="sl-SI" altLang="sl-SI">
                <a:solidFill>
                  <a:srgbClr val="CC0000"/>
                </a:solidFill>
              </a:rPr>
              <a:t>Meeta - Nič.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17B352-A53C-47EE-B4F8-863D745DA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SLIKE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982EDC6-5D35-468F-89FE-A04A2286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4049713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73E9BC8E-ACA4-4545-83AA-C73B3C4F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0513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20315433-FDBA-429A-A73E-BD297DB2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5976937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61A648DA-F69E-4F5D-B35B-FEB12B45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514985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7B77288-0C36-432B-947F-9F4A6C860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Tx/>
              <a:buNone/>
            </a:pPr>
            <a:r>
              <a:rPr lang="sl-SI" altLang="sl-SI">
                <a:solidFill>
                  <a:srgbClr val="CC0000"/>
                </a:solidFill>
              </a:rPr>
              <a:t>                   Hvala za pozornost!</a:t>
            </a:r>
            <a:r>
              <a:rPr lang="sl-SI" altLang="sl-SI"/>
              <a:t>                          </a:t>
            </a:r>
          </a:p>
        </p:txBody>
      </p:sp>
      <p:pic>
        <p:nvPicPr>
          <p:cNvPr id="18436" name="Picture 4" descr="22591">
            <a:extLst>
              <a:ext uri="{FF2B5EF4-FFF2-40B4-BE49-F238E27FC236}">
                <a16:creationId xmlns:a16="http://schemas.microsoft.com/office/drawing/2014/main" id="{74348259-6B75-4BD9-A15A-9D6D58C9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-1396"/>
          <a:stretch>
            <a:fillRect/>
          </a:stretch>
        </p:blipFill>
        <p:spPr bwMode="auto">
          <a:xfrm>
            <a:off x="1187450" y="3141663"/>
            <a:ext cx="67691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99560F3-CC14-414D-81B3-8B458707B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Nomadsko in pastirsko ljudstvo</a:t>
            </a:r>
          </a:p>
          <a:p>
            <a:pPr>
              <a:buFontTx/>
              <a:buNone/>
            </a:pPr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Približno 420 000 pripadnikov</a:t>
            </a:r>
          </a:p>
          <a:p>
            <a:pPr>
              <a:buFontTx/>
              <a:buNone/>
            </a:pPr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V Vzhodnem delu Afrike, zlasti v Keniji</a:t>
            </a:r>
          </a:p>
          <a:p>
            <a:endParaRPr lang="sl-SI" altLang="sl-SI">
              <a:solidFill>
                <a:srgbClr val="CC0000"/>
              </a:solidFill>
            </a:endParaRPr>
          </a:p>
          <a:p>
            <a:endParaRPr lang="sl-SI" altLang="sl-SI"/>
          </a:p>
        </p:txBody>
      </p:sp>
      <p:pic>
        <p:nvPicPr>
          <p:cNvPr id="3076" name="Picture 4" descr="afrika">
            <a:extLst>
              <a:ext uri="{FF2B5EF4-FFF2-40B4-BE49-F238E27FC236}">
                <a16:creationId xmlns:a16="http://schemas.microsoft.com/office/drawing/2014/main" id="{9826A6BE-3B91-4BEB-B9B1-79077A95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78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B4DF2C-29A8-4C66-B70E-2A2D0F41C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CC0000"/>
                </a:solidFill>
              </a:rPr>
              <a:t>OBDOBJA V ŽIVLJENJU MASAJA</a:t>
            </a:r>
            <a:r>
              <a:rPr lang="sl-SI" altLang="sl-SI" sz="4000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5FE006-71E5-4B14-9806-6C33F993F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Fantje določene starosti so združeni v skupino</a:t>
            </a:r>
          </a:p>
          <a:p>
            <a:r>
              <a:rPr lang="sl-SI" altLang="sl-SI">
                <a:solidFill>
                  <a:srgbClr val="CC0000"/>
                </a:solidFill>
              </a:rPr>
              <a:t>Delijo si izkušnje pri delu in lovu. </a:t>
            </a:r>
          </a:p>
          <a:p>
            <a:r>
              <a:rPr lang="sl-SI" altLang="sl-SI">
                <a:solidFill>
                  <a:srgbClr val="CC0000"/>
                </a:solidFill>
              </a:rPr>
              <a:t>Vse do takrat jih imajo za otroke</a:t>
            </a:r>
          </a:p>
          <a:p>
            <a:r>
              <a:rPr lang="sl-SI" altLang="sl-SI">
                <a:solidFill>
                  <a:srgbClr val="CC0000"/>
                </a:solidFill>
              </a:rPr>
              <a:t>Vsaka skupina bodočih bojevnikov ima svoje pesmi, zgodbe in heroje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924B8987-8522-4C8A-865F-B06DC6DF7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r>
              <a:rPr lang="sl-SI" altLang="sl-SI" b="1">
                <a:solidFill>
                  <a:srgbClr val="CC0000"/>
                </a:solidFill>
              </a:rPr>
              <a:t>Emurta</a:t>
            </a:r>
            <a:r>
              <a:rPr lang="sl-SI" altLang="sl-SI">
                <a:solidFill>
                  <a:srgbClr val="CC0000"/>
                </a:solidFill>
              </a:rPr>
              <a:t> – vstop med bojevnike. </a:t>
            </a:r>
          </a:p>
          <a:p>
            <a:pPr>
              <a:buFontTx/>
              <a:buNone/>
            </a:pPr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Pred tem morajo eden ali dva meseca živeti samo z mešanico mleka, kozje krvi in urina.</a:t>
            </a:r>
          </a:p>
          <a:p>
            <a:pPr>
              <a:buFontTx/>
              <a:buNone/>
            </a:pPr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Čez čas mladenič vstopi v vrsto </a:t>
            </a:r>
            <a:r>
              <a:rPr lang="sl-SI" altLang="sl-SI" b="1">
                <a:solidFill>
                  <a:srgbClr val="CC0000"/>
                </a:solidFill>
              </a:rPr>
              <a:t>moranov</a:t>
            </a:r>
            <a:r>
              <a:rPr lang="sl-SI" altLang="sl-SI">
                <a:solidFill>
                  <a:srgbClr val="CC0000"/>
                </a:solidFill>
              </a:rPr>
              <a:t>, ki so med seboj močno povezani. </a:t>
            </a:r>
          </a:p>
          <a:p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Vedno potujejo skupaj, nikoli posamezno, prav tako skupaj jedo (brez žensk). </a:t>
            </a: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C7ECABE7-093B-400D-9117-84388DF81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6148" name="Picture 4" descr="22564">
            <a:extLst>
              <a:ext uri="{FF2B5EF4-FFF2-40B4-BE49-F238E27FC236}">
                <a16:creationId xmlns:a16="http://schemas.microsoft.com/office/drawing/2014/main" id="{C8D54075-0396-4DDB-AE83-C18F5DAA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3725862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old_massai">
            <a:extLst>
              <a:ext uri="{FF2B5EF4-FFF2-40B4-BE49-F238E27FC236}">
                <a16:creationId xmlns:a16="http://schemas.microsoft.com/office/drawing/2014/main" id="{57FDFAD6-189A-484A-8B2E-D233C78A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548062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4B0633-346C-481E-9550-C5B6A5669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VEROVANJE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E1CF42-F8E9-4897-A9DA-9BAEE703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CC0000"/>
                </a:solidFill>
              </a:rPr>
              <a:t>Bog imenovan Enkai ali Engai </a:t>
            </a:r>
          </a:p>
          <a:p>
            <a:endParaRPr lang="sl-SI" altLang="sl-SI" sz="2800">
              <a:solidFill>
                <a:srgbClr val="CC0000"/>
              </a:solidFill>
            </a:endParaRPr>
          </a:p>
          <a:p>
            <a:r>
              <a:rPr lang="sl-SI" altLang="sl-SI" sz="2800">
                <a:solidFill>
                  <a:srgbClr val="CC0000"/>
                </a:solidFill>
              </a:rPr>
              <a:t>Upodabljal naj bi se kot moški ali ženska v različnih oblikah: luna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CC0000"/>
                </a:solidFill>
              </a:rPr>
              <a:t>                               gore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CC0000"/>
                </a:solidFill>
              </a:rPr>
              <a:t>                               barve </a:t>
            </a:r>
          </a:p>
          <a:p>
            <a:pPr>
              <a:buFontTx/>
              <a:buNone/>
            </a:pPr>
            <a:endParaRPr lang="sl-SI" altLang="sl-SI" sz="2800">
              <a:solidFill>
                <a:srgbClr val="CC0000"/>
              </a:solidFill>
            </a:endParaRPr>
          </a:p>
          <a:p>
            <a:r>
              <a:rPr lang="sl-SI" altLang="sl-SI" sz="2800">
                <a:solidFill>
                  <a:srgbClr val="CC0000"/>
                </a:solidFill>
              </a:rPr>
              <a:t>Prebiva na Kilimanjaru, svojo dobroto pa izkazuje z dežjem. </a:t>
            </a:r>
          </a:p>
        </p:txBody>
      </p:sp>
      <p:pic>
        <p:nvPicPr>
          <p:cNvPr id="7172" name="Picture 4" descr="1151enkai">
            <a:extLst>
              <a:ext uri="{FF2B5EF4-FFF2-40B4-BE49-F238E27FC236}">
                <a16:creationId xmlns:a16="http://schemas.microsoft.com/office/drawing/2014/main" id="{39BD9E54-E1FC-4694-AD2C-32BA95CA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5976937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kilimanjaro">
            <a:extLst>
              <a:ext uri="{FF2B5EF4-FFF2-40B4-BE49-F238E27FC236}">
                <a16:creationId xmlns:a16="http://schemas.microsoft.com/office/drawing/2014/main" id="{99021CCE-F23B-4C48-AF74-F6944407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262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04">
            <a:extLst>
              <a:ext uri="{FF2B5EF4-FFF2-40B4-BE49-F238E27FC236}">
                <a16:creationId xmlns:a16="http://schemas.microsoft.com/office/drawing/2014/main" id="{76DF5C4F-D48A-4186-AB5E-96ED7E60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532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3E04150-FC4A-4D02-8C71-A7981E183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DOMOVI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5CC147F-D527-4861-9B77-556BE4B8D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Gradnja pa je pri Masajih vedno naloga žensk</a:t>
            </a:r>
          </a:p>
          <a:p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Živijo v blatnih kolibah</a:t>
            </a:r>
          </a:p>
          <a:p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Manjate (njihove hiše) so obkrožene z        bodičastim grmičevjem</a:t>
            </a:r>
          </a:p>
        </p:txBody>
      </p:sp>
      <p:pic>
        <p:nvPicPr>
          <p:cNvPr id="9220" name="Picture 4" descr="302206220_9dbcad5826">
            <a:extLst>
              <a:ext uri="{FF2B5EF4-FFF2-40B4-BE49-F238E27FC236}">
                <a16:creationId xmlns:a16="http://schemas.microsoft.com/office/drawing/2014/main" id="{FE227EFA-3605-489A-A648-D937AA8A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75575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302219653_a3fe65ddec">
            <a:extLst>
              <a:ext uri="{FF2B5EF4-FFF2-40B4-BE49-F238E27FC236}">
                <a16:creationId xmlns:a16="http://schemas.microsoft.com/office/drawing/2014/main" id="{EFE0A302-A446-459C-B599-ED07F189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75575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031600250_fb3285d9a3">
            <a:extLst>
              <a:ext uri="{FF2B5EF4-FFF2-40B4-BE49-F238E27FC236}">
                <a16:creationId xmlns:a16="http://schemas.microsoft.com/office/drawing/2014/main" id="{600D8FDE-E2D0-4A73-9970-F9F05DA5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775575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B064FE-619B-4D71-9FC0-19E65D9E5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ŽIVINA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86E45A9-C93B-47C6-A8E4-0601985A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229600" cy="4491037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Bogastvo se pri Masajih meri po številu in zdravju krav, ki jih imajo</a:t>
            </a:r>
          </a:p>
          <a:p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Imajo tudi koze, ovce in kokoši</a:t>
            </a:r>
          </a:p>
          <a:p>
            <a:pPr>
              <a:buFontTx/>
              <a:buNone/>
            </a:pPr>
            <a:endParaRPr lang="sl-SI" altLang="sl-SI">
              <a:solidFill>
                <a:srgbClr val="CC0000"/>
              </a:solidFill>
            </a:endParaRPr>
          </a:p>
          <a:p>
            <a:r>
              <a:rPr lang="sl-SI" altLang="sl-SI">
                <a:solidFill>
                  <a:srgbClr val="CC0000"/>
                </a:solidFill>
              </a:rPr>
              <a:t>Pečeno meso jedo samo moški, ženske pa živijo od mleka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EF5E89C7-B0BD-4CB0-8F27-EE9337DD4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1684338"/>
          </a:xfrm>
        </p:spPr>
        <p:txBody>
          <a:bodyPr/>
          <a:lstStyle/>
          <a:p>
            <a:r>
              <a:rPr lang="sl-SI" altLang="sl-SI">
                <a:solidFill>
                  <a:srgbClr val="CC0000"/>
                </a:solidFill>
              </a:rPr>
              <a:t>Masaji nikoli ne lovijo divjih živali za hrano, pač pa za zabavo in obvarovanje svoje živine</a:t>
            </a:r>
          </a:p>
          <a:p>
            <a:endParaRPr lang="sl-SI" altLang="sl-SI"/>
          </a:p>
        </p:txBody>
      </p:sp>
      <p:pic>
        <p:nvPicPr>
          <p:cNvPr id="11268" name="Picture 4" descr="22562">
            <a:extLst>
              <a:ext uri="{FF2B5EF4-FFF2-40B4-BE49-F238E27FC236}">
                <a16:creationId xmlns:a16="http://schemas.microsoft.com/office/drawing/2014/main" id="{58A6B793-7657-40DA-95F7-5FFEC9B7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617912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22563">
            <a:extLst>
              <a:ext uri="{FF2B5EF4-FFF2-40B4-BE49-F238E27FC236}">
                <a16:creationId xmlns:a16="http://schemas.microsoft.com/office/drawing/2014/main" id="{ED8C1743-B679-42E3-BA82-E79E479E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752975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22565">
            <a:extLst>
              <a:ext uri="{FF2B5EF4-FFF2-40B4-BE49-F238E27FC236}">
                <a16:creationId xmlns:a16="http://schemas.microsoft.com/office/drawing/2014/main" id="{3F1F28BF-A3B3-465B-9665-D1889F98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4752975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Dark Horse</vt:lpstr>
      <vt:lpstr>Privzeti načrt</vt:lpstr>
      <vt:lpstr>MASAJI</vt:lpstr>
      <vt:lpstr>PowerPoint Presentation</vt:lpstr>
      <vt:lpstr>OBDOBJA V ŽIVLJENJU MASAJA </vt:lpstr>
      <vt:lpstr>PowerPoint Presentation</vt:lpstr>
      <vt:lpstr>PowerPoint Presentation</vt:lpstr>
      <vt:lpstr>VEROVANJE</vt:lpstr>
      <vt:lpstr>DOMOVI</vt:lpstr>
      <vt:lpstr>ŽIVINA</vt:lpstr>
      <vt:lpstr>PowerPoint Presentation</vt:lpstr>
      <vt:lpstr>PowerPoint Presentation</vt:lpstr>
      <vt:lpstr>ZDRAVILSTVO</vt:lpstr>
      <vt:lpstr>LEPOTA PO MASAJSKO</vt:lpstr>
      <vt:lpstr>GLASBA</vt:lpstr>
      <vt:lpstr>OSNOVNE FRAZE</vt:lpstr>
      <vt:lpstr>SLIKE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2019-05-31T08:40:22Z</dcterms:created>
  <dcterms:modified xsi:type="dcterms:W3CDTF">2019-05-31T08:40:22Z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