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6" r:id="rId1"/>
  </p:sldMasterIdLst>
  <p:sldIdLst>
    <p:sldId id="256" r:id="rId2"/>
    <p:sldId id="257" r:id="rId3"/>
    <p:sldId id="258" r:id="rId4"/>
    <p:sldId id="259" r:id="rId5"/>
    <p:sldId id="269" r:id="rId6"/>
    <p:sldId id="260" r:id="rId7"/>
    <p:sldId id="261" r:id="rId8"/>
    <p:sldId id="262" r:id="rId9"/>
    <p:sldId id="267" r:id="rId10"/>
    <p:sldId id="268" r:id="rId11"/>
    <p:sldId id="263" r:id="rId12"/>
    <p:sldId id="264" r:id="rId13"/>
    <p:sldId id="270" r:id="rId14"/>
    <p:sldId id="266"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9933"/>
    <a:srgbClr val="CC0000"/>
    <a:srgbClr val="33CCFF"/>
    <a:srgbClr val="FF0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94660"/>
  </p:normalViewPr>
  <p:slideViewPr>
    <p:cSldViewPr>
      <p:cViewPr varScale="1">
        <p:scale>
          <a:sx n="150" d="100"/>
          <a:sy n="150" d="100"/>
        </p:scale>
        <p:origin x="1812"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95FC4168-845A-4E13-89C2-0822F8BA7260}"/>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Click to edit Master title style</a:t>
            </a:r>
          </a:p>
        </p:txBody>
      </p:sp>
      <p:sp>
        <p:nvSpPr>
          <p:cNvPr id="346115" name="Rectangle 3">
            <a:extLst>
              <a:ext uri="{FF2B5EF4-FFF2-40B4-BE49-F238E27FC236}">
                <a16:creationId xmlns:a16="http://schemas.microsoft.com/office/drawing/2014/main" id="{B2402CFE-A3D6-4DC7-965A-171E1926C134}"/>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Click to edit Master subtitle style</a:t>
            </a:r>
          </a:p>
        </p:txBody>
      </p:sp>
      <p:sp>
        <p:nvSpPr>
          <p:cNvPr id="346116" name="Freeform 4">
            <a:extLst>
              <a:ext uri="{FF2B5EF4-FFF2-40B4-BE49-F238E27FC236}">
                <a16:creationId xmlns:a16="http://schemas.microsoft.com/office/drawing/2014/main" id="{1325B534-E08B-4CB7-A877-960049391CCB}"/>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46117" name="Rectangle 5">
            <a:extLst>
              <a:ext uri="{FF2B5EF4-FFF2-40B4-BE49-F238E27FC236}">
                <a16:creationId xmlns:a16="http://schemas.microsoft.com/office/drawing/2014/main" id="{7A9C2D9D-1830-47A5-97B0-54D4EF642E84}"/>
              </a:ext>
            </a:extLst>
          </p:cNvPr>
          <p:cNvSpPr>
            <a:spLocks noGrp="1" noChangeArrowheads="1"/>
          </p:cNvSpPr>
          <p:nvPr>
            <p:ph type="ftr" sz="quarter" idx="3"/>
          </p:nvPr>
        </p:nvSpPr>
        <p:spPr/>
        <p:txBody>
          <a:bodyPr/>
          <a:lstStyle>
            <a:lvl1pPr>
              <a:defRPr/>
            </a:lvl1pPr>
          </a:lstStyle>
          <a:p>
            <a:endParaRPr lang="sl-SI" altLang="sl-SI"/>
          </a:p>
        </p:txBody>
      </p:sp>
      <p:sp>
        <p:nvSpPr>
          <p:cNvPr id="346118" name="Rectangle 6">
            <a:extLst>
              <a:ext uri="{FF2B5EF4-FFF2-40B4-BE49-F238E27FC236}">
                <a16:creationId xmlns:a16="http://schemas.microsoft.com/office/drawing/2014/main" id="{B9B86DE4-A235-48D9-9BCE-10C417C2A7EB}"/>
              </a:ext>
            </a:extLst>
          </p:cNvPr>
          <p:cNvSpPr>
            <a:spLocks noGrp="1" noChangeArrowheads="1"/>
          </p:cNvSpPr>
          <p:nvPr>
            <p:ph type="sldNum" sz="quarter" idx="4"/>
          </p:nvPr>
        </p:nvSpPr>
        <p:spPr/>
        <p:txBody>
          <a:bodyPr/>
          <a:lstStyle>
            <a:lvl1pPr>
              <a:defRPr/>
            </a:lvl1pPr>
          </a:lstStyle>
          <a:p>
            <a:fld id="{78EC9B1A-4C7A-47A1-AC95-2E177FD18697}" type="slidenum">
              <a:rPr lang="sl-SI" altLang="sl-SI"/>
              <a:pPr/>
              <a:t>‹#›</a:t>
            </a:fld>
            <a:endParaRPr lang="sl-SI" altLang="sl-SI"/>
          </a:p>
        </p:txBody>
      </p:sp>
      <p:sp>
        <p:nvSpPr>
          <p:cNvPr id="346119" name="Rectangle 7">
            <a:extLst>
              <a:ext uri="{FF2B5EF4-FFF2-40B4-BE49-F238E27FC236}">
                <a16:creationId xmlns:a16="http://schemas.microsoft.com/office/drawing/2014/main" id="{93163AE9-6AEF-48FE-B386-CF42CED8E724}"/>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C19B-E787-441F-945F-043D46F48FF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EB6A803-8D65-450B-BB9C-D152DAE4D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7C53F75-89E0-4D57-B023-A0F5EFBAC55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CC4AA81-B498-45AA-B324-279C6318F44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73AE3EF-0EA0-4649-BBBC-10BE28F10029}"/>
              </a:ext>
            </a:extLst>
          </p:cNvPr>
          <p:cNvSpPr>
            <a:spLocks noGrp="1"/>
          </p:cNvSpPr>
          <p:nvPr>
            <p:ph type="sldNum" sz="quarter" idx="12"/>
          </p:nvPr>
        </p:nvSpPr>
        <p:spPr/>
        <p:txBody>
          <a:bodyPr/>
          <a:lstStyle>
            <a:lvl1pPr>
              <a:defRPr/>
            </a:lvl1pPr>
          </a:lstStyle>
          <a:p>
            <a:fld id="{01FC8101-70F1-4560-9E41-5E222C7344F1}" type="slidenum">
              <a:rPr lang="sl-SI" altLang="sl-SI"/>
              <a:pPr/>
              <a:t>‹#›</a:t>
            </a:fld>
            <a:endParaRPr lang="sl-SI" altLang="sl-SI"/>
          </a:p>
        </p:txBody>
      </p:sp>
    </p:spTree>
    <p:extLst>
      <p:ext uri="{BB962C8B-B14F-4D97-AF65-F5344CB8AC3E}">
        <p14:creationId xmlns:p14="http://schemas.microsoft.com/office/powerpoint/2010/main" val="95787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291DE-EDE1-49A1-BBEC-E44FB7AED7C7}"/>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31BE1FF-8BCA-464F-B904-30E930E1E6CA}"/>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D203819-43CD-40EA-9FB6-5D4AD809FA3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6CB50B4-5352-4B5B-86A3-B5A084D2E51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9A2270C-3993-4774-8A70-C898BD8137F2}"/>
              </a:ext>
            </a:extLst>
          </p:cNvPr>
          <p:cNvSpPr>
            <a:spLocks noGrp="1"/>
          </p:cNvSpPr>
          <p:nvPr>
            <p:ph type="sldNum" sz="quarter" idx="12"/>
          </p:nvPr>
        </p:nvSpPr>
        <p:spPr/>
        <p:txBody>
          <a:bodyPr/>
          <a:lstStyle>
            <a:lvl1pPr>
              <a:defRPr/>
            </a:lvl1pPr>
          </a:lstStyle>
          <a:p>
            <a:fld id="{273D8829-2A01-4BC7-90C9-19F7DC6B7F58}" type="slidenum">
              <a:rPr lang="sl-SI" altLang="sl-SI"/>
              <a:pPr/>
              <a:t>‹#›</a:t>
            </a:fld>
            <a:endParaRPr lang="sl-SI" altLang="sl-SI"/>
          </a:p>
        </p:txBody>
      </p:sp>
    </p:spTree>
    <p:extLst>
      <p:ext uri="{BB962C8B-B14F-4D97-AF65-F5344CB8AC3E}">
        <p14:creationId xmlns:p14="http://schemas.microsoft.com/office/powerpoint/2010/main" val="121403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92EA-B136-4070-B018-DE5BA4F1F899}"/>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C6BDF97-1C55-4038-A555-3D7B72C4B52D}"/>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58C8DD6-690B-441A-883E-C37B90AC5989}"/>
              </a:ext>
            </a:extLst>
          </p:cNvPr>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E25D9306-B848-4515-98A1-0EEEBDD10108}"/>
              </a:ext>
            </a:extLst>
          </p:cNvPr>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E9C8D3BF-3938-4CB5-A6A9-ABD797C58F7A}"/>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C90D8FF5-DC84-4E68-A9FD-AEBF14D19544}"/>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0FF7692C-0A48-43FD-A643-96C69C5C5EEB}"/>
              </a:ext>
            </a:extLst>
          </p:cNvPr>
          <p:cNvSpPr>
            <a:spLocks noGrp="1"/>
          </p:cNvSpPr>
          <p:nvPr>
            <p:ph type="sldNum" sz="quarter" idx="12"/>
          </p:nvPr>
        </p:nvSpPr>
        <p:spPr>
          <a:xfrm>
            <a:off x="6553200" y="6245225"/>
            <a:ext cx="2133600" cy="476250"/>
          </a:xfrm>
        </p:spPr>
        <p:txBody>
          <a:bodyPr/>
          <a:lstStyle>
            <a:lvl1pPr>
              <a:defRPr/>
            </a:lvl1pPr>
          </a:lstStyle>
          <a:p>
            <a:fld id="{A26D59CD-B231-43FF-A669-312BFF48DA3A}" type="slidenum">
              <a:rPr lang="sl-SI" altLang="sl-SI"/>
              <a:pPr/>
              <a:t>‹#›</a:t>
            </a:fld>
            <a:endParaRPr lang="sl-SI" altLang="sl-SI"/>
          </a:p>
        </p:txBody>
      </p:sp>
    </p:spTree>
    <p:extLst>
      <p:ext uri="{BB962C8B-B14F-4D97-AF65-F5344CB8AC3E}">
        <p14:creationId xmlns:p14="http://schemas.microsoft.com/office/powerpoint/2010/main" val="356297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AC11-5287-48B9-A4DE-B5977D02A67B}"/>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2D2C787-15F1-4C40-8261-A9C8E17AED26}"/>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B8E00ECE-767B-4A32-AE7D-7E473EEB2C8C}"/>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BB54559-2E42-4738-9E75-38E0B380F75C}"/>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E697208-1A0D-45F4-861D-463A048E4A4B}"/>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215A750-34BD-4189-9403-18BE35D0F0D9}"/>
              </a:ext>
            </a:extLst>
          </p:cNvPr>
          <p:cNvSpPr>
            <a:spLocks noGrp="1"/>
          </p:cNvSpPr>
          <p:nvPr>
            <p:ph type="sldNum" sz="quarter" idx="12"/>
          </p:nvPr>
        </p:nvSpPr>
        <p:spPr>
          <a:xfrm>
            <a:off x="6553200" y="6245225"/>
            <a:ext cx="2133600" cy="476250"/>
          </a:xfrm>
        </p:spPr>
        <p:txBody>
          <a:bodyPr/>
          <a:lstStyle>
            <a:lvl1pPr>
              <a:defRPr/>
            </a:lvl1pPr>
          </a:lstStyle>
          <a:p>
            <a:fld id="{7E444AD9-308E-428B-BA7D-2A67A2FEC241}" type="slidenum">
              <a:rPr lang="sl-SI" altLang="sl-SI"/>
              <a:pPr/>
              <a:t>‹#›</a:t>
            </a:fld>
            <a:endParaRPr lang="sl-SI" altLang="sl-SI"/>
          </a:p>
        </p:txBody>
      </p:sp>
    </p:spTree>
    <p:extLst>
      <p:ext uri="{BB962C8B-B14F-4D97-AF65-F5344CB8AC3E}">
        <p14:creationId xmlns:p14="http://schemas.microsoft.com/office/powerpoint/2010/main" val="341713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7C41-3803-49D6-9B53-3526AC6C72E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C087875-9854-46F5-9014-AD9EA9F80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7924FB2-442D-4EC3-85AB-740C15FC071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B266C96-E06C-492F-BA50-BBD4252413E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B510CF9-197C-472E-A342-5FDAB7454283}"/>
              </a:ext>
            </a:extLst>
          </p:cNvPr>
          <p:cNvSpPr>
            <a:spLocks noGrp="1"/>
          </p:cNvSpPr>
          <p:nvPr>
            <p:ph type="sldNum" sz="quarter" idx="12"/>
          </p:nvPr>
        </p:nvSpPr>
        <p:spPr/>
        <p:txBody>
          <a:bodyPr/>
          <a:lstStyle>
            <a:lvl1pPr>
              <a:defRPr/>
            </a:lvl1pPr>
          </a:lstStyle>
          <a:p>
            <a:fld id="{E600C045-92C6-4DD8-B52D-BCB82D1F333F}" type="slidenum">
              <a:rPr lang="sl-SI" altLang="sl-SI"/>
              <a:pPr/>
              <a:t>‹#›</a:t>
            </a:fld>
            <a:endParaRPr lang="sl-SI" altLang="sl-SI"/>
          </a:p>
        </p:txBody>
      </p:sp>
    </p:spTree>
    <p:extLst>
      <p:ext uri="{BB962C8B-B14F-4D97-AF65-F5344CB8AC3E}">
        <p14:creationId xmlns:p14="http://schemas.microsoft.com/office/powerpoint/2010/main" val="54319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19A2-C6CA-47A0-BA5A-118AAC49CC3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077BF9A9-D06A-4064-BC97-7BCE2823F9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615248A-B96C-40A5-8E3B-AD4DC90749F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EEE66B2-D492-4EF5-B792-4EA92AD43AF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794763B-A8B8-4E6E-B2EB-D88E56B03D0A}"/>
              </a:ext>
            </a:extLst>
          </p:cNvPr>
          <p:cNvSpPr>
            <a:spLocks noGrp="1"/>
          </p:cNvSpPr>
          <p:nvPr>
            <p:ph type="sldNum" sz="quarter" idx="12"/>
          </p:nvPr>
        </p:nvSpPr>
        <p:spPr/>
        <p:txBody>
          <a:bodyPr/>
          <a:lstStyle>
            <a:lvl1pPr>
              <a:defRPr/>
            </a:lvl1pPr>
          </a:lstStyle>
          <a:p>
            <a:fld id="{BDF091EB-98AB-448A-B895-C08897F4CB88}" type="slidenum">
              <a:rPr lang="sl-SI" altLang="sl-SI"/>
              <a:pPr/>
              <a:t>‹#›</a:t>
            </a:fld>
            <a:endParaRPr lang="sl-SI" altLang="sl-SI"/>
          </a:p>
        </p:txBody>
      </p:sp>
    </p:spTree>
    <p:extLst>
      <p:ext uri="{BB962C8B-B14F-4D97-AF65-F5344CB8AC3E}">
        <p14:creationId xmlns:p14="http://schemas.microsoft.com/office/powerpoint/2010/main" val="12692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3C27-11CB-4C4F-AA79-5641A73CF05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67BBF07-2D0F-439F-96BA-D18B551FBF4A}"/>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8BACC93D-595C-4036-B887-DE6DF8B94645}"/>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913A645-FFE0-43AF-AE9B-BF94A14CF4A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276343F-765F-4C2B-B57B-90F6EBAA9B2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A1410B8-CF46-413C-A27D-FE0DEB873218}"/>
              </a:ext>
            </a:extLst>
          </p:cNvPr>
          <p:cNvSpPr>
            <a:spLocks noGrp="1"/>
          </p:cNvSpPr>
          <p:nvPr>
            <p:ph type="sldNum" sz="quarter" idx="12"/>
          </p:nvPr>
        </p:nvSpPr>
        <p:spPr/>
        <p:txBody>
          <a:bodyPr/>
          <a:lstStyle>
            <a:lvl1pPr>
              <a:defRPr/>
            </a:lvl1pPr>
          </a:lstStyle>
          <a:p>
            <a:fld id="{3A229CCF-850B-4C74-A93D-AC1361BDFF33}" type="slidenum">
              <a:rPr lang="sl-SI" altLang="sl-SI"/>
              <a:pPr/>
              <a:t>‹#›</a:t>
            </a:fld>
            <a:endParaRPr lang="sl-SI" altLang="sl-SI"/>
          </a:p>
        </p:txBody>
      </p:sp>
    </p:spTree>
    <p:extLst>
      <p:ext uri="{BB962C8B-B14F-4D97-AF65-F5344CB8AC3E}">
        <p14:creationId xmlns:p14="http://schemas.microsoft.com/office/powerpoint/2010/main" val="143894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26B7-E100-4430-AD08-021AC4DC292A}"/>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8BFAB4F-7A01-45D4-B04E-18C5C89A6CD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82ADB9-5692-4395-B94B-93A25E63849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4C0644D-7ECA-402B-8219-A29DFA77DC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888BED-356A-4B3E-8E83-9133F5F2304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62F4D12-C749-4531-A6A5-E0AADD07B4A5}"/>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1209C63-813D-40A1-85BA-2C6F077EBF70}"/>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CF12C4CB-8F60-43AE-ADDD-5037A43436CA}"/>
              </a:ext>
            </a:extLst>
          </p:cNvPr>
          <p:cNvSpPr>
            <a:spLocks noGrp="1"/>
          </p:cNvSpPr>
          <p:nvPr>
            <p:ph type="sldNum" sz="quarter" idx="12"/>
          </p:nvPr>
        </p:nvSpPr>
        <p:spPr/>
        <p:txBody>
          <a:bodyPr/>
          <a:lstStyle>
            <a:lvl1pPr>
              <a:defRPr/>
            </a:lvl1pPr>
          </a:lstStyle>
          <a:p>
            <a:fld id="{84C89A55-D599-4C9E-86B2-231556DB36A2}" type="slidenum">
              <a:rPr lang="sl-SI" altLang="sl-SI"/>
              <a:pPr/>
              <a:t>‹#›</a:t>
            </a:fld>
            <a:endParaRPr lang="sl-SI" altLang="sl-SI"/>
          </a:p>
        </p:txBody>
      </p:sp>
    </p:spTree>
    <p:extLst>
      <p:ext uri="{BB962C8B-B14F-4D97-AF65-F5344CB8AC3E}">
        <p14:creationId xmlns:p14="http://schemas.microsoft.com/office/powerpoint/2010/main" val="2453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2BC0-E470-47EF-A535-FE1302318ED2}"/>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64DD6275-15CA-43A5-B710-B96967CF882F}"/>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429E862-A318-410C-AAFF-5D5EB7D58AC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A052904D-CE4D-4D2B-98A8-1C0811AE73FD}"/>
              </a:ext>
            </a:extLst>
          </p:cNvPr>
          <p:cNvSpPr>
            <a:spLocks noGrp="1"/>
          </p:cNvSpPr>
          <p:nvPr>
            <p:ph type="sldNum" sz="quarter" idx="12"/>
          </p:nvPr>
        </p:nvSpPr>
        <p:spPr/>
        <p:txBody>
          <a:bodyPr/>
          <a:lstStyle>
            <a:lvl1pPr>
              <a:defRPr/>
            </a:lvl1pPr>
          </a:lstStyle>
          <a:p>
            <a:fld id="{D0C31461-26C7-4926-9AB1-A1EAE8B1A9AA}" type="slidenum">
              <a:rPr lang="sl-SI" altLang="sl-SI"/>
              <a:pPr/>
              <a:t>‹#›</a:t>
            </a:fld>
            <a:endParaRPr lang="sl-SI" altLang="sl-SI"/>
          </a:p>
        </p:txBody>
      </p:sp>
    </p:spTree>
    <p:extLst>
      <p:ext uri="{BB962C8B-B14F-4D97-AF65-F5344CB8AC3E}">
        <p14:creationId xmlns:p14="http://schemas.microsoft.com/office/powerpoint/2010/main" val="180161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9A4E7F-2B71-4500-827A-9E4435318A3E}"/>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CE0B2DB3-E7AC-4F98-B919-73CB1EEA191C}"/>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4BAE0E4-5B4A-4221-8FA2-90B661EF8305}"/>
              </a:ext>
            </a:extLst>
          </p:cNvPr>
          <p:cNvSpPr>
            <a:spLocks noGrp="1"/>
          </p:cNvSpPr>
          <p:nvPr>
            <p:ph type="sldNum" sz="quarter" idx="12"/>
          </p:nvPr>
        </p:nvSpPr>
        <p:spPr/>
        <p:txBody>
          <a:bodyPr/>
          <a:lstStyle>
            <a:lvl1pPr>
              <a:defRPr/>
            </a:lvl1pPr>
          </a:lstStyle>
          <a:p>
            <a:fld id="{0D10AF87-AF14-4DBA-A4B7-4BE66942B50B}" type="slidenum">
              <a:rPr lang="sl-SI" altLang="sl-SI"/>
              <a:pPr/>
              <a:t>‹#›</a:t>
            </a:fld>
            <a:endParaRPr lang="sl-SI" altLang="sl-SI"/>
          </a:p>
        </p:txBody>
      </p:sp>
    </p:spTree>
    <p:extLst>
      <p:ext uri="{BB962C8B-B14F-4D97-AF65-F5344CB8AC3E}">
        <p14:creationId xmlns:p14="http://schemas.microsoft.com/office/powerpoint/2010/main" val="15858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DB9C-A999-4BB3-8BF0-68F244D846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BBCFFEC-1779-4CB7-B5E0-005F12FB03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AC190C3-968C-44EA-BCC8-290DE11CB7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546F7-BA3B-49C4-8351-A66DE349F7E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01046AF-0DFE-4691-85B5-8BCC553176E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04E468E-E0FD-441A-AF3E-AE7742CDC4A0}"/>
              </a:ext>
            </a:extLst>
          </p:cNvPr>
          <p:cNvSpPr>
            <a:spLocks noGrp="1"/>
          </p:cNvSpPr>
          <p:nvPr>
            <p:ph type="sldNum" sz="quarter" idx="12"/>
          </p:nvPr>
        </p:nvSpPr>
        <p:spPr/>
        <p:txBody>
          <a:bodyPr/>
          <a:lstStyle>
            <a:lvl1pPr>
              <a:defRPr/>
            </a:lvl1pPr>
          </a:lstStyle>
          <a:p>
            <a:fld id="{ABCBCB48-0870-417B-91B1-E40B608805F9}" type="slidenum">
              <a:rPr lang="sl-SI" altLang="sl-SI"/>
              <a:pPr/>
              <a:t>‹#›</a:t>
            </a:fld>
            <a:endParaRPr lang="sl-SI" altLang="sl-SI"/>
          </a:p>
        </p:txBody>
      </p:sp>
    </p:spTree>
    <p:extLst>
      <p:ext uri="{BB962C8B-B14F-4D97-AF65-F5344CB8AC3E}">
        <p14:creationId xmlns:p14="http://schemas.microsoft.com/office/powerpoint/2010/main" val="339424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043E-60AD-4089-8C64-235FF28481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54AC40D-8B3F-47BF-ADC4-C2BC0D5AC8F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AC989FD8-8021-4404-AB06-9B6BBD8C95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6D7BB-D90F-4541-9EA4-FE1BDB0F2C2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E0CF5CE-F7E0-48D6-B924-1691E714F00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B88D2DD-B768-441D-9124-36C7F5917579}"/>
              </a:ext>
            </a:extLst>
          </p:cNvPr>
          <p:cNvSpPr>
            <a:spLocks noGrp="1"/>
          </p:cNvSpPr>
          <p:nvPr>
            <p:ph type="sldNum" sz="quarter" idx="12"/>
          </p:nvPr>
        </p:nvSpPr>
        <p:spPr/>
        <p:txBody>
          <a:bodyPr/>
          <a:lstStyle>
            <a:lvl1pPr>
              <a:defRPr/>
            </a:lvl1pPr>
          </a:lstStyle>
          <a:p>
            <a:fld id="{5C4AF8B6-1D6C-40BE-8B31-43DBE1884E7E}" type="slidenum">
              <a:rPr lang="sl-SI" altLang="sl-SI"/>
              <a:pPr/>
              <a:t>‹#›</a:t>
            </a:fld>
            <a:endParaRPr lang="sl-SI" altLang="sl-SI"/>
          </a:p>
        </p:txBody>
      </p:sp>
    </p:spTree>
    <p:extLst>
      <p:ext uri="{BB962C8B-B14F-4D97-AF65-F5344CB8AC3E}">
        <p14:creationId xmlns:p14="http://schemas.microsoft.com/office/powerpoint/2010/main" val="232171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AFA9898-CC6C-4832-8724-CD0A6C473537}"/>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345091" name="Rectangle 3">
            <a:extLst>
              <a:ext uri="{FF2B5EF4-FFF2-40B4-BE49-F238E27FC236}">
                <a16:creationId xmlns:a16="http://schemas.microsoft.com/office/drawing/2014/main" id="{F04D719C-D21C-4507-BDDE-57FBFBC2DF37}"/>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345092" name="Rectangle 4">
            <a:extLst>
              <a:ext uri="{FF2B5EF4-FFF2-40B4-BE49-F238E27FC236}">
                <a16:creationId xmlns:a16="http://schemas.microsoft.com/office/drawing/2014/main" id="{B7AC2A7D-CBF2-417A-8FBE-AC84A82C21F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345093" name="Rectangle 5">
            <a:extLst>
              <a:ext uri="{FF2B5EF4-FFF2-40B4-BE49-F238E27FC236}">
                <a16:creationId xmlns:a16="http://schemas.microsoft.com/office/drawing/2014/main" id="{3C9FFDD8-EB63-48DB-9AAF-1E17776877F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345094" name="Rectangle 6">
            <a:extLst>
              <a:ext uri="{FF2B5EF4-FFF2-40B4-BE49-F238E27FC236}">
                <a16:creationId xmlns:a16="http://schemas.microsoft.com/office/drawing/2014/main" id="{7B7FF2B2-7137-4150-A642-36CC86F2CB7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373F0133-4589-48B8-BB79-3E616AE353FD}"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http://www.mehika-potovanje.si/grb.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http://international.uiowa.edu/study-abroad/programs/images/Mexico-LE-Oaxaca-in%20the%20village.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8" name="WordArt 4">
            <a:extLst>
              <a:ext uri="{FF2B5EF4-FFF2-40B4-BE49-F238E27FC236}">
                <a16:creationId xmlns:a16="http://schemas.microsoft.com/office/drawing/2014/main" id="{7A86AC1F-9154-4E51-82A8-0C455E9D9BF7}"/>
              </a:ext>
            </a:extLst>
          </p:cNvPr>
          <p:cNvSpPr>
            <a:spLocks noChangeArrowheads="1" noChangeShapeType="1" noTextEdit="1"/>
          </p:cNvSpPr>
          <p:nvPr/>
        </p:nvSpPr>
        <p:spPr bwMode="auto">
          <a:xfrm>
            <a:off x="2124075" y="1196975"/>
            <a:ext cx="4638675" cy="1485900"/>
          </a:xfrm>
          <a:prstGeom prst="rect">
            <a:avLst/>
          </a:prstGeom>
        </p:spPr>
        <p:txBody>
          <a:bodyPr wrap="none" fromWordArt="1">
            <a:prstTxWarp prst="textPlain">
              <a:avLst>
                <a:gd name="adj" fmla="val 50000"/>
              </a:avLst>
            </a:prstTxWarp>
          </a:bodyPr>
          <a:lstStyle/>
          <a:p>
            <a:pPr algn="ctr"/>
            <a:r>
              <a:rPr lang="sl-SI" sz="9600" b="1" i="1" kern="10">
                <a:ln w="3175">
                  <a:solidFill>
                    <a:srgbClr val="000000"/>
                  </a:solidFill>
                  <a:round/>
                  <a:headEnd/>
                  <a:tailEnd/>
                </a:ln>
                <a:solidFill>
                  <a:schemeClr val="bg2"/>
                </a:solidFill>
                <a:effectLst>
                  <a:outerShdw dist="35921" dir="2700000" algn="ctr" rotWithShape="0">
                    <a:srgbClr val="808080">
                      <a:alpha val="80000"/>
                    </a:srgbClr>
                  </a:outerShdw>
                </a:effectLst>
                <a:latin typeface="Monotype Corsiva" panose="03010101010201010101" pitchFamily="66" charset="0"/>
              </a:rPr>
              <a:t>MEHIKA</a:t>
            </a:r>
          </a:p>
        </p:txBody>
      </p:sp>
      <p:pic>
        <p:nvPicPr>
          <p:cNvPr id="185349" name="Picture 5" descr="mehika4-prevajanje-zastava">
            <a:extLst>
              <a:ext uri="{FF2B5EF4-FFF2-40B4-BE49-F238E27FC236}">
                <a16:creationId xmlns:a16="http://schemas.microsoft.com/office/drawing/2014/main" id="{411EFFEB-5EDE-49AE-822E-0A14D770E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924175"/>
            <a:ext cx="4762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6" descr="http://www.mehika-potovanje.si/grb.gif">
            <a:extLst>
              <a:ext uri="{FF2B5EF4-FFF2-40B4-BE49-F238E27FC236}">
                <a16:creationId xmlns:a16="http://schemas.microsoft.com/office/drawing/2014/main" id="{833B828A-BFA4-495D-8D49-02FF5436B80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651500" y="3357563"/>
            <a:ext cx="2438400" cy="2438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wheel(4)">
                                      <p:cBhvr>
                                        <p:cTn id="7" dur="2000"/>
                                        <p:tgtEl>
                                          <p:spTgt spid="185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5349"/>
                                        </p:tgtEl>
                                        <p:attrNameLst>
                                          <p:attrName>style.visibility</p:attrName>
                                        </p:attrNameLst>
                                      </p:cBhvr>
                                      <p:to>
                                        <p:strVal val="visible"/>
                                      </p:to>
                                    </p:set>
                                    <p:animEffect transition="in" filter="circle(in)">
                                      <p:cBhvr>
                                        <p:cTn id="12" dur="2000"/>
                                        <p:tgtEl>
                                          <p:spTgt spid="1853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85350"/>
                                        </p:tgtEl>
                                        <p:attrNameLst>
                                          <p:attrName>style.visibility</p:attrName>
                                        </p:attrNameLst>
                                      </p:cBhvr>
                                      <p:to>
                                        <p:strVal val="visible"/>
                                      </p:to>
                                    </p:set>
                                    <p:animEffect transition="in" filter="circle(in)">
                                      <p:cBhvr>
                                        <p:cTn id="17" dur="2000"/>
                                        <p:tgtEl>
                                          <p:spTgt spid="18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WordArt 4">
            <a:extLst>
              <a:ext uri="{FF2B5EF4-FFF2-40B4-BE49-F238E27FC236}">
                <a16:creationId xmlns:a16="http://schemas.microsoft.com/office/drawing/2014/main" id="{F5B9BC4B-26A7-4460-8B22-3506394EC4A0}"/>
              </a:ext>
            </a:extLst>
          </p:cNvPr>
          <p:cNvSpPr>
            <a:spLocks noChangeArrowheads="1" noChangeShapeType="1" noTextEdit="1"/>
          </p:cNvSpPr>
          <p:nvPr/>
        </p:nvSpPr>
        <p:spPr bwMode="auto">
          <a:xfrm>
            <a:off x="457200" y="292100"/>
            <a:ext cx="8229600" cy="1384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effectLst/>
                <a:latin typeface="Monotype Corsiva" panose="03010101010201010101" pitchFamily="66" charset="0"/>
              </a:rPr>
              <a:t>ZGODOVINA</a:t>
            </a:r>
          </a:p>
        </p:txBody>
      </p:sp>
      <p:sp>
        <p:nvSpPr>
          <p:cNvPr id="370691" name="Rectangle 3">
            <a:extLst>
              <a:ext uri="{FF2B5EF4-FFF2-40B4-BE49-F238E27FC236}">
                <a16:creationId xmlns:a16="http://schemas.microsoft.com/office/drawing/2014/main" id="{A268094D-3DB3-45E9-930C-9330FA5009C5}"/>
              </a:ext>
            </a:extLst>
          </p:cNvPr>
          <p:cNvSpPr>
            <a:spLocks noGrp="1" noChangeArrowheads="1"/>
          </p:cNvSpPr>
          <p:nvPr>
            <p:ph type="body" sz="half" idx="1"/>
          </p:nvPr>
        </p:nvSpPr>
        <p:spPr>
          <a:xfrm>
            <a:off x="755650" y="4149725"/>
            <a:ext cx="7559675" cy="2349500"/>
          </a:xfrm>
        </p:spPr>
        <p:txBody>
          <a:bodyPr/>
          <a:lstStyle/>
          <a:p>
            <a:pPr>
              <a:lnSpc>
                <a:spcPct val="80000"/>
              </a:lnSpc>
              <a:buClr>
                <a:schemeClr val="tx1"/>
              </a:buClr>
              <a:buFont typeface="Wingdings" panose="05000000000000000000" pitchFamily="2" charset="2"/>
              <a:buChar char="¶"/>
            </a:pPr>
            <a:r>
              <a:rPr lang="sl-SI" altLang="sl-SI" sz="1600" b="1" u="sng">
                <a:effectLst/>
                <a:latin typeface="Times New Roman" panose="02020603050405020304" pitchFamily="18" charset="0"/>
              </a:rPr>
              <a:t>Predkolumbovska doba</a:t>
            </a:r>
            <a:r>
              <a:rPr lang="sl-SI" altLang="sl-SI" sz="1600" b="1">
                <a:effectLst/>
                <a:latin typeface="Times New Roman" panose="02020603050405020304" pitchFamily="18" charset="0"/>
              </a:rPr>
              <a:t>: na ozemlju današnje Mehike so pred špansko kolonizacijo živela različna indijanska plemena, začetki naselitve segajo 20.000 let pred Kristusom, prvo ljudstvo pa naj bi bili Olmeki, kasneje še Maji, Tolteki, Azteki, Zaboteki, Mixteki, Trique … </a:t>
            </a:r>
          </a:p>
          <a:p>
            <a:pPr>
              <a:lnSpc>
                <a:spcPct val="80000"/>
              </a:lnSpc>
              <a:buClr>
                <a:schemeClr val="tx1"/>
              </a:buClr>
              <a:buFont typeface="Wingdings" panose="05000000000000000000" pitchFamily="2" charset="2"/>
              <a:buChar char="¶"/>
            </a:pPr>
            <a:r>
              <a:rPr lang="sl-SI" altLang="sl-SI" sz="1600" b="1" u="sng">
                <a:effectLst/>
                <a:latin typeface="Times New Roman" panose="02020603050405020304" pitchFamily="18" charset="0"/>
              </a:rPr>
              <a:t>Posthispaniolska doba</a:t>
            </a:r>
            <a:r>
              <a:rPr lang="sl-SI" altLang="sl-SI" sz="1600" b="1">
                <a:effectLst/>
                <a:latin typeface="Times New Roman" panose="02020603050405020304" pitchFamily="18" charset="0"/>
              </a:rPr>
              <a:t>: bila je zelo burna, začne pa se leta 1519, ko je Hernan Cortez pristal na obali Mehike, v Vera Cruzu. V 19. stoletju se je po vojni z ZDA ozemlje Mehike močno skrčilo. Država je bila razglašena za neodvisno leta 1821 (16. september, dan neodvisnosti).</a:t>
            </a:r>
          </a:p>
        </p:txBody>
      </p:sp>
      <p:pic>
        <p:nvPicPr>
          <p:cNvPr id="370693" name="Picture 5" descr="mexico-city">
            <a:extLst>
              <a:ext uri="{FF2B5EF4-FFF2-40B4-BE49-F238E27FC236}">
                <a16:creationId xmlns:a16="http://schemas.microsoft.com/office/drawing/2014/main" id="{9B24867A-52D1-492D-B199-7D2D2306A11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4213" y="476250"/>
            <a:ext cx="3455987" cy="374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0695" name="Picture 7" descr="mehika13_620">
            <a:extLst>
              <a:ext uri="{FF2B5EF4-FFF2-40B4-BE49-F238E27FC236}">
                <a16:creationId xmlns:a16="http://schemas.microsoft.com/office/drawing/2014/main" id="{68805771-17F6-4C9D-9621-E1A86406BF8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0563" y="2349500"/>
            <a:ext cx="3671887" cy="3671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70692"/>
                                        </p:tgtEl>
                                        <p:attrNameLst>
                                          <p:attrName>style.visibility</p:attrName>
                                        </p:attrNameLst>
                                      </p:cBhvr>
                                      <p:to>
                                        <p:strVal val="visible"/>
                                      </p:to>
                                    </p:set>
                                    <p:animEffect transition="in" filter="slide(fromBottom)">
                                      <p:cBhvr>
                                        <p:cTn id="7" dur="500"/>
                                        <p:tgtEl>
                                          <p:spTgt spid="370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70691">
                                            <p:txEl>
                                              <p:pRg st="0" end="0"/>
                                            </p:txEl>
                                          </p:spTgt>
                                        </p:tgtEl>
                                        <p:attrNameLst>
                                          <p:attrName>style.visibility</p:attrName>
                                        </p:attrNameLst>
                                      </p:cBhvr>
                                      <p:to>
                                        <p:strVal val="visible"/>
                                      </p:to>
                                    </p:set>
                                    <p:animEffect transition="in" filter="wheel(4)">
                                      <p:cBhvr>
                                        <p:cTn id="12" dur="2000"/>
                                        <p:tgtEl>
                                          <p:spTgt spid="370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370691">
                                            <p:txEl>
                                              <p:pRg st="1" end="1"/>
                                            </p:txEl>
                                          </p:spTgt>
                                        </p:tgtEl>
                                        <p:attrNameLst>
                                          <p:attrName>style.visibility</p:attrName>
                                        </p:attrNameLst>
                                      </p:cBhvr>
                                      <p:to>
                                        <p:strVal val="visible"/>
                                      </p:to>
                                    </p:set>
                                    <p:animEffect transition="in" filter="wheel(4)">
                                      <p:cBhvr>
                                        <p:cTn id="17" dur="2000"/>
                                        <p:tgtEl>
                                          <p:spTgt spid="3706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70693"/>
                                        </p:tgtEl>
                                        <p:attrNameLst>
                                          <p:attrName>style.visibility</p:attrName>
                                        </p:attrNameLst>
                                      </p:cBhvr>
                                      <p:to>
                                        <p:strVal val="visible"/>
                                      </p:to>
                                    </p:set>
                                    <p:animEffect transition="in" filter="strips(downLeft)">
                                      <p:cBhvr>
                                        <p:cTn id="22" dur="500"/>
                                        <p:tgtEl>
                                          <p:spTgt spid="3706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70695"/>
                                        </p:tgtEl>
                                        <p:attrNameLst>
                                          <p:attrName>style.visibility</p:attrName>
                                        </p:attrNameLst>
                                      </p:cBhvr>
                                      <p:to>
                                        <p:strVal val="visible"/>
                                      </p:to>
                                    </p:set>
                                    <p:animEffect transition="in" filter="diamond(in)">
                                      <p:cBhvr>
                                        <p:cTn id="27" dur="2000"/>
                                        <p:tgtEl>
                                          <p:spTgt spid="370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a:extLst>
              <a:ext uri="{FF2B5EF4-FFF2-40B4-BE49-F238E27FC236}">
                <a16:creationId xmlns:a16="http://schemas.microsoft.com/office/drawing/2014/main" id="{D3585A14-BB7A-4C12-9E90-027DDCAB1734}"/>
              </a:ext>
            </a:extLst>
          </p:cNvPr>
          <p:cNvSpPr>
            <a:spLocks noGrp="1" noChangeArrowheads="1"/>
          </p:cNvSpPr>
          <p:nvPr>
            <p:ph type="body" sz="half" idx="1"/>
          </p:nvPr>
        </p:nvSpPr>
        <p:spPr>
          <a:xfrm>
            <a:off x="611188" y="4184650"/>
            <a:ext cx="3168650" cy="2673350"/>
          </a:xfrm>
        </p:spPr>
        <p:txBody>
          <a:bodyPr/>
          <a:lstStyle/>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55% Mehičanov je mesticev, 29% Indijancev, 15% pa belcev, 0.5% črncev in 0.5% ostalih.</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Polovica prebivalstva je zgoščena med Guadalajaro in Veracruzom. </a:t>
            </a:r>
            <a:br>
              <a:rPr lang="sl-SI" altLang="sl-SI" sz="1600" b="1">
                <a:effectLst/>
                <a:latin typeface="Times New Roman" panose="02020603050405020304" pitchFamily="18" charset="0"/>
              </a:rPr>
            </a:br>
            <a:r>
              <a:rPr lang="sl-SI" altLang="sl-SI" sz="1600" b="1">
                <a:effectLst/>
                <a:latin typeface="Times New Roman" panose="02020603050405020304" pitchFamily="18" charset="0"/>
              </a:rPr>
              <a:t>3/4 ljudi živi v mestih.</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 Čez S mejo se Mehičani skrivaj na veliko izseljujejo v  Severno Ameriko.</a:t>
            </a:r>
            <a:r>
              <a:rPr lang="sl-SI" altLang="sl-SI" sz="1600" b="1">
                <a:latin typeface="Times New Roman" panose="02020603050405020304" pitchFamily="18" charset="0"/>
              </a:rPr>
              <a:t> </a:t>
            </a:r>
            <a:br>
              <a:rPr lang="sl-SI" altLang="sl-SI" sz="1600" b="1">
                <a:effectLst/>
                <a:latin typeface="Times New Roman" panose="02020603050405020304" pitchFamily="18" charset="0"/>
              </a:rPr>
            </a:br>
            <a:br>
              <a:rPr lang="sl-SI" altLang="sl-SI" sz="1600" b="1">
                <a:latin typeface="Times New Roman" panose="02020603050405020304" pitchFamily="18" charset="0"/>
              </a:rPr>
            </a:br>
            <a:endParaRPr lang="sl-SI" altLang="sl-SI" sz="1600" b="1">
              <a:latin typeface="Times New Roman" panose="02020603050405020304" pitchFamily="18" charset="0"/>
            </a:endParaRPr>
          </a:p>
        </p:txBody>
      </p:sp>
      <p:sp>
        <p:nvSpPr>
          <p:cNvPr id="361476" name="WordArt 4">
            <a:extLst>
              <a:ext uri="{FF2B5EF4-FFF2-40B4-BE49-F238E27FC236}">
                <a16:creationId xmlns:a16="http://schemas.microsoft.com/office/drawing/2014/main" id="{FB85487D-782C-469A-B0E3-1E0E4A14280D}"/>
              </a:ext>
            </a:extLst>
          </p:cNvPr>
          <p:cNvSpPr>
            <a:spLocks noChangeArrowheads="1" noChangeShapeType="1" noTextEdit="1"/>
          </p:cNvSpPr>
          <p:nvPr/>
        </p:nvSpPr>
        <p:spPr bwMode="auto">
          <a:xfrm>
            <a:off x="1835150" y="836613"/>
            <a:ext cx="5162550" cy="923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6000" b="1" kern="10">
                <a:ln w="9525">
                  <a:solidFill>
                    <a:srgbClr val="000000"/>
                  </a:solidFill>
                  <a:round/>
                  <a:headEnd/>
                  <a:tailEnd/>
                </a:ln>
                <a:solidFill>
                  <a:srgbClr val="FFFFFF"/>
                </a:solidFill>
                <a:latin typeface="Monotype Corsiva" panose="03010101010201010101" pitchFamily="66" charset="0"/>
              </a:rPr>
              <a:t>PREBIVALSTVO</a:t>
            </a:r>
          </a:p>
        </p:txBody>
      </p:sp>
      <p:pic>
        <p:nvPicPr>
          <p:cNvPr id="361477" name="Picture 5" descr="2007-12-31-(6)">
            <a:extLst>
              <a:ext uri="{FF2B5EF4-FFF2-40B4-BE49-F238E27FC236}">
                <a16:creationId xmlns:a16="http://schemas.microsoft.com/office/drawing/2014/main" id="{D199A43D-67D8-48C2-8912-FC939B93944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84663" y="981075"/>
            <a:ext cx="3671887" cy="532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1476"/>
                                        </p:tgtEl>
                                        <p:attrNameLst>
                                          <p:attrName>style.visibility</p:attrName>
                                        </p:attrNameLst>
                                      </p:cBhvr>
                                      <p:to>
                                        <p:strVal val="visible"/>
                                      </p:to>
                                    </p:set>
                                    <p:animEffect transition="in" filter="slide(fromBottom)">
                                      <p:cBhvr>
                                        <p:cTn id="7" dur="500"/>
                                        <p:tgtEl>
                                          <p:spTgt spid="361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61475">
                                            <p:txEl>
                                              <p:pRg st="0" end="0"/>
                                            </p:txEl>
                                          </p:spTgt>
                                        </p:tgtEl>
                                        <p:attrNameLst>
                                          <p:attrName>style.visibility</p:attrName>
                                        </p:attrNameLst>
                                      </p:cBhvr>
                                      <p:to>
                                        <p:strVal val="visible"/>
                                      </p:to>
                                    </p:set>
                                    <p:animEffect transition="in" filter="wedge">
                                      <p:cBhvr>
                                        <p:cTn id="12" dur="2000"/>
                                        <p:tgtEl>
                                          <p:spTgt spid="361475">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61475">
                                            <p:txEl>
                                              <p:pRg st="1" end="1"/>
                                            </p:txEl>
                                          </p:spTgt>
                                        </p:tgtEl>
                                        <p:attrNameLst>
                                          <p:attrName>style.visibility</p:attrName>
                                        </p:attrNameLst>
                                      </p:cBhvr>
                                      <p:to>
                                        <p:strVal val="visible"/>
                                      </p:to>
                                    </p:set>
                                    <p:animEffect transition="in" filter="wedge">
                                      <p:cBhvr>
                                        <p:cTn id="15" dur="2000"/>
                                        <p:tgtEl>
                                          <p:spTgt spid="361475">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361475">
                                            <p:txEl>
                                              <p:pRg st="2" end="2"/>
                                            </p:txEl>
                                          </p:spTgt>
                                        </p:tgtEl>
                                        <p:attrNameLst>
                                          <p:attrName>style.visibility</p:attrName>
                                        </p:attrNameLst>
                                      </p:cBhvr>
                                      <p:to>
                                        <p:strVal val="visible"/>
                                      </p:to>
                                    </p:set>
                                    <p:animEffect transition="in" filter="wedge">
                                      <p:cBhvr>
                                        <p:cTn id="18" dur="2000"/>
                                        <p:tgtEl>
                                          <p:spTgt spid="3614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61477"/>
                                        </p:tgtEl>
                                        <p:attrNameLst>
                                          <p:attrName>style.visibility</p:attrName>
                                        </p:attrNameLst>
                                      </p:cBhvr>
                                      <p:to>
                                        <p:strVal val="visible"/>
                                      </p:to>
                                    </p:set>
                                    <p:anim calcmode="lin" valueType="num">
                                      <p:cBhvr>
                                        <p:cTn id="23" dur="1000" fill="hold"/>
                                        <p:tgtEl>
                                          <p:spTgt spid="361477"/>
                                        </p:tgtEl>
                                        <p:attrNameLst>
                                          <p:attrName>ppt_w</p:attrName>
                                        </p:attrNameLst>
                                      </p:cBhvr>
                                      <p:tavLst>
                                        <p:tav tm="0">
                                          <p:val>
                                            <p:fltVal val="0"/>
                                          </p:val>
                                        </p:tav>
                                        <p:tav tm="100000">
                                          <p:val>
                                            <p:strVal val="#ppt_w"/>
                                          </p:val>
                                        </p:tav>
                                      </p:tavLst>
                                    </p:anim>
                                    <p:anim calcmode="lin" valueType="num">
                                      <p:cBhvr>
                                        <p:cTn id="24" dur="1000" fill="hold"/>
                                        <p:tgtEl>
                                          <p:spTgt spid="361477"/>
                                        </p:tgtEl>
                                        <p:attrNameLst>
                                          <p:attrName>ppt_h</p:attrName>
                                        </p:attrNameLst>
                                      </p:cBhvr>
                                      <p:tavLst>
                                        <p:tav tm="0">
                                          <p:val>
                                            <p:fltVal val="0"/>
                                          </p:val>
                                        </p:tav>
                                        <p:tav tm="100000">
                                          <p:val>
                                            <p:strVal val="#ppt_h"/>
                                          </p:val>
                                        </p:tav>
                                      </p:tavLst>
                                    </p:anim>
                                    <p:anim calcmode="lin" valueType="num">
                                      <p:cBhvr>
                                        <p:cTn id="25" dur="1000" fill="hold"/>
                                        <p:tgtEl>
                                          <p:spTgt spid="361477"/>
                                        </p:tgtEl>
                                        <p:attrNameLst>
                                          <p:attrName>style.rotation</p:attrName>
                                        </p:attrNameLst>
                                      </p:cBhvr>
                                      <p:tavLst>
                                        <p:tav tm="0">
                                          <p:val>
                                            <p:fltVal val="90"/>
                                          </p:val>
                                        </p:tav>
                                        <p:tav tm="100000">
                                          <p:val>
                                            <p:fltVal val="0"/>
                                          </p:val>
                                        </p:tav>
                                      </p:tavLst>
                                    </p:anim>
                                    <p:animEffect transition="in" filter="fade">
                                      <p:cBhvr>
                                        <p:cTn id="26" dur="1000"/>
                                        <p:tgtEl>
                                          <p:spTgt spid="361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a:extLst>
              <a:ext uri="{FF2B5EF4-FFF2-40B4-BE49-F238E27FC236}">
                <a16:creationId xmlns:a16="http://schemas.microsoft.com/office/drawing/2014/main" id="{CAB33AAC-66AB-4716-9F46-46882AD66C58}"/>
              </a:ext>
            </a:extLst>
          </p:cNvPr>
          <p:cNvSpPr>
            <a:spLocks noGrp="1" noChangeArrowheads="1"/>
          </p:cNvSpPr>
          <p:nvPr>
            <p:ph type="body" sz="half" idx="1"/>
          </p:nvPr>
        </p:nvSpPr>
        <p:spPr/>
        <p:txBody>
          <a:bodyPr/>
          <a:lstStyle/>
          <a:p>
            <a:pPr>
              <a:lnSpc>
                <a:spcPct val="90000"/>
              </a:lnSpc>
              <a:buClr>
                <a:schemeClr val="tx1"/>
              </a:buClr>
              <a:buFont typeface="Wingdings" panose="05000000000000000000" pitchFamily="2" charset="2"/>
              <a:buChar char="¶"/>
            </a:pPr>
            <a:r>
              <a:rPr lang="sl-SI" altLang="sl-SI" sz="1600" b="1">
                <a:effectLst/>
                <a:latin typeface="Times New Roman" panose="02020603050405020304" pitchFamily="18" charset="0"/>
              </a:rPr>
              <a:t>Največji in najbolj znani prazniki:   El grito (16. september), El dia de los muertos (2. november), El dia de la Virgen de Guadalupe  (12.december).</a:t>
            </a:r>
          </a:p>
          <a:p>
            <a:pPr>
              <a:lnSpc>
                <a:spcPct val="90000"/>
              </a:lnSpc>
              <a:buClr>
                <a:schemeClr val="tx1"/>
              </a:buClr>
              <a:buFont typeface="Wingdings" panose="05000000000000000000" pitchFamily="2" charset="2"/>
              <a:buChar char="¶"/>
            </a:pPr>
            <a:r>
              <a:rPr lang="sl-SI" altLang="sl-SI" sz="1600" b="1">
                <a:effectLst/>
                <a:latin typeface="Times New Roman" panose="02020603050405020304" pitchFamily="18" charset="0"/>
              </a:rPr>
              <a:t>Ljudje pogosto iščejo idole med raznimi umetniki in športniki. Najbolj priljubljeni športi so: nogomet, bikoborba in rokoborba »La luncha libre«, katere igralci postanejo pravi heroji. </a:t>
            </a:r>
          </a:p>
        </p:txBody>
      </p:sp>
      <p:pic>
        <p:nvPicPr>
          <p:cNvPr id="362505" name="Picture 9" descr="PS_mehika2_01">
            <a:extLst>
              <a:ext uri="{FF2B5EF4-FFF2-40B4-BE49-F238E27FC236}">
                <a16:creationId xmlns:a16="http://schemas.microsoft.com/office/drawing/2014/main" id="{93B188ED-E9AF-429B-A977-2F8E859C459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41938" y="1905000"/>
            <a:ext cx="26511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2500" name="WordArt 4">
            <a:extLst>
              <a:ext uri="{FF2B5EF4-FFF2-40B4-BE49-F238E27FC236}">
                <a16:creationId xmlns:a16="http://schemas.microsoft.com/office/drawing/2014/main" id="{7E4113A9-8DA2-49D3-9740-FCEBBA4673CB}"/>
              </a:ext>
            </a:extLst>
          </p:cNvPr>
          <p:cNvSpPr>
            <a:spLocks noChangeArrowheads="1" noChangeShapeType="1" noTextEdit="1"/>
          </p:cNvSpPr>
          <p:nvPr/>
        </p:nvSpPr>
        <p:spPr bwMode="auto">
          <a:xfrm>
            <a:off x="1187450" y="692150"/>
            <a:ext cx="6192838" cy="923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6000" b="1" kern="10">
                <a:ln w="9525">
                  <a:solidFill>
                    <a:srgbClr val="000000"/>
                  </a:solidFill>
                  <a:round/>
                  <a:headEnd/>
                  <a:tailEnd/>
                </a:ln>
                <a:solidFill>
                  <a:srgbClr val="FFFFFF"/>
                </a:solidFill>
                <a:latin typeface="Monotype Corsiva" panose="03010101010201010101" pitchFamily="66" charset="0"/>
              </a:rPr>
              <a:t>NAČIN ŽIVLJENJA</a:t>
            </a:r>
          </a:p>
        </p:txBody>
      </p:sp>
      <p:pic>
        <p:nvPicPr>
          <p:cNvPr id="362508" name="Picture 12" descr="300x300">
            <a:extLst>
              <a:ext uri="{FF2B5EF4-FFF2-40B4-BE49-F238E27FC236}">
                <a16:creationId xmlns:a16="http://schemas.microsoft.com/office/drawing/2014/main" id="{5FD374FF-0C37-4BAD-9910-68F1109B8853}"/>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76900" y="4038600"/>
            <a:ext cx="19812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62500"/>
                                        </p:tgtEl>
                                        <p:attrNameLst>
                                          <p:attrName>style.visibility</p:attrName>
                                        </p:attrNameLst>
                                      </p:cBhvr>
                                      <p:to>
                                        <p:strVal val="visible"/>
                                      </p:to>
                                    </p:set>
                                    <p:anim calcmode="lin" valueType="num">
                                      <p:cBhvr>
                                        <p:cTn id="7" dur="500" fill="hold"/>
                                        <p:tgtEl>
                                          <p:spTgt spid="362500"/>
                                        </p:tgtEl>
                                        <p:attrNameLst>
                                          <p:attrName>ppt_w</p:attrName>
                                        </p:attrNameLst>
                                      </p:cBhvr>
                                      <p:tavLst>
                                        <p:tav tm="0">
                                          <p:val>
                                            <p:fltVal val="0"/>
                                          </p:val>
                                        </p:tav>
                                        <p:tav tm="100000">
                                          <p:val>
                                            <p:strVal val="#ppt_w"/>
                                          </p:val>
                                        </p:tav>
                                      </p:tavLst>
                                    </p:anim>
                                    <p:anim calcmode="lin" valueType="num">
                                      <p:cBhvr>
                                        <p:cTn id="8" dur="500" fill="hold"/>
                                        <p:tgtEl>
                                          <p:spTgt spid="3625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62499">
                                            <p:txEl>
                                              <p:pRg st="0" end="0"/>
                                            </p:txEl>
                                          </p:spTgt>
                                        </p:tgtEl>
                                        <p:attrNameLst>
                                          <p:attrName>style.visibility</p:attrName>
                                        </p:attrNameLst>
                                      </p:cBhvr>
                                      <p:to>
                                        <p:strVal val="visible"/>
                                      </p:to>
                                    </p:set>
                                    <p:animEffect transition="in" filter="diamond(in)">
                                      <p:cBhvr>
                                        <p:cTn id="13" dur="2000"/>
                                        <p:tgtEl>
                                          <p:spTgt spid="362499">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62499">
                                            <p:txEl>
                                              <p:pRg st="1" end="1"/>
                                            </p:txEl>
                                          </p:spTgt>
                                        </p:tgtEl>
                                        <p:attrNameLst>
                                          <p:attrName>style.visibility</p:attrName>
                                        </p:attrNameLst>
                                      </p:cBhvr>
                                      <p:to>
                                        <p:strVal val="visible"/>
                                      </p:to>
                                    </p:set>
                                    <p:animEffect transition="in" filter="diamond(in)">
                                      <p:cBhvr>
                                        <p:cTn id="16" dur="2000"/>
                                        <p:tgtEl>
                                          <p:spTgt spid="3624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a:extLst>
              <a:ext uri="{FF2B5EF4-FFF2-40B4-BE49-F238E27FC236}">
                <a16:creationId xmlns:a16="http://schemas.microsoft.com/office/drawing/2014/main" id="{F7D6C722-1D20-4954-A75B-9758DCFF3080}"/>
              </a:ext>
            </a:extLst>
          </p:cNvPr>
          <p:cNvSpPr>
            <a:spLocks noGrp="1" noChangeArrowheads="1"/>
          </p:cNvSpPr>
          <p:nvPr>
            <p:ph type="body" sz="half" idx="1"/>
          </p:nvPr>
        </p:nvSpPr>
        <p:spPr>
          <a:xfrm>
            <a:off x="4500563" y="1916113"/>
            <a:ext cx="4038600" cy="4681537"/>
          </a:xfrm>
          <a:noFill/>
          <a:extLst>
            <a:ext uri="{909E8E84-426E-40DD-AFC4-6F175D3DCCD1}">
              <a14:hiddenFill xmlns:a14="http://schemas.microsoft.com/office/drawing/2010/main">
                <a:solidFill>
                  <a:schemeClr val="tx2"/>
                </a:solidFill>
              </a14:hiddenFill>
            </a:ext>
          </a:extLst>
        </p:spPr>
        <p:txBody>
          <a:bodyPr/>
          <a:lstStyle/>
          <a:p>
            <a:pPr>
              <a:lnSpc>
                <a:spcPct val="80000"/>
              </a:lnSpc>
              <a:buFontTx/>
              <a:buNone/>
            </a:pPr>
            <a:endParaRPr lang="sl-SI" altLang="sl-SI" sz="1200" b="1">
              <a:effectLst/>
              <a:latin typeface="Times New Roman" panose="02020603050405020304" pitchFamily="18" charset="0"/>
            </a:endParaRPr>
          </a:p>
          <a:p>
            <a:pPr>
              <a:lnSpc>
                <a:spcPct val="80000"/>
              </a:lnSpc>
              <a:buFontTx/>
              <a:buNone/>
            </a:pPr>
            <a:r>
              <a:rPr lang="sl-SI" altLang="sl-SI" sz="1600" b="1">
                <a:effectLst/>
                <a:latin typeface="Times New Roman" panose="02020603050405020304" pitchFamily="18" charset="0"/>
              </a:rPr>
              <a:t>Nekateri menijo, da je prestolnica Mehike največje mesto na svetu, saj ima približno 13.636.000 prebivalcev, ocene glede števila prebivalstva pa se gibljejo celo do 25 milijonov. </a:t>
            </a:r>
          </a:p>
          <a:p>
            <a:pPr>
              <a:lnSpc>
                <a:spcPct val="80000"/>
              </a:lnSpc>
              <a:buFontTx/>
              <a:buNone/>
            </a:pPr>
            <a:r>
              <a:rPr lang="sl-SI" altLang="sl-SI" sz="1600" b="1">
                <a:effectLst/>
                <a:latin typeface="Times New Roman" panose="02020603050405020304" pitchFamily="18" charset="0"/>
              </a:rPr>
              <a:t>Ciudad de Mexico je nastal na mestu prestolnice nekdanje azteške države, ki je ležala ob jezeru v dnu kotline. Španci so jezero osušili in s tem pridobili prostor za širjenje mesta. Mesto ima številne probleme. Zgradbe v njegovem središču se ugrezajo v mehka tla. Mesto je eno najbolj onesnaženih mest na svetu, predvsem zaradi gostega prometa, številne industrije ter lege ne dnu kotline. Velik del doseljenega prebivalstva se bori za preživetje. Država sicer gradi cenena stanovanja, a še vedno precej doseljencev živi v barakarskih naseljih. </a:t>
            </a:r>
          </a:p>
        </p:txBody>
      </p:sp>
      <p:pic>
        <p:nvPicPr>
          <p:cNvPr id="379910" name="Picture 6" descr="mexico_city">
            <a:extLst>
              <a:ext uri="{FF2B5EF4-FFF2-40B4-BE49-F238E27FC236}">
                <a16:creationId xmlns:a16="http://schemas.microsoft.com/office/drawing/2014/main" id="{EA4E155F-3612-4193-99CF-8793397D1BF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3850" y="692150"/>
            <a:ext cx="3816350" cy="259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909" name="WordArt 5">
            <a:extLst>
              <a:ext uri="{FF2B5EF4-FFF2-40B4-BE49-F238E27FC236}">
                <a16:creationId xmlns:a16="http://schemas.microsoft.com/office/drawing/2014/main" id="{1E66D16C-53B1-450D-B954-10249FA72936}"/>
              </a:ext>
            </a:extLst>
          </p:cNvPr>
          <p:cNvSpPr>
            <a:spLocks noChangeArrowheads="1" noChangeShapeType="1" noTextEdit="1"/>
          </p:cNvSpPr>
          <p:nvPr/>
        </p:nvSpPr>
        <p:spPr bwMode="auto">
          <a:xfrm>
            <a:off x="1547813" y="620713"/>
            <a:ext cx="5903912" cy="10080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Ciudad de Mexico</a:t>
            </a:r>
          </a:p>
        </p:txBody>
      </p:sp>
      <p:pic>
        <p:nvPicPr>
          <p:cNvPr id="379913" name="Picture 9" descr="mexico_city_show">
            <a:extLst>
              <a:ext uri="{FF2B5EF4-FFF2-40B4-BE49-F238E27FC236}">
                <a16:creationId xmlns:a16="http://schemas.microsoft.com/office/drawing/2014/main" id="{6DDB9A55-6298-4058-9979-30180BF4B64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2924175"/>
            <a:ext cx="3168650" cy="3673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916" name="Picture 12" descr="MexicoCity2">
            <a:extLst>
              <a:ext uri="{FF2B5EF4-FFF2-40B4-BE49-F238E27FC236}">
                <a16:creationId xmlns:a16="http://schemas.microsoft.com/office/drawing/2014/main" id="{5526ED21-A090-47B7-A42F-AB784851F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0"/>
            <a:ext cx="388778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7" name="fullSizedImage" descr="09_ciudad_de_mexico_estadio_azteca_.jpg estadio azteca - ciudad de mexico image by vhaldemar1">
            <a:extLst>
              <a:ext uri="{FF2B5EF4-FFF2-40B4-BE49-F238E27FC236}">
                <a16:creationId xmlns:a16="http://schemas.microsoft.com/office/drawing/2014/main" id="{B880CF5A-F016-4227-9219-21A7533F9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781300"/>
            <a:ext cx="39608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79909"/>
                                        </p:tgtEl>
                                        <p:attrNameLst>
                                          <p:attrName>style.visibility</p:attrName>
                                        </p:attrNameLst>
                                      </p:cBhvr>
                                      <p:to>
                                        <p:strVal val="visible"/>
                                      </p:to>
                                    </p:set>
                                    <p:animEffect transition="in" filter="fade">
                                      <p:cBhvr>
                                        <p:cTn id="7" dur="800" decel="100000"/>
                                        <p:tgtEl>
                                          <p:spTgt spid="379909"/>
                                        </p:tgtEl>
                                      </p:cBhvr>
                                    </p:animEffect>
                                    <p:anim calcmode="lin" valueType="num">
                                      <p:cBhvr>
                                        <p:cTn id="8" dur="800" decel="100000" fill="hold"/>
                                        <p:tgtEl>
                                          <p:spTgt spid="379909"/>
                                        </p:tgtEl>
                                        <p:attrNameLst>
                                          <p:attrName>style.rotation</p:attrName>
                                        </p:attrNameLst>
                                      </p:cBhvr>
                                      <p:tavLst>
                                        <p:tav tm="0">
                                          <p:val>
                                            <p:fltVal val="-90"/>
                                          </p:val>
                                        </p:tav>
                                        <p:tav tm="100000">
                                          <p:val>
                                            <p:fltVal val="0"/>
                                          </p:val>
                                        </p:tav>
                                      </p:tavLst>
                                    </p:anim>
                                    <p:anim calcmode="lin" valueType="num">
                                      <p:cBhvr>
                                        <p:cTn id="9" dur="800" decel="100000" fill="hold"/>
                                        <p:tgtEl>
                                          <p:spTgt spid="379909"/>
                                        </p:tgtEl>
                                        <p:attrNameLst>
                                          <p:attrName>ppt_x</p:attrName>
                                        </p:attrNameLst>
                                      </p:cBhvr>
                                      <p:tavLst>
                                        <p:tav tm="0">
                                          <p:val>
                                            <p:strVal val="#ppt_x+0.4"/>
                                          </p:val>
                                        </p:tav>
                                        <p:tav tm="100000">
                                          <p:val>
                                            <p:strVal val="#ppt_x-0.05"/>
                                          </p:val>
                                        </p:tav>
                                      </p:tavLst>
                                    </p:anim>
                                    <p:anim calcmode="lin" valueType="num">
                                      <p:cBhvr>
                                        <p:cTn id="10" dur="800" decel="100000" fill="hold"/>
                                        <p:tgtEl>
                                          <p:spTgt spid="3799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99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990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79908">
                                            <p:txEl>
                                              <p:pRg st="1" end="1"/>
                                            </p:txEl>
                                          </p:spTgt>
                                        </p:tgtEl>
                                        <p:attrNameLst>
                                          <p:attrName>style.visibility</p:attrName>
                                        </p:attrNameLst>
                                      </p:cBhvr>
                                      <p:to>
                                        <p:strVal val="visible"/>
                                      </p:to>
                                    </p:set>
                                    <p:animEffect transition="in" filter="diamond(in)">
                                      <p:cBhvr>
                                        <p:cTn id="17" dur="2000"/>
                                        <p:tgtEl>
                                          <p:spTgt spid="379908">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79908">
                                            <p:txEl>
                                              <p:pRg st="2" end="2"/>
                                            </p:txEl>
                                          </p:spTgt>
                                        </p:tgtEl>
                                        <p:attrNameLst>
                                          <p:attrName>style.visibility</p:attrName>
                                        </p:attrNameLst>
                                      </p:cBhvr>
                                      <p:to>
                                        <p:strVal val="visible"/>
                                      </p:to>
                                    </p:set>
                                    <p:animEffect transition="in" filter="diamond(in)">
                                      <p:cBhvr>
                                        <p:cTn id="20" dur="2000"/>
                                        <p:tgtEl>
                                          <p:spTgt spid="37990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79913"/>
                                        </p:tgtEl>
                                        <p:attrNameLst>
                                          <p:attrName>style.visibility</p:attrName>
                                        </p:attrNameLst>
                                      </p:cBhvr>
                                      <p:to>
                                        <p:strVal val="visible"/>
                                      </p:to>
                                    </p:set>
                                    <p:animEffect transition="in" filter="fade">
                                      <p:cBhvr>
                                        <p:cTn id="25" dur="800" decel="100000"/>
                                        <p:tgtEl>
                                          <p:spTgt spid="379913"/>
                                        </p:tgtEl>
                                      </p:cBhvr>
                                    </p:animEffect>
                                    <p:anim calcmode="lin" valueType="num">
                                      <p:cBhvr>
                                        <p:cTn id="26" dur="800" decel="100000" fill="hold"/>
                                        <p:tgtEl>
                                          <p:spTgt spid="379913"/>
                                        </p:tgtEl>
                                        <p:attrNameLst>
                                          <p:attrName>style.rotation</p:attrName>
                                        </p:attrNameLst>
                                      </p:cBhvr>
                                      <p:tavLst>
                                        <p:tav tm="0">
                                          <p:val>
                                            <p:fltVal val="-90"/>
                                          </p:val>
                                        </p:tav>
                                        <p:tav tm="100000">
                                          <p:val>
                                            <p:fltVal val="0"/>
                                          </p:val>
                                        </p:tav>
                                      </p:tavLst>
                                    </p:anim>
                                    <p:anim calcmode="lin" valueType="num">
                                      <p:cBhvr>
                                        <p:cTn id="27" dur="800" decel="100000" fill="hold"/>
                                        <p:tgtEl>
                                          <p:spTgt spid="379913"/>
                                        </p:tgtEl>
                                        <p:attrNameLst>
                                          <p:attrName>ppt_x</p:attrName>
                                        </p:attrNameLst>
                                      </p:cBhvr>
                                      <p:tavLst>
                                        <p:tav tm="0">
                                          <p:val>
                                            <p:strVal val="#ppt_x+0.4"/>
                                          </p:val>
                                        </p:tav>
                                        <p:tav tm="100000">
                                          <p:val>
                                            <p:strVal val="#ppt_x-0.05"/>
                                          </p:val>
                                        </p:tav>
                                      </p:tavLst>
                                    </p:anim>
                                    <p:anim calcmode="lin" valueType="num">
                                      <p:cBhvr>
                                        <p:cTn id="28" dur="800" decel="100000" fill="hold"/>
                                        <p:tgtEl>
                                          <p:spTgt spid="3799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799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79913"/>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3" presetClass="entr" presetSubtype="16" fill="hold" nodeType="clickEffect">
                                  <p:stCondLst>
                                    <p:cond delay="0"/>
                                  </p:stCondLst>
                                  <p:childTnLst>
                                    <p:set>
                                      <p:cBhvr>
                                        <p:cTn id="34" dur="1" fill="hold">
                                          <p:stCondLst>
                                            <p:cond delay="0"/>
                                          </p:stCondLst>
                                        </p:cTn>
                                        <p:tgtEl>
                                          <p:spTgt spid="379910"/>
                                        </p:tgtEl>
                                        <p:attrNameLst>
                                          <p:attrName>style.visibility</p:attrName>
                                        </p:attrNameLst>
                                      </p:cBhvr>
                                      <p:to>
                                        <p:strVal val="visible"/>
                                      </p:to>
                                    </p:set>
                                    <p:animEffect transition="in" filter="plus(in)">
                                      <p:cBhvr>
                                        <p:cTn id="35" dur="2000"/>
                                        <p:tgtEl>
                                          <p:spTgt spid="3799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nodeType="clickEffect">
                                  <p:stCondLst>
                                    <p:cond delay="0"/>
                                  </p:stCondLst>
                                  <p:childTnLst>
                                    <p:set>
                                      <p:cBhvr>
                                        <p:cTn id="39" dur="1" fill="hold">
                                          <p:stCondLst>
                                            <p:cond delay="0"/>
                                          </p:stCondLst>
                                        </p:cTn>
                                        <p:tgtEl>
                                          <p:spTgt spid="379916"/>
                                        </p:tgtEl>
                                        <p:attrNameLst>
                                          <p:attrName>style.visibility</p:attrName>
                                        </p:attrNameLst>
                                      </p:cBhvr>
                                      <p:to>
                                        <p:strVal val="visible"/>
                                      </p:to>
                                    </p:set>
                                    <p:animEffect transition="in" filter="wheel(4)">
                                      <p:cBhvr>
                                        <p:cTn id="40" dur="2000"/>
                                        <p:tgtEl>
                                          <p:spTgt spid="3799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nodeType="clickEffect">
                                  <p:stCondLst>
                                    <p:cond delay="0"/>
                                  </p:stCondLst>
                                  <p:childTnLst>
                                    <p:set>
                                      <p:cBhvr>
                                        <p:cTn id="44" dur="1" fill="hold">
                                          <p:stCondLst>
                                            <p:cond delay="0"/>
                                          </p:stCondLst>
                                        </p:cTn>
                                        <p:tgtEl>
                                          <p:spTgt spid="379917"/>
                                        </p:tgtEl>
                                        <p:attrNameLst>
                                          <p:attrName>style.visibility</p:attrName>
                                        </p:attrNameLst>
                                      </p:cBhvr>
                                      <p:to>
                                        <p:strVal val="visible"/>
                                      </p:to>
                                    </p:set>
                                    <p:animEffect transition="in" filter="wedge">
                                      <p:cBhvr>
                                        <p:cTn id="45" dur="2000"/>
                                        <p:tgtEl>
                                          <p:spTgt spid="379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a:extLst>
              <a:ext uri="{FF2B5EF4-FFF2-40B4-BE49-F238E27FC236}">
                <a16:creationId xmlns:a16="http://schemas.microsoft.com/office/drawing/2014/main" id="{06617021-BA95-4FAF-92C8-CF6FAC101C83}"/>
              </a:ext>
            </a:extLst>
          </p:cNvPr>
          <p:cNvSpPr>
            <a:spLocks noGrp="1" noChangeArrowheads="1"/>
          </p:cNvSpPr>
          <p:nvPr>
            <p:ph type="body" sz="half" idx="1"/>
          </p:nvPr>
        </p:nvSpPr>
        <p:spPr/>
        <p:txBody>
          <a:bodyPr/>
          <a:lstStyle/>
          <a:p>
            <a:pPr>
              <a:buFontTx/>
              <a:buNone/>
            </a:pPr>
            <a:r>
              <a:rPr lang="sl-SI" altLang="sl-SI" sz="1800"/>
              <a:t>Viri:</a:t>
            </a:r>
          </a:p>
          <a:p>
            <a:pPr>
              <a:buFontTx/>
              <a:buNone/>
            </a:pPr>
            <a:r>
              <a:rPr lang="sl-SI" altLang="sl-SI" sz="1800"/>
              <a:t>     </a:t>
            </a:r>
          </a:p>
        </p:txBody>
      </p:sp>
      <p:pic>
        <p:nvPicPr>
          <p:cNvPr id="368644" name="Picture 4" descr="kuba_plaza">
            <a:extLst>
              <a:ext uri="{FF2B5EF4-FFF2-40B4-BE49-F238E27FC236}">
                <a16:creationId xmlns:a16="http://schemas.microsoft.com/office/drawing/2014/main" id="{4EF9685C-8C58-415E-9539-DEB8D70290B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51500" y="1557338"/>
            <a:ext cx="2736850" cy="3816350"/>
          </a:xfr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47" name="Picture 7" descr="cancun-mexico">
            <a:extLst>
              <a:ext uri="{FF2B5EF4-FFF2-40B4-BE49-F238E27FC236}">
                <a16:creationId xmlns:a16="http://schemas.microsoft.com/office/drawing/2014/main" id="{F68ADAB9-E0AA-4F0D-B556-40D444BC060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3850" y="3429000"/>
            <a:ext cx="4319588" cy="3095625"/>
          </a:xfr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a:extLst>
              <a:ext uri="{FF2B5EF4-FFF2-40B4-BE49-F238E27FC236}">
                <a16:creationId xmlns:a16="http://schemas.microsoft.com/office/drawing/2014/main" id="{F21665C8-5833-4AC6-B0AE-6A22158B1A96}"/>
              </a:ext>
            </a:extLst>
          </p:cNvPr>
          <p:cNvSpPr>
            <a:spLocks noGrp="1" noChangeArrowheads="1"/>
          </p:cNvSpPr>
          <p:nvPr>
            <p:ph type="body" sz="half" idx="1"/>
          </p:nvPr>
        </p:nvSpPr>
        <p:spPr>
          <a:xfrm>
            <a:off x="3059113" y="0"/>
            <a:ext cx="6084887" cy="2852738"/>
          </a:xfrm>
        </p:spPr>
        <p:txBody>
          <a:bodyPr/>
          <a:lstStyle/>
          <a:p>
            <a:pPr>
              <a:buClr>
                <a:schemeClr val="tx1"/>
              </a:buClr>
              <a:buFont typeface="Wingdings" panose="05000000000000000000" pitchFamily="2" charset="2"/>
              <a:buNone/>
            </a:pPr>
            <a:endParaRPr lang="sl-SI" altLang="sl-SI" sz="2000" b="1">
              <a:effectLst/>
              <a:latin typeface="Times New Roman" panose="02020603050405020304" pitchFamily="18" charset="0"/>
            </a:endParaRPr>
          </a:p>
          <a:p>
            <a:pPr>
              <a:buClr>
                <a:schemeClr val="tx1"/>
              </a:buClr>
              <a:buFont typeface="Wingdings" panose="05000000000000000000" pitchFamily="2" charset="2"/>
              <a:buChar char="¶"/>
            </a:pPr>
            <a:r>
              <a:rPr lang="sl-SI" altLang="sl-SI" sz="1600" b="1">
                <a:effectLst/>
                <a:latin typeface="Times New Roman" panose="02020603050405020304" pitchFamily="18" charset="0"/>
              </a:rPr>
              <a:t>Leži v vročem in severnem zmerno toplem pasu.</a:t>
            </a:r>
          </a:p>
          <a:p>
            <a:pPr>
              <a:buClr>
                <a:schemeClr val="tx1"/>
              </a:buClr>
              <a:buFont typeface="Wingdings" panose="05000000000000000000" pitchFamily="2" charset="2"/>
              <a:buChar char="¶"/>
            </a:pPr>
            <a:r>
              <a:rPr lang="sl-SI" altLang="sl-SI" sz="1600" b="1">
                <a:effectLst/>
                <a:latin typeface="Times New Roman" panose="02020603050405020304" pitchFamily="18" charset="0"/>
              </a:rPr>
              <a:t> Je največja država Srednje Amerike.</a:t>
            </a:r>
          </a:p>
          <a:p>
            <a:pPr>
              <a:buClr>
                <a:schemeClr val="tx1"/>
              </a:buClr>
              <a:buFont typeface="Wingdings" panose="05000000000000000000" pitchFamily="2" charset="2"/>
              <a:buChar char="¶"/>
            </a:pPr>
            <a:r>
              <a:rPr lang="sl-SI" altLang="sl-SI" sz="1600" b="1">
                <a:effectLst/>
                <a:latin typeface="Times New Roman" panose="02020603050405020304" pitchFamily="18" charset="0"/>
              </a:rPr>
              <a:t> Na severu meji na ZDA , na juguzahodu pa na Gvatemalo in Belize. Obkrožata jo še Tihi Ocean in Karibsko morje.  </a:t>
            </a:r>
          </a:p>
          <a:p>
            <a:pPr>
              <a:buClr>
                <a:schemeClr val="tx1"/>
              </a:buClr>
              <a:buFont typeface="Wingdings" panose="05000000000000000000" pitchFamily="2" charset="2"/>
              <a:buChar char="¶"/>
            </a:pPr>
            <a:r>
              <a:rPr lang="sl-SI" altLang="sl-SI" sz="1600" b="1">
                <a:effectLst/>
                <a:latin typeface="Times New Roman" panose="02020603050405020304" pitchFamily="18" charset="0"/>
              </a:rPr>
              <a:t>Povezuje preostale dele Srednje Amerike s severnoameriško celino.  </a:t>
            </a:r>
          </a:p>
          <a:p>
            <a:pPr>
              <a:buClr>
                <a:schemeClr val="tx1"/>
              </a:buClr>
              <a:buFont typeface="Wingdings" panose="05000000000000000000" pitchFamily="2" charset="2"/>
              <a:buChar char="¶"/>
            </a:pPr>
            <a:r>
              <a:rPr lang="sl-SI" altLang="sl-SI" sz="1600" b="1">
                <a:effectLst/>
                <a:latin typeface="Times New Roman" panose="02020603050405020304" pitchFamily="18" charset="0"/>
              </a:rPr>
              <a:t> Njeno glavno mesto je Ciudad de México.</a:t>
            </a:r>
          </a:p>
          <a:p>
            <a:pPr>
              <a:buClr>
                <a:schemeClr val="tx1"/>
              </a:buClr>
              <a:buFont typeface="Wingdings" panose="05000000000000000000" pitchFamily="2" charset="2"/>
              <a:buChar char="¶"/>
            </a:pPr>
            <a:r>
              <a:rPr lang="sl-SI" altLang="sl-SI" sz="1600" b="1">
                <a:effectLst/>
                <a:latin typeface="Times New Roman" panose="02020603050405020304" pitchFamily="18" charset="0"/>
              </a:rPr>
              <a:t> Ima 1 958 201 km2 in šteje več kot 92 202 000 prebivalcev.</a:t>
            </a:r>
          </a:p>
        </p:txBody>
      </p:sp>
      <p:pic>
        <p:nvPicPr>
          <p:cNvPr id="348164" name="Picture 4" descr="https://richnesswithin.wikispaces.com/file/view/MexicoWorldMap.png">
            <a:extLst>
              <a:ext uri="{FF2B5EF4-FFF2-40B4-BE49-F238E27FC236}">
                <a16:creationId xmlns:a16="http://schemas.microsoft.com/office/drawing/2014/main" id="{D62C1FD6-084D-4A43-9DC2-BE277EF2008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6035" t="1781" r="53844" b="1494"/>
          <a:stretch>
            <a:fillRect/>
          </a:stretch>
        </p:blipFill>
        <p:spPr>
          <a:xfrm>
            <a:off x="0" y="0"/>
            <a:ext cx="3059113" cy="450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67" name="Picture 7" descr="http://imej.wfu.edu/articles/1999/1/02/demo/Country_Profiles/Mexico/mexico.gif">
            <a:extLst>
              <a:ext uri="{FF2B5EF4-FFF2-40B4-BE49-F238E27FC236}">
                <a16:creationId xmlns:a16="http://schemas.microsoft.com/office/drawing/2014/main" id="{93CA4F26-10E9-46D2-97CC-27498265CE6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2852738"/>
            <a:ext cx="6948488" cy="4005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70" name="WordArt 10">
            <a:extLst>
              <a:ext uri="{FF2B5EF4-FFF2-40B4-BE49-F238E27FC236}">
                <a16:creationId xmlns:a16="http://schemas.microsoft.com/office/drawing/2014/main" id="{4E9FACC3-B46C-4B2B-BF79-D6443258C621}"/>
              </a:ext>
            </a:extLst>
          </p:cNvPr>
          <p:cNvSpPr>
            <a:spLocks noChangeArrowheads="1" noChangeShapeType="1" noTextEdit="1"/>
          </p:cNvSpPr>
          <p:nvPr/>
        </p:nvSpPr>
        <p:spPr bwMode="auto">
          <a:xfrm rot="5400000">
            <a:off x="6156325" y="4076701"/>
            <a:ext cx="3671887" cy="1223962"/>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sl-SI" sz="4400" kern="10">
                <a:ln w="9525">
                  <a:solidFill>
                    <a:srgbClr val="000000"/>
                  </a:solidFill>
                  <a:round/>
                  <a:headEnd/>
                  <a:tailEnd/>
                </a:ln>
                <a:latin typeface="Monotype Corsiva" panose="03010101010201010101" pitchFamily="66" charset="0"/>
              </a:rPr>
              <a:t>LEGA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48170"/>
                                        </p:tgtEl>
                                        <p:attrNameLst>
                                          <p:attrName>style.visibility</p:attrName>
                                        </p:attrNameLst>
                                      </p:cBhvr>
                                      <p:to>
                                        <p:strVal val="visible"/>
                                      </p:to>
                                    </p:set>
                                    <p:anim from="(-#ppt_w/2)" to="(#ppt_x)" calcmode="lin" valueType="num">
                                      <p:cBhvr>
                                        <p:cTn id="7" dur="600" fill="hold">
                                          <p:stCondLst>
                                            <p:cond delay="0"/>
                                          </p:stCondLst>
                                        </p:cTn>
                                        <p:tgtEl>
                                          <p:spTgt spid="348170"/>
                                        </p:tgtEl>
                                        <p:attrNameLst>
                                          <p:attrName>ppt_x</p:attrName>
                                        </p:attrNameLst>
                                      </p:cBhvr>
                                    </p:anim>
                                    <p:anim from="0" to="-1.0" calcmode="lin" valueType="num">
                                      <p:cBhvr>
                                        <p:cTn id="8" dur="200" decel="50000" autoRev="1" fill="hold">
                                          <p:stCondLst>
                                            <p:cond delay="600"/>
                                          </p:stCondLst>
                                        </p:cTn>
                                        <p:tgtEl>
                                          <p:spTgt spid="348170"/>
                                        </p:tgtEl>
                                        <p:attrNameLst>
                                          <p:attrName>xshear</p:attrName>
                                        </p:attrNameLst>
                                      </p:cBhvr>
                                    </p:anim>
                                    <p:animScale>
                                      <p:cBhvr>
                                        <p:cTn id="9" dur="200" decel="100000" autoRev="1" fill="hold">
                                          <p:stCondLst>
                                            <p:cond delay="600"/>
                                          </p:stCondLst>
                                        </p:cTn>
                                        <p:tgtEl>
                                          <p:spTgt spid="348170"/>
                                        </p:tgtEl>
                                      </p:cBhvr>
                                      <p:from x="100000" y="100000"/>
                                      <p:to x="80000" y="100000"/>
                                    </p:animScale>
                                    <p:anim by="(#ppt_h/3+#ppt_w*0.1)" calcmode="lin" valueType="num">
                                      <p:cBhvr additive="sum">
                                        <p:cTn id="10" dur="200" decel="100000" autoRev="1" fill="hold">
                                          <p:stCondLst>
                                            <p:cond delay="600"/>
                                          </p:stCondLst>
                                        </p:cTn>
                                        <p:tgtEl>
                                          <p:spTgt spid="34817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48164"/>
                                        </p:tgtEl>
                                        <p:attrNameLst>
                                          <p:attrName>style.visibility</p:attrName>
                                        </p:attrNameLst>
                                      </p:cBhvr>
                                      <p:to>
                                        <p:strVal val="visible"/>
                                      </p:to>
                                    </p:set>
                                    <p:animEffect transition="in" filter="diamond(in)">
                                      <p:cBhvr>
                                        <p:cTn id="15" dur="2000"/>
                                        <p:tgtEl>
                                          <p:spTgt spid="3481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48167"/>
                                        </p:tgtEl>
                                        <p:attrNameLst>
                                          <p:attrName>style.visibility</p:attrName>
                                        </p:attrNameLst>
                                      </p:cBhvr>
                                      <p:to>
                                        <p:strVal val="visible"/>
                                      </p:to>
                                    </p:set>
                                    <p:anim calcmode="lin" valueType="num">
                                      <p:cBhvr>
                                        <p:cTn id="20" dur="500" fill="hold"/>
                                        <p:tgtEl>
                                          <p:spTgt spid="34816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4816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4816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4816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348163">
                                            <p:txEl>
                                              <p:pRg st="1" end="1"/>
                                            </p:txEl>
                                          </p:spTgt>
                                        </p:tgtEl>
                                        <p:attrNameLst>
                                          <p:attrName>style.visibility</p:attrName>
                                        </p:attrNameLst>
                                      </p:cBhvr>
                                      <p:to>
                                        <p:strVal val="visible"/>
                                      </p:to>
                                    </p:set>
                                    <p:animEffect transition="in" filter="fade">
                                      <p:cBhvr>
                                        <p:cTn id="28" dur="2000"/>
                                        <p:tgtEl>
                                          <p:spTgt spid="348163">
                                            <p:txEl>
                                              <p:pRg st="1" end="1"/>
                                            </p:txEl>
                                          </p:spTgt>
                                        </p:tgtEl>
                                      </p:cBhvr>
                                    </p:animEffect>
                                    <p:anim calcmode="lin" valueType="num">
                                      <p:cBhvr>
                                        <p:cTn id="29" dur="2000" fill="hold"/>
                                        <p:tgtEl>
                                          <p:spTgt spid="348163">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48163">
                                            <p:txEl>
                                              <p:pRg st="1" end="1"/>
                                            </p:txEl>
                                          </p:spTgt>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iterate type="lt">
                                    <p:tmPct val="10000"/>
                                  </p:iterate>
                                  <p:childTnLst>
                                    <p:set>
                                      <p:cBhvr>
                                        <p:cTn id="32" dur="1" fill="hold">
                                          <p:stCondLst>
                                            <p:cond delay="0"/>
                                          </p:stCondLst>
                                        </p:cTn>
                                        <p:tgtEl>
                                          <p:spTgt spid="348163">
                                            <p:txEl>
                                              <p:pRg st="2" end="2"/>
                                            </p:txEl>
                                          </p:spTgt>
                                        </p:tgtEl>
                                        <p:attrNameLst>
                                          <p:attrName>style.visibility</p:attrName>
                                        </p:attrNameLst>
                                      </p:cBhvr>
                                      <p:to>
                                        <p:strVal val="visible"/>
                                      </p:to>
                                    </p:set>
                                    <p:animEffect transition="in" filter="fade">
                                      <p:cBhvr>
                                        <p:cTn id="33" dur="2000"/>
                                        <p:tgtEl>
                                          <p:spTgt spid="348163">
                                            <p:txEl>
                                              <p:pRg st="2" end="2"/>
                                            </p:txEl>
                                          </p:spTgt>
                                        </p:tgtEl>
                                      </p:cBhvr>
                                    </p:animEffect>
                                    <p:anim calcmode="lin" valueType="num">
                                      <p:cBhvr>
                                        <p:cTn id="34" dur="2000" fill="hold"/>
                                        <p:tgtEl>
                                          <p:spTgt spid="348163">
                                            <p:txEl>
                                              <p:pRg st="2" end="2"/>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48163">
                                            <p:txEl>
                                              <p:pRg st="2" end="2"/>
                                            </p:txEl>
                                          </p:spTgt>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iterate type="lt">
                                    <p:tmPct val="10000"/>
                                  </p:iterate>
                                  <p:childTnLst>
                                    <p:set>
                                      <p:cBhvr>
                                        <p:cTn id="37" dur="1" fill="hold">
                                          <p:stCondLst>
                                            <p:cond delay="0"/>
                                          </p:stCondLst>
                                        </p:cTn>
                                        <p:tgtEl>
                                          <p:spTgt spid="348163">
                                            <p:txEl>
                                              <p:pRg st="3" end="3"/>
                                            </p:txEl>
                                          </p:spTgt>
                                        </p:tgtEl>
                                        <p:attrNameLst>
                                          <p:attrName>style.visibility</p:attrName>
                                        </p:attrNameLst>
                                      </p:cBhvr>
                                      <p:to>
                                        <p:strVal val="visible"/>
                                      </p:to>
                                    </p:set>
                                    <p:animEffect transition="in" filter="fade">
                                      <p:cBhvr>
                                        <p:cTn id="38" dur="2000"/>
                                        <p:tgtEl>
                                          <p:spTgt spid="348163">
                                            <p:txEl>
                                              <p:pRg st="3" end="3"/>
                                            </p:txEl>
                                          </p:spTgt>
                                        </p:tgtEl>
                                      </p:cBhvr>
                                    </p:animEffect>
                                    <p:anim calcmode="lin" valueType="num">
                                      <p:cBhvr>
                                        <p:cTn id="39" dur="2000" fill="hold"/>
                                        <p:tgtEl>
                                          <p:spTgt spid="348163">
                                            <p:txEl>
                                              <p:pRg st="3" end="3"/>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48163">
                                            <p:txEl>
                                              <p:pRg st="3" end="3"/>
                                            </p:txEl>
                                          </p:spTgt>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iterate type="lt">
                                    <p:tmPct val="10000"/>
                                  </p:iterate>
                                  <p:childTnLst>
                                    <p:set>
                                      <p:cBhvr>
                                        <p:cTn id="42" dur="1" fill="hold">
                                          <p:stCondLst>
                                            <p:cond delay="0"/>
                                          </p:stCondLst>
                                        </p:cTn>
                                        <p:tgtEl>
                                          <p:spTgt spid="348163">
                                            <p:txEl>
                                              <p:pRg st="4" end="4"/>
                                            </p:txEl>
                                          </p:spTgt>
                                        </p:tgtEl>
                                        <p:attrNameLst>
                                          <p:attrName>style.visibility</p:attrName>
                                        </p:attrNameLst>
                                      </p:cBhvr>
                                      <p:to>
                                        <p:strVal val="visible"/>
                                      </p:to>
                                    </p:set>
                                    <p:animEffect transition="in" filter="fade">
                                      <p:cBhvr>
                                        <p:cTn id="43" dur="2000"/>
                                        <p:tgtEl>
                                          <p:spTgt spid="348163">
                                            <p:txEl>
                                              <p:pRg st="4" end="4"/>
                                            </p:txEl>
                                          </p:spTgt>
                                        </p:tgtEl>
                                      </p:cBhvr>
                                    </p:animEffect>
                                    <p:anim calcmode="lin" valueType="num">
                                      <p:cBhvr>
                                        <p:cTn id="44" dur="2000" fill="hold"/>
                                        <p:tgtEl>
                                          <p:spTgt spid="348163">
                                            <p:txEl>
                                              <p:pRg st="4" end="4"/>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48163">
                                            <p:txEl>
                                              <p:pRg st="4" end="4"/>
                                            </p:txEl>
                                          </p:spTgt>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iterate type="lt">
                                    <p:tmPct val="10000"/>
                                  </p:iterate>
                                  <p:childTnLst>
                                    <p:set>
                                      <p:cBhvr>
                                        <p:cTn id="47" dur="1" fill="hold">
                                          <p:stCondLst>
                                            <p:cond delay="0"/>
                                          </p:stCondLst>
                                        </p:cTn>
                                        <p:tgtEl>
                                          <p:spTgt spid="348163">
                                            <p:txEl>
                                              <p:pRg st="5" end="5"/>
                                            </p:txEl>
                                          </p:spTgt>
                                        </p:tgtEl>
                                        <p:attrNameLst>
                                          <p:attrName>style.visibility</p:attrName>
                                        </p:attrNameLst>
                                      </p:cBhvr>
                                      <p:to>
                                        <p:strVal val="visible"/>
                                      </p:to>
                                    </p:set>
                                    <p:animEffect transition="in" filter="fade">
                                      <p:cBhvr>
                                        <p:cTn id="48" dur="2000"/>
                                        <p:tgtEl>
                                          <p:spTgt spid="348163">
                                            <p:txEl>
                                              <p:pRg st="5" end="5"/>
                                            </p:txEl>
                                          </p:spTgt>
                                        </p:tgtEl>
                                      </p:cBhvr>
                                    </p:animEffect>
                                    <p:anim calcmode="lin" valueType="num">
                                      <p:cBhvr>
                                        <p:cTn id="49" dur="2000" fill="hold"/>
                                        <p:tgtEl>
                                          <p:spTgt spid="34816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48163">
                                            <p:txEl>
                                              <p:pRg st="5" end="5"/>
                                            </p:txEl>
                                          </p:spTgt>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iterate type="lt">
                                    <p:tmPct val="10000"/>
                                  </p:iterate>
                                  <p:childTnLst>
                                    <p:set>
                                      <p:cBhvr>
                                        <p:cTn id="52" dur="1" fill="hold">
                                          <p:stCondLst>
                                            <p:cond delay="0"/>
                                          </p:stCondLst>
                                        </p:cTn>
                                        <p:tgtEl>
                                          <p:spTgt spid="348163">
                                            <p:txEl>
                                              <p:pRg st="6" end="6"/>
                                            </p:txEl>
                                          </p:spTgt>
                                        </p:tgtEl>
                                        <p:attrNameLst>
                                          <p:attrName>style.visibility</p:attrName>
                                        </p:attrNameLst>
                                      </p:cBhvr>
                                      <p:to>
                                        <p:strVal val="visible"/>
                                      </p:to>
                                    </p:set>
                                    <p:animEffect transition="in" filter="fade">
                                      <p:cBhvr>
                                        <p:cTn id="53" dur="2000"/>
                                        <p:tgtEl>
                                          <p:spTgt spid="348163">
                                            <p:txEl>
                                              <p:pRg st="6" end="6"/>
                                            </p:txEl>
                                          </p:spTgt>
                                        </p:tgtEl>
                                      </p:cBhvr>
                                    </p:animEffect>
                                    <p:anim calcmode="lin" valueType="num">
                                      <p:cBhvr>
                                        <p:cTn id="54" dur="2000" fill="hold"/>
                                        <p:tgtEl>
                                          <p:spTgt spid="348163">
                                            <p:txEl>
                                              <p:pRg st="6" end="6"/>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4816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a:extLst>
              <a:ext uri="{FF2B5EF4-FFF2-40B4-BE49-F238E27FC236}">
                <a16:creationId xmlns:a16="http://schemas.microsoft.com/office/drawing/2014/main" id="{296B3900-7743-4D91-BB13-7BA3543B7810}"/>
              </a:ext>
            </a:extLst>
          </p:cNvPr>
          <p:cNvSpPr>
            <a:spLocks noGrp="1" noChangeArrowheads="1"/>
          </p:cNvSpPr>
          <p:nvPr>
            <p:ph type="body" sz="half" idx="1"/>
          </p:nvPr>
        </p:nvSpPr>
        <p:spPr>
          <a:xfrm>
            <a:off x="5105400" y="2538413"/>
            <a:ext cx="4038600" cy="4319587"/>
          </a:xfrm>
        </p:spPr>
        <p:txBody>
          <a:bodyPr/>
          <a:lstStyle/>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Uradno ime -Združene mehiške države</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Glavno mesto-Ciudad de Mexico</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Površina-1 958.201 km2 </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Število prebivalcev-več kot 92.202.000</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Uradni jezik-Španski</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Denarna enota-Mehiški pezo; 1 Mex$ = 100 centavov </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Vera-92.6% katoličanov, 3.3% protestantov, 3.1% ateistov, 0.1% židov in 0.9% ostalih</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Politična ureditev-Zvezna predsedniška republika </a:t>
            </a:r>
          </a:p>
          <a:p>
            <a:pPr>
              <a:lnSpc>
                <a:spcPct val="80000"/>
              </a:lnSpc>
              <a:buClr>
                <a:schemeClr val="tx1"/>
              </a:buClr>
              <a:buFont typeface="Wingdings" panose="05000000000000000000" pitchFamily="2" charset="2"/>
              <a:buChar char="¶"/>
            </a:pPr>
            <a:r>
              <a:rPr lang="sl-SI" altLang="sl-SI" sz="1800" b="1">
                <a:effectLst/>
                <a:latin typeface="Times New Roman" panose="02020603050405020304" pitchFamily="18" charset="0"/>
              </a:rPr>
              <a:t>Gostota prebivalstva-46 prebivalcev/km2</a:t>
            </a:r>
          </a:p>
        </p:txBody>
      </p:sp>
      <p:pic>
        <p:nvPicPr>
          <p:cNvPr id="351236" name="Picture 4" descr="mexico-city-from-plane">
            <a:extLst>
              <a:ext uri="{FF2B5EF4-FFF2-40B4-BE49-F238E27FC236}">
                <a16:creationId xmlns:a16="http://schemas.microsoft.com/office/drawing/2014/main" id="{8045CE4B-C608-4313-AC62-D31B19D696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565400"/>
            <a:ext cx="5076825" cy="429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1239" name="WordArt 7">
            <a:extLst>
              <a:ext uri="{FF2B5EF4-FFF2-40B4-BE49-F238E27FC236}">
                <a16:creationId xmlns:a16="http://schemas.microsoft.com/office/drawing/2014/main" id="{313B5617-221F-426E-9AAF-EB5C6D03D131}"/>
              </a:ext>
            </a:extLst>
          </p:cNvPr>
          <p:cNvSpPr>
            <a:spLocks noChangeArrowheads="1" noChangeShapeType="1" noTextEdit="1"/>
          </p:cNvSpPr>
          <p:nvPr/>
        </p:nvSpPr>
        <p:spPr bwMode="auto">
          <a:xfrm>
            <a:off x="250825" y="476250"/>
            <a:ext cx="8351838" cy="10080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6000" b="1" kern="10">
                <a:ln w="9525">
                  <a:solidFill>
                    <a:srgbClr val="000000"/>
                  </a:solidFill>
                  <a:round/>
                  <a:headEnd/>
                  <a:tailEnd/>
                </a:ln>
                <a:solidFill>
                  <a:srgbClr val="FFFFFF"/>
                </a:solidFill>
                <a:latin typeface="Monotype Corsiva" panose="03010101010201010101" pitchFamily="66" charset="0"/>
              </a:rPr>
              <a:t>SPLOŠNO O DRŽAVI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1239"/>
                                        </p:tgtEl>
                                        <p:attrNameLst>
                                          <p:attrName>style.visibility</p:attrName>
                                        </p:attrNameLst>
                                      </p:cBhvr>
                                      <p:to>
                                        <p:strVal val="visible"/>
                                      </p:to>
                                    </p:set>
                                    <p:anim calcmode="lin" valueType="num">
                                      <p:cBhvr>
                                        <p:cTn id="7" dur="500" fill="hold"/>
                                        <p:tgtEl>
                                          <p:spTgt spid="351239"/>
                                        </p:tgtEl>
                                        <p:attrNameLst>
                                          <p:attrName>ppt_w</p:attrName>
                                        </p:attrNameLst>
                                      </p:cBhvr>
                                      <p:tavLst>
                                        <p:tav tm="0">
                                          <p:val>
                                            <p:fltVal val="0"/>
                                          </p:val>
                                        </p:tav>
                                        <p:tav tm="100000">
                                          <p:val>
                                            <p:strVal val="#ppt_w"/>
                                          </p:val>
                                        </p:tav>
                                      </p:tavLst>
                                    </p:anim>
                                    <p:anim calcmode="lin" valueType="num">
                                      <p:cBhvr>
                                        <p:cTn id="8" dur="500" fill="hold"/>
                                        <p:tgtEl>
                                          <p:spTgt spid="3512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351235">
                                            <p:txEl>
                                              <p:pRg st="0" end="0"/>
                                            </p:txEl>
                                          </p:spTgt>
                                        </p:tgtEl>
                                        <p:attrNameLst>
                                          <p:attrName>style.visibility</p:attrName>
                                        </p:attrNameLst>
                                      </p:cBhvr>
                                      <p:to>
                                        <p:strVal val="visible"/>
                                      </p:to>
                                    </p:set>
                                    <p:anim to="" calcmode="lin" valueType="num">
                                      <p:cBhvr>
                                        <p:cTn id="13" dur="1" fill="hold"/>
                                        <p:tgtEl>
                                          <p:spTgt spid="35123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51235">
                                            <p:txEl>
                                              <p:pRg st="1" end="1"/>
                                            </p:txEl>
                                          </p:spTgt>
                                        </p:tgtEl>
                                        <p:attrNameLst>
                                          <p:attrName>style.visibility</p:attrName>
                                        </p:attrNameLst>
                                      </p:cBhvr>
                                      <p:to>
                                        <p:strVal val="visible"/>
                                      </p:to>
                                    </p:set>
                                    <p:anim to="" calcmode="lin" valueType="num">
                                      <p:cBhvr>
                                        <p:cTn id="16" dur="1" fill="hold"/>
                                        <p:tgtEl>
                                          <p:spTgt spid="351235">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51235">
                                            <p:txEl>
                                              <p:pRg st="2" end="2"/>
                                            </p:txEl>
                                          </p:spTgt>
                                        </p:tgtEl>
                                        <p:attrNameLst>
                                          <p:attrName>style.visibility</p:attrName>
                                        </p:attrNameLst>
                                      </p:cBhvr>
                                      <p:to>
                                        <p:strVal val="visible"/>
                                      </p:to>
                                    </p:set>
                                    <p:anim to="" calcmode="lin" valueType="num">
                                      <p:cBhvr>
                                        <p:cTn id="19" dur="1" fill="hold"/>
                                        <p:tgtEl>
                                          <p:spTgt spid="351235">
                                            <p:txEl>
                                              <p:pRg st="2" end="2"/>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51235">
                                            <p:txEl>
                                              <p:pRg st="3" end="3"/>
                                            </p:txEl>
                                          </p:spTgt>
                                        </p:tgtEl>
                                        <p:attrNameLst>
                                          <p:attrName>style.visibility</p:attrName>
                                        </p:attrNameLst>
                                      </p:cBhvr>
                                      <p:to>
                                        <p:strVal val="visible"/>
                                      </p:to>
                                    </p:set>
                                    <p:anim to="" calcmode="lin" valueType="num">
                                      <p:cBhvr>
                                        <p:cTn id="22" dur="1" fill="hold"/>
                                        <p:tgtEl>
                                          <p:spTgt spid="351235">
                                            <p:txEl>
                                              <p:pRg st="3" end="3"/>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51235">
                                            <p:txEl>
                                              <p:pRg st="4" end="4"/>
                                            </p:txEl>
                                          </p:spTgt>
                                        </p:tgtEl>
                                        <p:attrNameLst>
                                          <p:attrName>style.visibility</p:attrName>
                                        </p:attrNameLst>
                                      </p:cBhvr>
                                      <p:to>
                                        <p:strVal val="visible"/>
                                      </p:to>
                                    </p:set>
                                    <p:anim to="" calcmode="lin" valueType="num">
                                      <p:cBhvr>
                                        <p:cTn id="25" dur="1" fill="hold"/>
                                        <p:tgtEl>
                                          <p:spTgt spid="351235">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51235">
                                            <p:txEl>
                                              <p:pRg st="5" end="5"/>
                                            </p:txEl>
                                          </p:spTgt>
                                        </p:tgtEl>
                                        <p:attrNameLst>
                                          <p:attrName>style.visibility</p:attrName>
                                        </p:attrNameLst>
                                      </p:cBhvr>
                                      <p:to>
                                        <p:strVal val="visible"/>
                                      </p:to>
                                    </p:set>
                                    <p:anim to="" calcmode="lin" valueType="num">
                                      <p:cBhvr>
                                        <p:cTn id="28" dur="1" fill="hold"/>
                                        <p:tgtEl>
                                          <p:spTgt spid="351235">
                                            <p:txEl>
                                              <p:pRg st="5" end="5"/>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51235">
                                            <p:txEl>
                                              <p:pRg st="6" end="6"/>
                                            </p:txEl>
                                          </p:spTgt>
                                        </p:tgtEl>
                                        <p:attrNameLst>
                                          <p:attrName>style.visibility</p:attrName>
                                        </p:attrNameLst>
                                      </p:cBhvr>
                                      <p:to>
                                        <p:strVal val="visible"/>
                                      </p:to>
                                    </p:set>
                                    <p:anim to="" calcmode="lin" valueType="num">
                                      <p:cBhvr>
                                        <p:cTn id="31" dur="1" fill="hold"/>
                                        <p:tgtEl>
                                          <p:spTgt spid="351235">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51235">
                                            <p:txEl>
                                              <p:pRg st="7" end="7"/>
                                            </p:txEl>
                                          </p:spTgt>
                                        </p:tgtEl>
                                        <p:attrNameLst>
                                          <p:attrName>style.visibility</p:attrName>
                                        </p:attrNameLst>
                                      </p:cBhvr>
                                      <p:to>
                                        <p:strVal val="visible"/>
                                      </p:to>
                                    </p:set>
                                    <p:anim to="" calcmode="lin" valueType="num">
                                      <p:cBhvr>
                                        <p:cTn id="34" dur="1" fill="hold"/>
                                        <p:tgtEl>
                                          <p:spTgt spid="351235">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51235">
                                            <p:txEl>
                                              <p:pRg st="8" end="8"/>
                                            </p:txEl>
                                          </p:spTgt>
                                        </p:tgtEl>
                                        <p:attrNameLst>
                                          <p:attrName>style.visibility</p:attrName>
                                        </p:attrNameLst>
                                      </p:cBhvr>
                                      <p:to>
                                        <p:strVal val="visible"/>
                                      </p:to>
                                    </p:set>
                                    <p:anim to="" calcmode="lin" valueType="num">
                                      <p:cBhvr>
                                        <p:cTn id="37" dur="1" fill="hold"/>
                                        <p:tgtEl>
                                          <p:spTgt spid="351235">
                                            <p:txEl>
                                              <p:pRg st="8" end="8"/>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351236"/>
                                        </p:tgtEl>
                                        <p:attrNameLst>
                                          <p:attrName>style.visibility</p:attrName>
                                        </p:attrNameLst>
                                      </p:cBhvr>
                                      <p:to>
                                        <p:strVal val="visible"/>
                                      </p:to>
                                    </p:set>
                                    <p:anim calcmode="lin" valueType="num">
                                      <p:cBhvr>
                                        <p:cTn id="42" dur="1000" fill="hold"/>
                                        <p:tgtEl>
                                          <p:spTgt spid="351236"/>
                                        </p:tgtEl>
                                        <p:attrNameLst>
                                          <p:attrName>ppt_w</p:attrName>
                                        </p:attrNameLst>
                                      </p:cBhvr>
                                      <p:tavLst>
                                        <p:tav tm="0">
                                          <p:val>
                                            <p:fltVal val="0"/>
                                          </p:val>
                                        </p:tav>
                                        <p:tav tm="100000">
                                          <p:val>
                                            <p:strVal val="#ppt_w"/>
                                          </p:val>
                                        </p:tav>
                                      </p:tavLst>
                                    </p:anim>
                                    <p:anim calcmode="lin" valueType="num">
                                      <p:cBhvr>
                                        <p:cTn id="43" dur="1000" fill="hold"/>
                                        <p:tgtEl>
                                          <p:spTgt spid="351236"/>
                                        </p:tgtEl>
                                        <p:attrNameLst>
                                          <p:attrName>ppt_h</p:attrName>
                                        </p:attrNameLst>
                                      </p:cBhvr>
                                      <p:tavLst>
                                        <p:tav tm="0">
                                          <p:val>
                                            <p:fltVal val="0"/>
                                          </p:val>
                                        </p:tav>
                                        <p:tav tm="100000">
                                          <p:val>
                                            <p:strVal val="#ppt_h"/>
                                          </p:val>
                                        </p:tav>
                                      </p:tavLst>
                                    </p:anim>
                                    <p:anim calcmode="lin" valueType="num">
                                      <p:cBhvr>
                                        <p:cTn id="44" dur="1000" fill="hold"/>
                                        <p:tgtEl>
                                          <p:spTgt spid="351236"/>
                                        </p:tgtEl>
                                        <p:attrNameLst>
                                          <p:attrName>style.rotation</p:attrName>
                                        </p:attrNameLst>
                                      </p:cBhvr>
                                      <p:tavLst>
                                        <p:tav tm="0">
                                          <p:val>
                                            <p:fltVal val="90"/>
                                          </p:val>
                                        </p:tav>
                                        <p:tav tm="100000">
                                          <p:val>
                                            <p:fltVal val="0"/>
                                          </p:val>
                                        </p:tav>
                                      </p:tavLst>
                                    </p:anim>
                                    <p:animEffect transition="in" filter="fade">
                                      <p:cBhvr>
                                        <p:cTn id="45" dur="1000"/>
                                        <p:tgtEl>
                                          <p:spTgt spid="35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a:extLst>
              <a:ext uri="{FF2B5EF4-FFF2-40B4-BE49-F238E27FC236}">
                <a16:creationId xmlns:a16="http://schemas.microsoft.com/office/drawing/2014/main" id="{02C7D7AE-8764-454B-96D0-473DF7F884A7}"/>
              </a:ext>
            </a:extLst>
          </p:cNvPr>
          <p:cNvSpPr>
            <a:spLocks noGrp="1" noChangeArrowheads="1"/>
          </p:cNvSpPr>
          <p:nvPr>
            <p:ph type="body" sz="half" idx="1"/>
          </p:nvPr>
        </p:nvSpPr>
        <p:spPr>
          <a:xfrm>
            <a:off x="4602163" y="2349500"/>
            <a:ext cx="4541837" cy="3051175"/>
          </a:xfrm>
        </p:spPr>
        <p:txBody>
          <a:bodyPr/>
          <a:lstStyle/>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Na S Mehike - subtropsko, puščavsko podnebje, na jugu pa tropsko</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 Deževna doba traja od maja do novembra</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Na J je januarja povprečna temperatura okoli 25°, v juliju pa 28°C</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Proti JZ je padavin vedno več.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Tierra caliente (vroča zemlja)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Sierra Madre (Sierra pomeni dolgo nazobčano gorsko verigo)</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Tierra templada (topla zemlja)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Tierra fria (sveža zemlja)</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 Tierra helada (mrzla zemlja)</a:t>
            </a:r>
          </a:p>
        </p:txBody>
      </p:sp>
      <p:sp>
        <p:nvSpPr>
          <p:cNvPr id="353284" name="WordArt 4">
            <a:extLst>
              <a:ext uri="{FF2B5EF4-FFF2-40B4-BE49-F238E27FC236}">
                <a16:creationId xmlns:a16="http://schemas.microsoft.com/office/drawing/2014/main" id="{7C8C0852-A6C8-4EAB-BA9B-8C18B0B4BDCB}"/>
              </a:ext>
            </a:extLst>
          </p:cNvPr>
          <p:cNvSpPr>
            <a:spLocks noChangeArrowheads="1" noChangeShapeType="1" noTextEdit="1"/>
          </p:cNvSpPr>
          <p:nvPr/>
        </p:nvSpPr>
        <p:spPr bwMode="auto">
          <a:xfrm>
            <a:off x="1835150" y="549275"/>
            <a:ext cx="446405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PODNEBJE</a:t>
            </a:r>
          </a:p>
        </p:txBody>
      </p:sp>
      <p:pic>
        <p:nvPicPr>
          <p:cNvPr id="353285" name="Picture 5" descr="mexicocitygraph">
            <a:extLst>
              <a:ext uri="{FF2B5EF4-FFF2-40B4-BE49-F238E27FC236}">
                <a16:creationId xmlns:a16="http://schemas.microsoft.com/office/drawing/2014/main" id="{68574603-D65D-481A-AEEC-A698124B24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385888"/>
            <a:ext cx="3887787"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3288" name="Text Box 8">
            <a:extLst>
              <a:ext uri="{FF2B5EF4-FFF2-40B4-BE49-F238E27FC236}">
                <a16:creationId xmlns:a16="http://schemas.microsoft.com/office/drawing/2014/main" id="{CF7714BB-254D-41AF-A84E-BD26C33835CD}"/>
              </a:ext>
            </a:extLst>
          </p:cNvPr>
          <p:cNvSpPr txBox="1">
            <a:spLocks noChangeArrowheads="1"/>
          </p:cNvSpPr>
          <p:nvPr/>
        </p:nvSpPr>
        <p:spPr bwMode="auto">
          <a:xfrm>
            <a:off x="1116013" y="594995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353289" name="Text Box 9">
            <a:extLst>
              <a:ext uri="{FF2B5EF4-FFF2-40B4-BE49-F238E27FC236}">
                <a16:creationId xmlns:a16="http://schemas.microsoft.com/office/drawing/2014/main" id="{A00A74C0-A1EF-4228-AC42-245A8514FD28}"/>
              </a:ext>
            </a:extLst>
          </p:cNvPr>
          <p:cNvSpPr txBox="1">
            <a:spLocks noChangeArrowheads="1"/>
          </p:cNvSpPr>
          <p:nvPr/>
        </p:nvSpPr>
        <p:spPr bwMode="auto">
          <a:xfrm>
            <a:off x="1331913" y="5661025"/>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353292" name="Rectangle 12">
            <a:extLst>
              <a:ext uri="{FF2B5EF4-FFF2-40B4-BE49-F238E27FC236}">
                <a16:creationId xmlns:a16="http://schemas.microsoft.com/office/drawing/2014/main" id="{8BCF05D7-0AA8-4FCC-8FCA-943BA11FE847}"/>
              </a:ext>
            </a:extLst>
          </p:cNvPr>
          <p:cNvSpPr>
            <a:spLocks noChangeArrowheads="1"/>
          </p:cNvSpPr>
          <p:nvPr/>
        </p:nvSpPr>
        <p:spPr bwMode="auto">
          <a:xfrm>
            <a:off x="827088" y="5734050"/>
            <a:ext cx="358775" cy="73025"/>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53293" name="Text Box 13">
            <a:extLst>
              <a:ext uri="{FF2B5EF4-FFF2-40B4-BE49-F238E27FC236}">
                <a16:creationId xmlns:a16="http://schemas.microsoft.com/office/drawing/2014/main" id="{F7431739-4240-46D3-9978-CCAEED14A686}"/>
              </a:ext>
            </a:extLst>
          </p:cNvPr>
          <p:cNvSpPr txBox="1">
            <a:spLocks noChangeArrowheads="1"/>
          </p:cNvSpPr>
          <p:nvPr/>
        </p:nvSpPr>
        <p:spPr bwMode="auto">
          <a:xfrm>
            <a:off x="1187450" y="5589588"/>
            <a:ext cx="36004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1600" b="1">
                <a:latin typeface="Times New Roman" panose="02020603050405020304" pitchFamily="18" charset="0"/>
              </a:rPr>
              <a:t>Števio padavin</a:t>
            </a:r>
          </a:p>
          <a:p>
            <a:pPr>
              <a:lnSpc>
                <a:spcPct val="40000"/>
              </a:lnSpc>
              <a:spcBef>
                <a:spcPct val="50000"/>
              </a:spcBef>
            </a:pPr>
            <a:r>
              <a:rPr lang="sl-SI" altLang="sl-SI" sz="1600" b="1">
                <a:latin typeface="Times New Roman" panose="02020603050405020304" pitchFamily="18" charset="0"/>
              </a:rPr>
              <a:t>Najvišja mesečna temperatura</a:t>
            </a:r>
          </a:p>
          <a:p>
            <a:pPr>
              <a:lnSpc>
                <a:spcPct val="40000"/>
              </a:lnSpc>
              <a:spcBef>
                <a:spcPct val="50000"/>
              </a:spcBef>
            </a:pPr>
            <a:r>
              <a:rPr lang="sl-SI" altLang="sl-SI" sz="1600" b="1">
                <a:latin typeface="Times New Roman" panose="02020603050405020304" pitchFamily="18" charset="0"/>
              </a:rPr>
              <a:t>Najnižja mesečna temperatura</a:t>
            </a:r>
          </a:p>
        </p:txBody>
      </p:sp>
      <p:sp>
        <p:nvSpPr>
          <p:cNvPr id="353295" name="Rectangle 15">
            <a:extLst>
              <a:ext uri="{FF2B5EF4-FFF2-40B4-BE49-F238E27FC236}">
                <a16:creationId xmlns:a16="http://schemas.microsoft.com/office/drawing/2014/main" id="{241CA8C7-A0F7-4B3D-A6C8-1ECA14309CF0}"/>
              </a:ext>
            </a:extLst>
          </p:cNvPr>
          <p:cNvSpPr>
            <a:spLocks noChangeArrowheads="1"/>
          </p:cNvSpPr>
          <p:nvPr/>
        </p:nvSpPr>
        <p:spPr bwMode="auto">
          <a:xfrm>
            <a:off x="1042988" y="5949950"/>
            <a:ext cx="73025" cy="73025"/>
          </a:xfrm>
          <a:prstGeom prst="rect">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53296" name="Rectangle 16">
            <a:extLst>
              <a:ext uri="{FF2B5EF4-FFF2-40B4-BE49-F238E27FC236}">
                <a16:creationId xmlns:a16="http://schemas.microsoft.com/office/drawing/2014/main" id="{7DED5F08-3CFC-4E59-82A2-8706CB695FA6}"/>
              </a:ext>
            </a:extLst>
          </p:cNvPr>
          <p:cNvSpPr>
            <a:spLocks noChangeArrowheads="1"/>
          </p:cNvSpPr>
          <p:nvPr/>
        </p:nvSpPr>
        <p:spPr bwMode="auto">
          <a:xfrm>
            <a:off x="1042988" y="6165850"/>
            <a:ext cx="73025" cy="73025"/>
          </a:xfrm>
          <a:prstGeom prst="rect">
            <a:avLst/>
          </a:prstGeom>
          <a:solidFill>
            <a:srgbClr val="CC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53284"/>
                                        </p:tgtEl>
                                        <p:attrNameLst>
                                          <p:attrName>style.visibility</p:attrName>
                                        </p:attrNameLst>
                                      </p:cBhvr>
                                      <p:to>
                                        <p:strVal val="visible"/>
                                      </p:to>
                                    </p:set>
                                    <p:animEffect transition="in" filter="slide(fromBottom)">
                                      <p:cBhvr>
                                        <p:cTn id="7" dur="500"/>
                                        <p:tgtEl>
                                          <p:spTgt spid="353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53283">
                                            <p:txEl>
                                              <p:pRg st="0" end="0"/>
                                            </p:txEl>
                                          </p:spTgt>
                                        </p:tgtEl>
                                        <p:attrNameLst>
                                          <p:attrName>style.visibility</p:attrName>
                                        </p:attrNameLst>
                                      </p:cBhvr>
                                      <p:to>
                                        <p:strVal val="visible"/>
                                      </p:to>
                                    </p:set>
                                    <p:anim to="" calcmode="lin" valueType="num">
                                      <p:cBhvr>
                                        <p:cTn id="12" dur="1" fill="hold"/>
                                        <p:tgtEl>
                                          <p:spTgt spid="35328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53283">
                                            <p:txEl>
                                              <p:pRg st="1" end="1"/>
                                            </p:txEl>
                                          </p:spTgt>
                                        </p:tgtEl>
                                        <p:attrNameLst>
                                          <p:attrName>style.visibility</p:attrName>
                                        </p:attrNameLst>
                                      </p:cBhvr>
                                      <p:to>
                                        <p:strVal val="visible"/>
                                      </p:to>
                                    </p:set>
                                    <p:anim to="" calcmode="lin" valueType="num">
                                      <p:cBhvr>
                                        <p:cTn id="15" dur="1" fill="hold"/>
                                        <p:tgtEl>
                                          <p:spTgt spid="35328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53283">
                                            <p:txEl>
                                              <p:pRg st="2" end="2"/>
                                            </p:txEl>
                                          </p:spTgt>
                                        </p:tgtEl>
                                        <p:attrNameLst>
                                          <p:attrName>style.visibility</p:attrName>
                                        </p:attrNameLst>
                                      </p:cBhvr>
                                      <p:to>
                                        <p:strVal val="visible"/>
                                      </p:to>
                                    </p:set>
                                    <p:anim to="" calcmode="lin" valueType="num">
                                      <p:cBhvr>
                                        <p:cTn id="18" dur="1" fill="hold"/>
                                        <p:tgtEl>
                                          <p:spTgt spid="35328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53283">
                                            <p:txEl>
                                              <p:pRg st="3" end="3"/>
                                            </p:txEl>
                                          </p:spTgt>
                                        </p:tgtEl>
                                        <p:attrNameLst>
                                          <p:attrName>style.visibility</p:attrName>
                                        </p:attrNameLst>
                                      </p:cBhvr>
                                      <p:to>
                                        <p:strVal val="visible"/>
                                      </p:to>
                                    </p:set>
                                    <p:anim to="" calcmode="lin" valueType="num">
                                      <p:cBhvr>
                                        <p:cTn id="21" dur="1" fill="hold"/>
                                        <p:tgtEl>
                                          <p:spTgt spid="35328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53283">
                                            <p:txEl>
                                              <p:pRg st="4" end="4"/>
                                            </p:txEl>
                                          </p:spTgt>
                                        </p:tgtEl>
                                        <p:attrNameLst>
                                          <p:attrName>style.visibility</p:attrName>
                                        </p:attrNameLst>
                                      </p:cBhvr>
                                      <p:to>
                                        <p:strVal val="visible"/>
                                      </p:to>
                                    </p:set>
                                    <p:anim to="" calcmode="lin" valueType="num">
                                      <p:cBhvr>
                                        <p:cTn id="24" dur="1" fill="hold"/>
                                        <p:tgtEl>
                                          <p:spTgt spid="353283">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53283">
                                            <p:txEl>
                                              <p:pRg st="5" end="5"/>
                                            </p:txEl>
                                          </p:spTgt>
                                        </p:tgtEl>
                                        <p:attrNameLst>
                                          <p:attrName>style.visibility</p:attrName>
                                        </p:attrNameLst>
                                      </p:cBhvr>
                                      <p:to>
                                        <p:strVal val="visible"/>
                                      </p:to>
                                    </p:set>
                                    <p:anim to="" calcmode="lin" valueType="num">
                                      <p:cBhvr>
                                        <p:cTn id="27" dur="1" fill="hold"/>
                                        <p:tgtEl>
                                          <p:spTgt spid="353283">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53283">
                                            <p:txEl>
                                              <p:pRg st="6" end="6"/>
                                            </p:txEl>
                                          </p:spTgt>
                                        </p:tgtEl>
                                        <p:attrNameLst>
                                          <p:attrName>style.visibility</p:attrName>
                                        </p:attrNameLst>
                                      </p:cBhvr>
                                      <p:to>
                                        <p:strVal val="visible"/>
                                      </p:to>
                                    </p:set>
                                    <p:anim to="" calcmode="lin" valueType="num">
                                      <p:cBhvr>
                                        <p:cTn id="30" dur="1" fill="hold"/>
                                        <p:tgtEl>
                                          <p:spTgt spid="353283">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53283">
                                            <p:txEl>
                                              <p:pRg st="7" end="7"/>
                                            </p:txEl>
                                          </p:spTgt>
                                        </p:tgtEl>
                                        <p:attrNameLst>
                                          <p:attrName>style.visibility</p:attrName>
                                        </p:attrNameLst>
                                      </p:cBhvr>
                                      <p:to>
                                        <p:strVal val="visible"/>
                                      </p:to>
                                    </p:set>
                                    <p:anim to="" calcmode="lin" valueType="num">
                                      <p:cBhvr>
                                        <p:cTn id="33" dur="1" fill="hold"/>
                                        <p:tgtEl>
                                          <p:spTgt spid="353283">
                                            <p:txEl>
                                              <p:pRg st="7" end="7"/>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53283">
                                            <p:txEl>
                                              <p:pRg st="8" end="8"/>
                                            </p:txEl>
                                          </p:spTgt>
                                        </p:tgtEl>
                                        <p:attrNameLst>
                                          <p:attrName>style.visibility</p:attrName>
                                        </p:attrNameLst>
                                      </p:cBhvr>
                                      <p:to>
                                        <p:strVal val="visible"/>
                                      </p:to>
                                    </p:set>
                                    <p:anim to="" calcmode="lin" valueType="num">
                                      <p:cBhvr>
                                        <p:cTn id="36" dur="1" fill="hold"/>
                                        <p:tgtEl>
                                          <p:spTgt spid="353283">
                                            <p:txEl>
                                              <p:pRg st="8" end="8"/>
                                            </p:txEl>
                                          </p:spTgt>
                                        </p:tgtEl>
                                        <p:attrNameLst>
                                          <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ntr" presetSubtype="0" fill="hold" nodeType="clickEffect">
                                  <p:stCondLst>
                                    <p:cond delay="0"/>
                                  </p:stCondLst>
                                  <p:childTnLst>
                                    <p:set>
                                      <p:cBhvr>
                                        <p:cTn id="40" dur="1" fill="hold">
                                          <p:stCondLst>
                                            <p:cond delay="0"/>
                                          </p:stCondLst>
                                        </p:cTn>
                                        <p:tgtEl>
                                          <p:spTgt spid="353285"/>
                                        </p:tgtEl>
                                        <p:attrNameLst>
                                          <p:attrName>style.visibility</p:attrName>
                                        </p:attrNameLst>
                                      </p:cBhvr>
                                      <p:to>
                                        <p:strVal val="visible"/>
                                      </p:to>
                                    </p:set>
                                    <p:anim from="(-#ppt_w/2)" to="(#ppt_x)" calcmode="lin" valueType="num">
                                      <p:cBhvr>
                                        <p:cTn id="41" dur="600" fill="hold">
                                          <p:stCondLst>
                                            <p:cond delay="0"/>
                                          </p:stCondLst>
                                        </p:cTn>
                                        <p:tgtEl>
                                          <p:spTgt spid="353285"/>
                                        </p:tgtEl>
                                        <p:attrNameLst>
                                          <p:attrName>ppt_x</p:attrName>
                                        </p:attrNameLst>
                                      </p:cBhvr>
                                    </p:anim>
                                    <p:anim from="0" to="-1.0" calcmode="lin" valueType="num">
                                      <p:cBhvr>
                                        <p:cTn id="42" dur="200" decel="50000" autoRev="1" fill="hold">
                                          <p:stCondLst>
                                            <p:cond delay="600"/>
                                          </p:stCondLst>
                                        </p:cTn>
                                        <p:tgtEl>
                                          <p:spTgt spid="353285"/>
                                        </p:tgtEl>
                                        <p:attrNameLst>
                                          <p:attrName>xshear</p:attrName>
                                        </p:attrNameLst>
                                      </p:cBhvr>
                                    </p:anim>
                                    <p:animScale>
                                      <p:cBhvr>
                                        <p:cTn id="43" dur="200" decel="100000" autoRev="1" fill="hold">
                                          <p:stCondLst>
                                            <p:cond delay="600"/>
                                          </p:stCondLst>
                                        </p:cTn>
                                        <p:tgtEl>
                                          <p:spTgt spid="353285"/>
                                        </p:tgtEl>
                                      </p:cBhvr>
                                      <p:from x="100000" y="100000"/>
                                      <p:to x="80000" y="100000"/>
                                    </p:animScale>
                                    <p:anim by="(#ppt_h/3+#ppt_w*0.1)" calcmode="lin" valueType="num">
                                      <p:cBhvr additive="sum">
                                        <p:cTn id="44" dur="200" decel="100000" autoRev="1" fill="hold">
                                          <p:stCondLst>
                                            <p:cond delay="600"/>
                                          </p:stCondLst>
                                        </p:cTn>
                                        <p:tgtEl>
                                          <p:spTgt spid="353285"/>
                                        </p:tgtEl>
                                        <p:attrNameLst>
                                          <p:attrName>ppt_x</p:attrName>
                                        </p:attrNameLst>
                                      </p:cBhvr>
                                    </p:anim>
                                  </p:childTnLst>
                                </p:cTn>
                              </p:par>
                              <p:par>
                                <p:cTn id="45" presetID="34" presetClass="entr" presetSubtype="0" fill="hold" grpId="0" nodeType="withEffect" nodePh="1">
                                  <p:stCondLst>
                                    <p:cond delay="0"/>
                                  </p:stCondLst>
                                  <p:endCondLst>
                                    <p:cond evt="begin" delay="0">
                                      <p:tn val="45"/>
                                    </p:cond>
                                  </p:endCondLst>
                                  <p:childTnLst>
                                    <p:set>
                                      <p:cBhvr>
                                        <p:cTn id="46" dur="1" fill="hold">
                                          <p:stCondLst>
                                            <p:cond delay="0"/>
                                          </p:stCondLst>
                                        </p:cTn>
                                        <p:tgtEl>
                                          <p:spTgt spid="353288"/>
                                        </p:tgtEl>
                                        <p:attrNameLst>
                                          <p:attrName>style.visibility</p:attrName>
                                        </p:attrNameLst>
                                      </p:cBhvr>
                                      <p:to>
                                        <p:strVal val="visible"/>
                                      </p:to>
                                    </p:set>
                                    <p:anim from="(-#ppt_w/2)" to="(#ppt_x)" calcmode="lin" valueType="num">
                                      <p:cBhvr>
                                        <p:cTn id="47" dur="600" fill="hold">
                                          <p:stCondLst>
                                            <p:cond delay="0"/>
                                          </p:stCondLst>
                                        </p:cTn>
                                        <p:tgtEl>
                                          <p:spTgt spid="353288"/>
                                        </p:tgtEl>
                                        <p:attrNameLst>
                                          <p:attrName>ppt_x</p:attrName>
                                        </p:attrNameLst>
                                      </p:cBhvr>
                                    </p:anim>
                                    <p:anim from="0" to="-1.0" calcmode="lin" valueType="num">
                                      <p:cBhvr>
                                        <p:cTn id="48" dur="200" decel="50000" autoRev="1" fill="hold">
                                          <p:stCondLst>
                                            <p:cond delay="600"/>
                                          </p:stCondLst>
                                        </p:cTn>
                                        <p:tgtEl>
                                          <p:spTgt spid="353288"/>
                                        </p:tgtEl>
                                        <p:attrNameLst>
                                          <p:attrName>xshear</p:attrName>
                                        </p:attrNameLst>
                                      </p:cBhvr>
                                    </p:anim>
                                    <p:animScale>
                                      <p:cBhvr>
                                        <p:cTn id="49" dur="200" decel="100000" autoRev="1" fill="hold">
                                          <p:stCondLst>
                                            <p:cond delay="600"/>
                                          </p:stCondLst>
                                        </p:cTn>
                                        <p:tgtEl>
                                          <p:spTgt spid="353288"/>
                                        </p:tgtEl>
                                      </p:cBhvr>
                                      <p:from x="100000" y="100000"/>
                                      <p:to x="80000" y="100000"/>
                                    </p:animScale>
                                    <p:anim by="(#ppt_h/3+#ppt_w*0.1)" calcmode="lin" valueType="num">
                                      <p:cBhvr additive="sum">
                                        <p:cTn id="50" dur="200" decel="100000" autoRev="1" fill="hold">
                                          <p:stCondLst>
                                            <p:cond delay="600"/>
                                          </p:stCondLst>
                                        </p:cTn>
                                        <p:tgtEl>
                                          <p:spTgt spid="353288"/>
                                        </p:tgtEl>
                                        <p:attrNameLst>
                                          <p:attrName>ppt_x</p:attrName>
                                        </p:attrNameLst>
                                      </p:cBhvr>
                                    </p:anim>
                                  </p:childTnLst>
                                </p:cTn>
                              </p:par>
                              <p:par>
                                <p:cTn id="51" presetID="34" presetClass="entr" presetSubtype="0" fill="hold" grpId="0" nodeType="withEffect" nodePh="1">
                                  <p:stCondLst>
                                    <p:cond delay="0"/>
                                  </p:stCondLst>
                                  <p:endCondLst>
                                    <p:cond evt="begin" delay="0">
                                      <p:tn val="51"/>
                                    </p:cond>
                                  </p:endCondLst>
                                  <p:childTnLst>
                                    <p:set>
                                      <p:cBhvr>
                                        <p:cTn id="52" dur="1" fill="hold">
                                          <p:stCondLst>
                                            <p:cond delay="0"/>
                                          </p:stCondLst>
                                        </p:cTn>
                                        <p:tgtEl>
                                          <p:spTgt spid="353289"/>
                                        </p:tgtEl>
                                        <p:attrNameLst>
                                          <p:attrName>style.visibility</p:attrName>
                                        </p:attrNameLst>
                                      </p:cBhvr>
                                      <p:to>
                                        <p:strVal val="visible"/>
                                      </p:to>
                                    </p:set>
                                    <p:anim from="(-#ppt_w/2)" to="(#ppt_x)" calcmode="lin" valueType="num">
                                      <p:cBhvr>
                                        <p:cTn id="53" dur="600" fill="hold">
                                          <p:stCondLst>
                                            <p:cond delay="0"/>
                                          </p:stCondLst>
                                        </p:cTn>
                                        <p:tgtEl>
                                          <p:spTgt spid="353289"/>
                                        </p:tgtEl>
                                        <p:attrNameLst>
                                          <p:attrName>ppt_x</p:attrName>
                                        </p:attrNameLst>
                                      </p:cBhvr>
                                    </p:anim>
                                    <p:anim from="0" to="-1.0" calcmode="lin" valueType="num">
                                      <p:cBhvr>
                                        <p:cTn id="54" dur="200" decel="50000" autoRev="1" fill="hold">
                                          <p:stCondLst>
                                            <p:cond delay="600"/>
                                          </p:stCondLst>
                                        </p:cTn>
                                        <p:tgtEl>
                                          <p:spTgt spid="353289"/>
                                        </p:tgtEl>
                                        <p:attrNameLst>
                                          <p:attrName>xshear</p:attrName>
                                        </p:attrNameLst>
                                      </p:cBhvr>
                                    </p:anim>
                                    <p:animScale>
                                      <p:cBhvr>
                                        <p:cTn id="55" dur="200" decel="100000" autoRev="1" fill="hold">
                                          <p:stCondLst>
                                            <p:cond delay="600"/>
                                          </p:stCondLst>
                                        </p:cTn>
                                        <p:tgtEl>
                                          <p:spTgt spid="353289"/>
                                        </p:tgtEl>
                                      </p:cBhvr>
                                      <p:from x="100000" y="100000"/>
                                      <p:to x="80000" y="100000"/>
                                    </p:animScale>
                                    <p:anim by="(#ppt_h/3+#ppt_w*0.1)" calcmode="lin" valueType="num">
                                      <p:cBhvr additive="sum">
                                        <p:cTn id="56" dur="200" decel="100000" autoRev="1" fill="hold">
                                          <p:stCondLst>
                                            <p:cond delay="600"/>
                                          </p:stCondLst>
                                        </p:cTn>
                                        <p:tgtEl>
                                          <p:spTgt spid="353289"/>
                                        </p:tgtEl>
                                        <p:attrNameLst>
                                          <p:attrName>ppt_x</p:attrName>
                                        </p:attrNameLst>
                                      </p:cBhvr>
                                    </p:anim>
                                  </p:childTnLst>
                                </p:cTn>
                              </p:par>
                              <p:par>
                                <p:cTn id="57" presetID="34" presetClass="entr" presetSubtype="0" fill="hold" nodeType="withEffect">
                                  <p:stCondLst>
                                    <p:cond delay="0"/>
                                  </p:stCondLst>
                                  <p:childTnLst>
                                    <p:set>
                                      <p:cBhvr>
                                        <p:cTn id="58" dur="1" fill="hold">
                                          <p:stCondLst>
                                            <p:cond delay="0"/>
                                          </p:stCondLst>
                                        </p:cTn>
                                        <p:tgtEl>
                                          <p:spTgt spid="353292"/>
                                        </p:tgtEl>
                                        <p:attrNameLst>
                                          <p:attrName>style.visibility</p:attrName>
                                        </p:attrNameLst>
                                      </p:cBhvr>
                                      <p:to>
                                        <p:strVal val="visible"/>
                                      </p:to>
                                    </p:set>
                                    <p:anim from="(-#ppt_w/2)" to="(#ppt_x)" calcmode="lin" valueType="num">
                                      <p:cBhvr>
                                        <p:cTn id="59" dur="600" fill="hold">
                                          <p:stCondLst>
                                            <p:cond delay="0"/>
                                          </p:stCondLst>
                                        </p:cTn>
                                        <p:tgtEl>
                                          <p:spTgt spid="353292"/>
                                        </p:tgtEl>
                                        <p:attrNameLst>
                                          <p:attrName>ppt_x</p:attrName>
                                        </p:attrNameLst>
                                      </p:cBhvr>
                                    </p:anim>
                                    <p:anim from="0" to="-1.0" calcmode="lin" valueType="num">
                                      <p:cBhvr>
                                        <p:cTn id="60" dur="200" decel="50000" autoRev="1" fill="hold">
                                          <p:stCondLst>
                                            <p:cond delay="600"/>
                                          </p:stCondLst>
                                        </p:cTn>
                                        <p:tgtEl>
                                          <p:spTgt spid="353292"/>
                                        </p:tgtEl>
                                        <p:attrNameLst>
                                          <p:attrName>xshear</p:attrName>
                                        </p:attrNameLst>
                                      </p:cBhvr>
                                    </p:anim>
                                    <p:animScale>
                                      <p:cBhvr>
                                        <p:cTn id="61" dur="200" decel="100000" autoRev="1" fill="hold">
                                          <p:stCondLst>
                                            <p:cond delay="600"/>
                                          </p:stCondLst>
                                        </p:cTn>
                                        <p:tgtEl>
                                          <p:spTgt spid="353292"/>
                                        </p:tgtEl>
                                      </p:cBhvr>
                                      <p:from x="100000" y="100000"/>
                                      <p:to x="80000" y="100000"/>
                                    </p:animScale>
                                    <p:anim by="(#ppt_h/3+#ppt_w*0.1)" calcmode="lin" valueType="num">
                                      <p:cBhvr additive="sum">
                                        <p:cTn id="62" dur="200" decel="100000" autoRev="1" fill="hold">
                                          <p:stCondLst>
                                            <p:cond delay="600"/>
                                          </p:stCondLst>
                                        </p:cTn>
                                        <p:tgtEl>
                                          <p:spTgt spid="353292"/>
                                        </p:tgtEl>
                                        <p:attrNameLst>
                                          <p:attrName>ppt_x</p:attrName>
                                        </p:attrNameLst>
                                      </p:cBhvr>
                                    </p:anim>
                                  </p:childTnLst>
                                </p:cTn>
                              </p:par>
                              <p:par>
                                <p:cTn id="63" presetID="34" presetClass="entr" presetSubtype="0" fill="hold" grpId="0" nodeType="withEffect">
                                  <p:stCondLst>
                                    <p:cond delay="0"/>
                                  </p:stCondLst>
                                  <p:childTnLst>
                                    <p:set>
                                      <p:cBhvr>
                                        <p:cTn id="64" dur="1" fill="hold">
                                          <p:stCondLst>
                                            <p:cond delay="0"/>
                                          </p:stCondLst>
                                        </p:cTn>
                                        <p:tgtEl>
                                          <p:spTgt spid="353293"/>
                                        </p:tgtEl>
                                        <p:attrNameLst>
                                          <p:attrName>style.visibility</p:attrName>
                                        </p:attrNameLst>
                                      </p:cBhvr>
                                      <p:to>
                                        <p:strVal val="visible"/>
                                      </p:to>
                                    </p:set>
                                    <p:anim from="(-#ppt_w/2)" to="(#ppt_x)" calcmode="lin" valueType="num">
                                      <p:cBhvr>
                                        <p:cTn id="65" dur="600" fill="hold">
                                          <p:stCondLst>
                                            <p:cond delay="0"/>
                                          </p:stCondLst>
                                        </p:cTn>
                                        <p:tgtEl>
                                          <p:spTgt spid="353293"/>
                                        </p:tgtEl>
                                        <p:attrNameLst>
                                          <p:attrName>ppt_x</p:attrName>
                                        </p:attrNameLst>
                                      </p:cBhvr>
                                    </p:anim>
                                    <p:anim from="0" to="-1.0" calcmode="lin" valueType="num">
                                      <p:cBhvr>
                                        <p:cTn id="66" dur="200" decel="50000" autoRev="1" fill="hold">
                                          <p:stCondLst>
                                            <p:cond delay="600"/>
                                          </p:stCondLst>
                                        </p:cTn>
                                        <p:tgtEl>
                                          <p:spTgt spid="353293"/>
                                        </p:tgtEl>
                                        <p:attrNameLst>
                                          <p:attrName>xshear</p:attrName>
                                        </p:attrNameLst>
                                      </p:cBhvr>
                                    </p:anim>
                                    <p:animScale>
                                      <p:cBhvr>
                                        <p:cTn id="67" dur="200" decel="100000" autoRev="1" fill="hold">
                                          <p:stCondLst>
                                            <p:cond delay="600"/>
                                          </p:stCondLst>
                                        </p:cTn>
                                        <p:tgtEl>
                                          <p:spTgt spid="353293"/>
                                        </p:tgtEl>
                                      </p:cBhvr>
                                      <p:from x="100000" y="100000"/>
                                      <p:to x="80000" y="100000"/>
                                    </p:animScale>
                                    <p:anim by="(#ppt_h/3+#ppt_w*0.1)" calcmode="lin" valueType="num">
                                      <p:cBhvr additive="sum">
                                        <p:cTn id="68" dur="200" decel="100000" autoRev="1" fill="hold">
                                          <p:stCondLst>
                                            <p:cond delay="600"/>
                                          </p:stCondLst>
                                        </p:cTn>
                                        <p:tgtEl>
                                          <p:spTgt spid="353293"/>
                                        </p:tgtEl>
                                        <p:attrNameLst>
                                          <p:attrName>ppt_x</p:attrName>
                                        </p:attrNameLst>
                                      </p:cBhvr>
                                    </p:anim>
                                  </p:childTnLst>
                                </p:cTn>
                              </p:par>
                              <p:par>
                                <p:cTn id="69" presetID="34" presetClass="entr" presetSubtype="0" fill="hold" nodeType="withEffect">
                                  <p:stCondLst>
                                    <p:cond delay="0"/>
                                  </p:stCondLst>
                                  <p:childTnLst>
                                    <p:set>
                                      <p:cBhvr>
                                        <p:cTn id="70" dur="1" fill="hold">
                                          <p:stCondLst>
                                            <p:cond delay="0"/>
                                          </p:stCondLst>
                                        </p:cTn>
                                        <p:tgtEl>
                                          <p:spTgt spid="353295"/>
                                        </p:tgtEl>
                                        <p:attrNameLst>
                                          <p:attrName>style.visibility</p:attrName>
                                        </p:attrNameLst>
                                      </p:cBhvr>
                                      <p:to>
                                        <p:strVal val="visible"/>
                                      </p:to>
                                    </p:set>
                                    <p:anim from="(-#ppt_w/2)" to="(#ppt_x)" calcmode="lin" valueType="num">
                                      <p:cBhvr>
                                        <p:cTn id="71" dur="600" fill="hold">
                                          <p:stCondLst>
                                            <p:cond delay="0"/>
                                          </p:stCondLst>
                                        </p:cTn>
                                        <p:tgtEl>
                                          <p:spTgt spid="353295"/>
                                        </p:tgtEl>
                                        <p:attrNameLst>
                                          <p:attrName>ppt_x</p:attrName>
                                        </p:attrNameLst>
                                      </p:cBhvr>
                                    </p:anim>
                                    <p:anim from="0" to="-1.0" calcmode="lin" valueType="num">
                                      <p:cBhvr>
                                        <p:cTn id="72" dur="200" decel="50000" autoRev="1" fill="hold">
                                          <p:stCondLst>
                                            <p:cond delay="600"/>
                                          </p:stCondLst>
                                        </p:cTn>
                                        <p:tgtEl>
                                          <p:spTgt spid="353295"/>
                                        </p:tgtEl>
                                        <p:attrNameLst>
                                          <p:attrName>xshear</p:attrName>
                                        </p:attrNameLst>
                                      </p:cBhvr>
                                    </p:anim>
                                    <p:animScale>
                                      <p:cBhvr>
                                        <p:cTn id="73" dur="200" decel="100000" autoRev="1" fill="hold">
                                          <p:stCondLst>
                                            <p:cond delay="600"/>
                                          </p:stCondLst>
                                        </p:cTn>
                                        <p:tgtEl>
                                          <p:spTgt spid="353295"/>
                                        </p:tgtEl>
                                      </p:cBhvr>
                                      <p:from x="100000" y="100000"/>
                                      <p:to x="80000" y="100000"/>
                                    </p:animScale>
                                    <p:anim by="(#ppt_h/3+#ppt_w*0.1)" calcmode="lin" valueType="num">
                                      <p:cBhvr additive="sum">
                                        <p:cTn id="74" dur="200" decel="100000" autoRev="1" fill="hold">
                                          <p:stCondLst>
                                            <p:cond delay="600"/>
                                          </p:stCondLst>
                                        </p:cTn>
                                        <p:tgtEl>
                                          <p:spTgt spid="353295"/>
                                        </p:tgtEl>
                                        <p:attrNameLst>
                                          <p:attrName>ppt_x</p:attrName>
                                        </p:attrNameLst>
                                      </p:cBhvr>
                                    </p:anim>
                                  </p:childTnLst>
                                </p:cTn>
                              </p:par>
                              <p:par>
                                <p:cTn id="75" presetID="34" presetClass="entr" presetSubtype="0" fill="hold" nodeType="withEffect">
                                  <p:stCondLst>
                                    <p:cond delay="0"/>
                                  </p:stCondLst>
                                  <p:childTnLst>
                                    <p:set>
                                      <p:cBhvr>
                                        <p:cTn id="76" dur="1" fill="hold">
                                          <p:stCondLst>
                                            <p:cond delay="0"/>
                                          </p:stCondLst>
                                        </p:cTn>
                                        <p:tgtEl>
                                          <p:spTgt spid="353296"/>
                                        </p:tgtEl>
                                        <p:attrNameLst>
                                          <p:attrName>style.visibility</p:attrName>
                                        </p:attrNameLst>
                                      </p:cBhvr>
                                      <p:to>
                                        <p:strVal val="visible"/>
                                      </p:to>
                                    </p:set>
                                    <p:anim from="(-#ppt_w/2)" to="(#ppt_x)" calcmode="lin" valueType="num">
                                      <p:cBhvr>
                                        <p:cTn id="77" dur="600" fill="hold">
                                          <p:stCondLst>
                                            <p:cond delay="0"/>
                                          </p:stCondLst>
                                        </p:cTn>
                                        <p:tgtEl>
                                          <p:spTgt spid="353296"/>
                                        </p:tgtEl>
                                        <p:attrNameLst>
                                          <p:attrName>ppt_x</p:attrName>
                                        </p:attrNameLst>
                                      </p:cBhvr>
                                    </p:anim>
                                    <p:anim from="0" to="-1.0" calcmode="lin" valueType="num">
                                      <p:cBhvr>
                                        <p:cTn id="78" dur="200" decel="50000" autoRev="1" fill="hold">
                                          <p:stCondLst>
                                            <p:cond delay="600"/>
                                          </p:stCondLst>
                                        </p:cTn>
                                        <p:tgtEl>
                                          <p:spTgt spid="353296"/>
                                        </p:tgtEl>
                                        <p:attrNameLst>
                                          <p:attrName>xshear</p:attrName>
                                        </p:attrNameLst>
                                      </p:cBhvr>
                                    </p:anim>
                                    <p:animScale>
                                      <p:cBhvr>
                                        <p:cTn id="79" dur="200" decel="100000" autoRev="1" fill="hold">
                                          <p:stCondLst>
                                            <p:cond delay="600"/>
                                          </p:stCondLst>
                                        </p:cTn>
                                        <p:tgtEl>
                                          <p:spTgt spid="353296"/>
                                        </p:tgtEl>
                                      </p:cBhvr>
                                      <p:from x="100000" y="100000"/>
                                      <p:to x="80000" y="100000"/>
                                    </p:animScale>
                                    <p:anim by="(#ppt_h/3+#ppt_w*0.1)" calcmode="lin" valueType="num">
                                      <p:cBhvr additive="sum">
                                        <p:cTn id="80" dur="200" decel="100000" autoRev="1" fill="hold">
                                          <p:stCondLst>
                                            <p:cond delay="600"/>
                                          </p:stCondLst>
                                        </p:cTn>
                                        <p:tgtEl>
                                          <p:spTgt spid="3532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p:bldP spid="353289" grpId="0"/>
      <p:bldP spid="353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a:extLst>
              <a:ext uri="{FF2B5EF4-FFF2-40B4-BE49-F238E27FC236}">
                <a16:creationId xmlns:a16="http://schemas.microsoft.com/office/drawing/2014/main" id="{7B64224E-564E-466A-A328-D53179BF2BFF}"/>
              </a:ext>
            </a:extLst>
          </p:cNvPr>
          <p:cNvSpPr>
            <a:spLocks noGrp="1" noChangeArrowheads="1"/>
          </p:cNvSpPr>
          <p:nvPr>
            <p:ph type="body" sz="half" idx="1"/>
          </p:nvPr>
        </p:nvSpPr>
        <p:spPr>
          <a:xfrm>
            <a:off x="539750" y="4652963"/>
            <a:ext cx="7705725" cy="1512887"/>
          </a:xfrm>
        </p:spPr>
        <p:txBody>
          <a:bodyPr/>
          <a:lstStyle/>
          <a:p>
            <a:pPr>
              <a:lnSpc>
                <a:spcPct val="90000"/>
              </a:lnSpc>
              <a:buClr>
                <a:schemeClr val="tx1"/>
              </a:buClr>
              <a:buFont typeface="Wingdings" panose="05000000000000000000" pitchFamily="2" charset="2"/>
              <a:buNone/>
            </a:pPr>
            <a:r>
              <a:rPr lang="sl-SI" altLang="sl-SI" sz="3600" b="1">
                <a:effectLst/>
                <a:latin typeface="Times New Roman" panose="02020603050405020304" pitchFamily="18" charset="0"/>
              </a:rPr>
              <a:t>     </a:t>
            </a:r>
            <a:r>
              <a:rPr lang="sl-SI" altLang="sl-SI" sz="1600" b="1">
                <a:effectLst/>
                <a:latin typeface="Times New Roman" panose="02020603050405020304" pitchFamily="18" charset="0"/>
              </a:rPr>
              <a:t>Mehika ima raznoliko pokrajino. Mehiško višavje sestavljajo visoke planot.Na zahodu in jugozahodu se raztezajo široke obrežne ravnice. Južno od vulkanske osi je dolina reke Balsas, ki ločuje Osrednjo planoto in planote Oaxaca, kjer so nekoč Azteki kopali svoje zlato. </a:t>
            </a:r>
          </a:p>
        </p:txBody>
      </p:sp>
      <p:pic>
        <p:nvPicPr>
          <p:cNvPr id="373768" name="Picture 8" descr="image004">
            <a:extLst>
              <a:ext uri="{FF2B5EF4-FFF2-40B4-BE49-F238E27FC236}">
                <a16:creationId xmlns:a16="http://schemas.microsoft.com/office/drawing/2014/main" id="{7F91D2F3-F70E-447F-BA3F-0D4C8F2ED6D8}"/>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11188" y="1773238"/>
            <a:ext cx="3313112" cy="302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3764" name="WordArt 4">
            <a:extLst>
              <a:ext uri="{FF2B5EF4-FFF2-40B4-BE49-F238E27FC236}">
                <a16:creationId xmlns:a16="http://schemas.microsoft.com/office/drawing/2014/main" id="{231D0168-67C5-4938-BB29-EC1A0AFE1C88}"/>
              </a:ext>
            </a:extLst>
          </p:cNvPr>
          <p:cNvSpPr>
            <a:spLocks noChangeArrowheads="1" noChangeShapeType="1" noTextEdit="1"/>
          </p:cNvSpPr>
          <p:nvPr/>
        </p:nvSpPr>
        <p:spPr bwMode="auto">
          <a:xfrm>
            <a:off x="1692275" y="549275"/>
            <a:ext cx="4608513" cy="9350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POVRŠJE</a:t>
            </a:r>
          </a:p>
        </p:txBody>
      </p:sp>
      <p:pic>
        <p:nvPicPr>
          <p:cNvPr id="373771" name="Picture 11" descr="cancun-mexico">
            <a:extLst>
              <a:ext uri="{FF2B5EF4-FFF2-40B4-BE49-F238E27FC236}">
                <a16:creationId xmlns:a16="http://schemas.microsoft.com/office/drawing/2014/main" id="{608612AD-234F-4B3B-B8F9-D8B9BAB07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316865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75" name="Picture 15" descr="http://international.uiowa.edu/study-abroad/programs/images/Mexico-LE-Oaxaca-in%20the%20village.jpg">
            <a:extLst>
              <a:ext uri="{FF2B5EF4-FFF2-40B4-BE49-F238E27FC236}">
                <a16:creationId xmlns:a16="http://schemas.microsoft.com/office/drawing/2014/main" id="{7DF36BD1-3DB1-46FA-9C30-7E9C9C023F50}"/>
              </a:ext>
            </a:extLst>
          </p:cNvPr>
          <p:cNvPicPr>
            <a:picLocks noGrp="1" noChangeAspect="1" noChangeArrowheads="1"/>
          </p:cNvPicPr>
          <p:nvPr>
            <p:ph sz="quarter" idx="2"/>
          </p:nvPr>
        </p:nvPicPr>
        <p:blipFill>
          <a:blip r:embed="rId4" r:link="rId5">
            <a:extLst>
              <a:ext uri="{28A0092B-C50C-407E-A947-70E740481C1C}">
                <a14:useLocalDpi xmlns:a14="http://schemas.microsoft.com/office/drawing/2010/main" val="0"/>
              </a:ext>
            </a:extLst>
          </a:blip>
          <a:srcRect r="587" b="4039"/>
          <a:stretch>
            <a:fillRect/>
          </a:stretch>
        </p:blipFill>
        <p:spPr>
          <a:xfrm>
            <a:off x="2195513" y="3429000"/>
            <a:ext cx="4032250"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73764"/>
                                        </p:tgtEl>
                                        <p:attrNameLst>
                                          <p:attrName>style.visibility</p:attrName>
                                        </p:attrNameLst>
                                      </p:cBhvr>
                                      <p:to>
                                        <p:strVal val="visible"/>
                                      </p:to>
                                    </p:set>
                                    <p:animEffect transition="in" filter="plus(in)">
                                      <p:cBhvr>
                                        <p:cTn id="7" dur="2000"/>
                                        <p:tgtEl>
                                          <p:spTgt spid="373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73763">
                                            <p:txEl>
                                              <p:pRg st="0" end="0"/>
                                            </p:txEl>
                                          </p:spTgt>
                                        </p:tgtEl>
                                        <p:attrNameLst>
                                          <p:attrName>style.visibility</p:attrName>
                                        </p:attrNameLst>
                                      </p:cBhvr>
                                      <p:to>
                                        <p:strVal val="visible"/>
                                      </p:to>
                                    </p:set>
                                    <p:anim calcmode="lin" valueType="num">
                                      <p:cBhvr>
                                        <p:cTn id="12" dur="1000" fill="hold"/>
                                        <p:tgtEl>
                                          <p:spTgt spid="37376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7376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737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737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373768"/>
                                        </p:tgtEl>
                                        <p:attrNameLst>
                                          <p:attrName>style.visibility</p:attrName>
                                        </p:attrNameLst>
                                      </p:cBhvr>
                                      <p:to>
                                        <p:strVal val="visible"/>
                                      </p:to>
                                    </p:set>
                                    <p:animEffect transition="in" filter="plus(in)">
                                      <p:cBhvr>
                                        <p:cTn id="20" dur="2000"/>
                                        <p:tgtEl>
                                          <p:spTgt spid="3737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73771"/>
                                        </p:tgtEl>
                                        <p:attrNameLst>
                                          <p:attrName>style.visibility</p:attrName>
                                        </p:attrNameLst>
                                      </p:cBhvr>
                                      <p:to>
                                        <p:strVal val="visible"/>
                                      </p:to>
                                    </p:set>
                                    <p:animEffect transition="in" filter="circle(in)">
                                      <p:cBhvr>
                                        <p:cTn id="25" dur="2000"/>
                                        <p:tgtEl>
                                          <p:spTgt spid="3737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373775"/>
                                        </p:tgtEl>
                                        <p:attrNameLst>
                                          <p:attrName>style.visibility</p:attrName>
                                        </p:attrNameLst>
                                      </p:cBhvr>
                                      <p:to>
                                        <p:strVal val="visible"/>
                                      </p:to>
                                    </p:set>
                                    <p:anim calcmode="lin" valueType="num">
                                      <p:cBhvr>
                                        <p:cTn id="30" dur="500" fill="hold"/>
                                        <p:tgtEl>
                                          <p:spTgt spid="373775"/>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73775"/>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73775"/>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73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a:extLst>
              <a:ext uri="{FF2B5EF4-FFF2-40B4-BE49-F238E27FC236}">
                <a16:creationId xmlns:a16="http://schemas.microsoft.com/office/drawing/2014/main" id="{9DB6C862-B9F2-40C7-8BE6-0230FCA954D9}"/>
              </a:ext>
            </a:extLst>
          </p:cNvPr>
          <p:cNvSpPr>
            <a:spLocks noGrp="1" noChangeArrowheads="1"/>
          </p:cNvSpPr>
          <p:nvPr>
            <p:ph type="body" sz="half" idx="1"/>
          </p:nvPr>
        </p:nvSpPr>
        <p:spPr>
          <a:xfrm>
            <a:off x="3851275" y="2276475"/>
            <a:ext cx="5292725" cy="3141663"/>
          </a:xfrm>
        </p:spPr>
        <p:txBody>
          <a:bodyPr/>
          <a:lstStyle/>
          <a:p>
            <a:pPr>
              <a:lnSpc>
                <a:spcPct val="80000"/>
              </a:lnSpc>
              <a:buClr>
                <a:srgbClr val="FFFFFF"/>
              </a:buClr>
              <a:buFont typeface="Wingdings" panose="05000000000000000000" pitchFamily="2" charset="2"/>
              <a:buChar char="¶"/>
            </a:pPr>
            <a:r>
              <a:rPr lang="sl-SI" altLang="sl-SI" sz="1600" b="1">
                <a:effectLst/>
                <a:latin typeface="Times New Roman" panose="02020603050405020304" pitchFamily="18" charset="0"/>
              </a:rPr>
              <a:t>Kljub resni ogroženost narave, Mehika ostaja ena izmed treh najbogatejših dežel s floro in favno. </a:t>
            </a:r>
          </a:p>
          <a:p>
            <a:pPr>
              <a:lnSpc>
                <a:spcPct val="80000"/>
              </a:lnSpc>
              <a:buClr>
                <a:srgbClr val="FFFFFF"/>
              </a:buClr>
              <a:buFont typeface="Wingdings" panose="05000000000000000000" pitchFamily="2" charset="2"/>
              <a:buChar char="¶"/>
            </a:pPr>
            <a:r>
              <a:rPr lang="sl-SI" altLang="sl-SI" sz="1600" b="1">
                <a:effectLst/>
                <a:latin typeface="Times New Roman" panose="02020603050405020304" pitchFamily="18" charset="0"/>
              </a:rPr>
              <a:t>Puščava in grmičasti predeli pa kljub suši vsebuje še vedno pravo bogastvo življenja. </a:t>
            </a:r>
          </a:p>
          <a:p>
            <a:pPr>
              <a:lnSpc>
                <a:spcPct val="80000"/>
              </a:lnSpc>
              <a:buClr>
                <a:srgbClr val="FFFFFF"/>
              </a:buClr>
              <a:buFont typeface="Wingdings" panose="05000000000000000000" pitchFamily="2" charset="2"/>
              <a:buChar char="¶"/>
            </a:pPr>
            <a:r>
              <a:rPr lang="sl-SI" altLang="sl-SI" sz="1600" b="1">
                <a:effectLst/>
                <a:latin typeface="Times New Roman" panose="02020603050405020304" pitchFamily="18" charset="0"/>
              </a:rPr>
              <a:t>Močvirnata področja zaradi urbanizacije izginjajo, z njimi pa tudi tamkajšnja flora.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V severni puščavi je pritlikava puščavska goščava, višje uspeva ostra trava in kakteje. </a:t>
            </a:r>
          </a:p>
        </p:txBody>
      </p:sp>
      <p:pic>
        <p:nvPicPr>
          <p:cNvPr id="355334" name="Picture 6" descr="sz5_a19231">
            <a:extLst>
              <a:ext uri="{FF2B5EF4-FFF2-40B4-BE49-F238E27FC236}">
                <a16:creationId xmlns:a16="http://schemas.microsoft.com/office/drawing/2014/main" id="{ACF67556-AA7F-4051-9E74-37BD0F3D3F5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0825" y="4292600"/>
            <a:ext cx="3240088" cy="223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5332" name="WordArt 4">
            <a:extLst>
              <a:ext uri="{FF2B5EF4-FFF2-40B4-BE49-F238E27FC236}">
                <a16:creationId xmlns:a16="http://schemas.microsoft.com/office/drawing/2014/main" id="{A6F87811-4754-4440-9E10-B3B30F71CBD8}"/>
              </a:ext>
            </a:extLst>
          </p:cNvPr>
          <p:cNvSpPr>
            <a:spLocks noChangeArrowheads="1" noChangeShapeType="1" noTextEdit="1"/>
          </p:cNvSpPr>
          <p:nvPr/>
        </p:nvSpPr>
        <p:spPr bwMode="auto">
          <a:xfrm>
            <a:off x="971550" y="333375"/>
            <a:ext cx="6553200" cy="10255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GOSPODARSTVO</a:t>
            </a:r>
          </a:p>
        </p:txBody>
      </p:sp>
      <p:sp>
        <p:nvSpPr>
          <p:cNvPr id="355333" name="WordArt 5">
            <a:extLst>
              <a:ext uri="{FF2B5EF4-FFF2-40B4-BE49-F238E27FC236}">
                <a16:creationId xmlns:a16="http://schemas.microsoft.com/office/drawing/2014/main" id="{175A083F-9D5F-4B4D-A42C-941CF30C5B89}"/>
              </a:ext>
            </a:extLst>
          </p:cNvPr>
          <p:cNvSpPr>
            <a:spLocks noChangeArrowheads="1" noChangeShapeType="1" noTextEdit="1"/>
          </p:cNvSpPr>
          <p:nvPr/>
        </p:nvSpPr>
        <p:spPr bwMode="auto">
          <a:xfrm>
            <a:off x="2124075" y="1412875"/>
            <a:ext cx="4608513" cy="5762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RASTLINSTVO</a:t>
            </a:r>
          </a:p>
        </p:txBody>
      </p:sp>
      <p:pic>
        <p:nvPicPr>
          <p:cNvPr id="355337" name="Picture 9" descr="subjiwalla2">
            <a:extLst>
              <a:ext uri="{FF2B5EF4-FFF2-40B4-BE49-F238E27FC236}">
                <a16:creationId xmlns:a16="http://schemas.microsoft.com/office/drawing/2014/main" id="{B71DB1E3-41BA-4EE0-A3E6-F01590E5F00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9388" y="2060575"/>
            <a:ext cx="3168650"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5340" name="Picture 12" descr="mexico">
            <a:extLst>
              <a:ext uri="{FF2B5EF4-FFF2-40B4-BE49-F238E27FC236}">
                <a16:creationId xmlns:a16="http://schemas.microsoft.com/office/drawing/2014/main" id="{44366E7B-3A6C-45A4-9857-4EFEFAC2B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149725"/>
            <a:ext cx="38512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55332"/>
                                        </p:tgtEl>
                                        <p:attrNameLst>
                                          <p:attrName>style.visibility</p:attrName>
                                        </p:attrNameLst>
                                      </p:cBhvr>
                                      <p:to>
                                        <p:strVal val="visible"/>
                                      </p:to>
                                    </p:set>
                                    <p:animEffect transition="in" filter="slide(fromBottom)">
                                      <p:cBhvr>
                                        <p:cTn id="7" dur="500"/>
                                        <p:tgtEl>
                                          <p:spTgt spid="355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5333"/>
                                        </p:tgtEl>
                                        <p:attrNameLst>
                                          <p:attrName>style.visibility</p:attrName>
                                        </p:attrNameLst>
                                      </p:cBhvr>
                                      <p:to>
                                        <p:strVal val="visible"/>
                                      </p:to>
                                    </p:set>
                                    <p:animEffect transition="in" filter="slide(fromBottom)">
                                      <p:cBhvr>
                                        <p:cTn id="12" dur="500"/>
                                        <p:tgtEl>
                                          <p:spTgt spid="3553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55331">
                                            <p:txEl>
                                              <p:pRg st="0" end="0"/>
                                            </p:txEl>
                                          </p:spTgt>
                                        </p:tgtEl>
                                        <p:attrNameLst>
                                          <p:attrName>style.visibility</p:attrName>
                                        </p:attrNameLst>
                                      </p:cBhvr>
                                      <p:to>
                                        <p:strVal val="visible"/>
                                      </p:to>
                                    </p:set>
                                    <p:anim to="" calcmode="lin" valueType="num">
                                      <p:cBhvr>
                                        <p:cTn id="17" dur="1" fill="hold"/>
                                        <p:tgtEl>
                                          <p:spTgt spid="355331">
                                            <p:txEl>
                                              <p:pRg st="0" end="0"/>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55331">
                                            <p:txEl>
                                              <p:pRg st="1" end="1"/>
                                            </p:txEl>
                                          </p:spTgt>
                                        </p:tgtEl>
                                        <p:attrNameLst>
                                          <p:attrName>style.visibility</p:attrName>
                                        </p:attrNameLst>
                                      </p:cBhvr>
                                      <p:to>
                                        <p:strVal val="visible"/>
                                      </p:to>
                                    </p:set>
                                    <p:anim to="" calcmode="lin" valueType="num">
                                      <p:cBhvr>
                                        <p:cTn id="22" dur="1" fill="hold"/>
                                        <p:tgtEl>
                                          <p:spTgt spid="355331">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55331">
                                            <p:txEl>
                                              <p:pRg st="2" end="2"/>
                                            </p:txEl>
                                          </p:spTgt>
                                        </p:tgtEl>
                                        <p:attrNameLst>
                                          <p:attrName>style.visibility</p:attrName>
                                        </p:attrNameLst>
                                      </p:cBhvr>
                                      <p:to>
                                        <p:strVal val="visible"/>
                                      </p:to>
                                    </p:set>
                                    <p:anim to="" calcmode="lin" valueType="num">
                                      <p:cBhvr>
                                        <p:cTn id="27" dur="1" fill="hold"/>
                                        <p:tgtEl>
                                          <p:spTgt spid="355331">
                                            <p:txEl>
                                              <p:pRg st="2" end="2"/>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55331">
                                            <p:txEl>
                                              <p:pRg st="3" end="3"/>
                                            </p:txEl>
                                          </p:spTgt>
                                        </p:tgtEl>
                                        <p:attrNameLst>
                                          <p:attrName>style.visibility</p:attrName>
                                        </p:attrNameLst>
                                      </p:cBhvr>
                                      <p:to>
                                        <p:strVal val="visible"/>
                                      </p:to>
                                    </p:set>
                                    <p:anim to="" calcmode="lin" valueType="num">
                                      <p:cBhvr>
                                        <p:cTn id="30" dur="1" fill="hold"/>
                                        <p:tgtEl>
                                          <p:spTgt spid="355331">
                                            <p:txEl>
                                              <p:pRg st="3" end="3"/>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355334"/>
                                        </p:tgtEl>
                                        <p:attrNameLst>
                                          <p:attrName>style.visibility</p:attrName>
                                        </p:attrNameLst>
                                      </p:cBhvr>
                                      <p:to>
                                        <p:strVal val="visible"/>
                                      </p:to>
                                    </p:set>
                                    <p:anim calcmode="lin" valueType="num">
                                      <p:cBhvr>
                                        <p:cTn id="35" dur="500" fill="hold"/>
                                        <p:tgtEl>
                                          <p:spTgt spid="355334"/>
                                        </p:tgtEl>
                                        <p:attrNameLst>
                                          <p:attrName>ppt_w</p:attrName>
                                        </p:attrNameLst>
                                      </p:cBhvr>
                                      <p:tavLst>
                                        <p:tav tm="0">
                                          <p:val>
                                            <p:fltVal val="0"/>
                                          </p:val>
                                        </p:tav>
                                        <p:tav tm="100000">
                                          <p:val>
                                            <p:strVal val="#ppt_w"/>
                                          </p:val>
                                        </p:tav>
                                      </p:tavLst>
                                    </p:anim>
                                    <p:anim calcmode="lin" valueType="num">
                                      <p:cBhvr>
                                        <p:cTn id="36" dur="500" fill="hold"/>
                                        <p:tgtEl>
                                          <p:spTgt spid="355334"/>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nodeType="clickEffect">
                                  <p:stCondLst>
                                    <p:cond delay="0"/>
                                  </p:stCondLst>
                                  <p:childTnLst>
                                    <p:set>
                                      <p:cBhvr>
                                        <p:cTn id="40" dur="1" fill="hold">
                                          <p:stCondLst>
                                            <p:cond delay="0"/>
                                          </p:stCondLst>
                                        </p:cTn>
                                        <p:tgtEl>
                                          <p:spTgt spid="355337"/>
                                        </p:tgtEl>
                                        <p:attrNameLst>
                                          <p:attrName>style.visibility</p:attrName>
                                        </p:attrNameLst>
                                      </p:cBhvr>
                                      <p:to>
                                        <p:strVal val="visible"/>
                                      </p:to>
                                    </p:set>
                                    <p:animEffect transition="in" filter="plus(in)">
                                      <p:cBhvr>
                                        <p:cTn id="41" dur="2000"/>
                                        <p:tgtEl>
                                          <p:spTgt spid="3553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55340"/>
                                        </p:tgtEl>
                                        <p:attrNameLst>
                                          <p:attrName>style.visibility</p:attrName>
                                        </p:attrNameLst>
                                      </p:cBhvr>
                                      <p:to>
                                        <p:strVal val="visible"/>
                                      </p:to>
                                    </p:set>
                                    <p:animEffect transition="in" filter="fade">
                                      <p:cBhvr>
                                        <p:cTn id="46" dur="20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a:extLst>
              <a:ext uri="{FF2B5EF4-FFF2-40B4-BE49-F238E27FC236}">
                <a16:creationId xmlns:a16="http://schemas.microsoft.com/office/drawing/2014/main" id="{2FCA7BDD-03FF-4D1D-AA86-947B46FBE91F}"/>
              </a:ext>
            </a:extLst>
          </p:cNvPr>
          <p:cNvSpPr>
            <a:spLocks noGrp="1" noChangeArrowheads="1"/>
          </p:cNvSpPr>
          <p:nvPr>
            <p:ph type="body" idx="1"/>
          </p:nvPr>
        </p:nvSpPr>
        <p:spPr>
          <a:xfrm>
            <a:off x="468313" y="3860800"/>
            <a:ext cx="8675687" cy="2997200"/>
          </a:xfrm>
        </p:spPr>
        <p:txBody>
          <a:bodyPr/>
          <a:lstStyle/>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S severa - vilorog in belorepi jelen, pume, kojoti in pekariji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Iz južne Amerike - pasavci, lenivci in mravljinčarji.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V tropskih gozdovih - jaguarji, papige in majovska sveta ptica kvecal.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V puščavi - puščavske želve, klopotače večih vrst.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V močvirskih predelih - čaplje, flamingi, pa tudi različne žabe,tapirja, mesojedca iz Južne Amerike,rakuna in tajro</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Na obali - želve, v vodah Pacifika pa lahko vidimo kite, delfine, pa tudi cel kup raznovrstnih rib.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V Mehiki je tudi precej opic.</a:t>
            </a:r>
          </a:p>
        </p:txBody>
      </p:sp>
      <p:sp>
        <p:nvSpPr>
          <p:cNvPr id="357380" name="WordArt 4">
            <a:extLst>
              <a:ext uri="{FF2B5EF4-FFF2-40B4-BE49-F238E27FC236}">
                <a16:creationId xmlns:a16="http://schemas.microsoft.com/office/drawing/2014/main" id="{56BC6E50-4212-4DC3-8F90-AA92FF34ACD4}"/>
              </a:ext>
            </a:extLst>
          </p:cNvPr>
          <p:cNvSpPr>
            <a:spLocks noChangeArrowheads="1" noChangeShapeType="1" noTextEdit="1"/>
          </p:cNvSpPr>
          <p:nvPr/>
        </p:nvSpPr>
        <p:spPr bwMode="auto">
          <a:xfrm>
            <a:off x="2411413" y="836613"/>
            <a:ext cx="4176712" cy="5762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ŽIVALSTVO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7380"/>
                                        </p:tgtEl>
                                        <p:attrNameLst>
                                          <p:attrName>style.visibility</p:attrName>
                                        </p:attrNameLst>
                                      </p:cBhvr>
                                      <p:to>
                                        <p:strVal val="visible"/>
                                      </p:to>
                                    </p:set>
                                    <p:animEffect transition="in" filter="dissolve">
                                      <p:cBhvr>
                                        <p:cTn id="7" dur="500"/>
                                        <p:tgtEl>
                                          <p:spTgt spid="357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57379">
                                            <p:txEl>
                                              <p:pRg st="0" end="0"/>
                                            </p:txEl>
                                          </p:spTgt>
                                        </p:tgtEl>
                                        <p:attrNameLst>
                                          <p:attrName>style.visibility</p:attrName>
                                        </p:attrNameLst>
                                      </p:cBhvr>
                                      <p:to>
                                        <p:strVal val="visible"/>
                                      </p:to>
                                    </p:set>
                                    <p:animEffect transition="in" filter="wheel(4)">
                                      <p:cBhvr>
                                        <p:cTn id="12" dur="2000"/>
                                        <p:tgtEl>
                                          <p:spTgt spid="357379">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357379">
                                            <p:txEl>
                                              <p:pRg st="1" end="1"/>
                                            </p:txEl>
                                          </p:spTgt>
                                        </p:tgtEl>
                                        <p:attrNameLst>
                                          <p:attrName>style.visibility</p:attrName>
                                        </p:attrNameLst>
                                      </p:cBhvr>
                                      <p:to>
                                        <p:strVal val="visible"/>
                                      </p:to>
                                    </p:set>
                                    <p:animEffect transition="in" filter="wheel(4)">
                                      <p:cBhvr>
                                        <p:cTn id="15" dur="2000"/>
                                        <p:tgtEl>
                                          <p:spTgt spid="357379">
                                            <p:txEl>
                                              <p:pRg st="1" end="1"/>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357379">
                                            <p:txEl>
                                              <p:pRg st="2" end="2"/>
                                            </p:txEl>
                                          </p:spTgt>
                                        </p:tgtEl>
                                        <p:attrNameLst>
                                          <p:attrName>style.visibility</p:attrName>
                                        </p:attrNameLst>
                                      </p:cBhvr>
                                      <p:to>
                                        <p:strVal val="visible"/>
                                      </p:to>
                                    </p:set>
                                    <p:animEffect transition="in" filter="wheel(4)">
                                      <p:cBhvr>
                                        <p:cTn id="18" dur="2000"/>
                                        <p:tgtEl>
                                          <p:spTgt spid="357379">
                                            <p:txEl>
                                              <p:pRg st="2" end="2"/>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357379">
                                            <p:txEl>
                                              <p:pRg st="3" end="3"/>
                                            </p:txEl>
                                          </p:spTgt>
                                        </p:tgtEl>
                                        <p:attrNameLst>
                                          <p:attrName>style.visibility</p:attrName>
                                        </p:attrNameLst>
                                      </p:cBhvr>
                                      <p:to>
                                        <p:strVal val="visible"/>
                                      </p:to>
                                    </p:set>
                                    <p:animEffect transition="in" filter="wheel(4)">
                                      <p:cBhvr>
                                        <p:cTn id="21" dur="2000"/>
                                        <p:tgtEl>
                                          <p:spTgt spid="357379">
                                            <p:txEl>
                                              <p:pRg st="3" end="3"/>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357379">
                                            <p:txEl>
                                              <p:pRg st="4" end="4"/>
                                            </p:txEl>
                                          </p:spTgt>
                                        </p:tgtEl>
                                        <p:attrNameLst>
                                          <p:attrName>style.visibility</p:attrName>
                                        </p:attrNameLst>
                                      </p:cBhvr>
                                      <p:to>
                                        <p:strVal val="visible"/>
                                      </p:to>
                                    </p:set>
                                    <p:animEffect transition="in" filter="wheel(4)">
                                      <p:cBhvr>
                                        <p:cTn id="24" dur="2000"/>
                                        <p:tgtEl>
                                          <p:spTgt spid="357379">
                                            <p:txEl>
                                              <p:pRg st="4" end="4"/>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357379">
                                            <p:txEl>
                                              <p:pRg st="5" end="5"/>
                                            </p:txEl>
                                          </p:spTgt>
                                        </p:tgtEl>
                                        <p:attrNameLst>
                                          <p:attrName>style.visibility</p:attrName>
                                        </p:attrNameLst>
                                      </p:cBhvr>
                                      <p:to>
                                        <p:strVal val="visible"/>
                                      </p:to>
                                    </p:set>
                                    <p:animEffect transition="in" filter="wheel(4)">
                                      <p:cBhvr>
                                        <p:cTn id="27" dur="2000"/>
                                        <p:tgtEl>
                                          <p:spTgt spid="357379">
                                            <p:txEl>
                                              <p:pRg st="5" end="5"/>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357379">
                                            <p:txEl>
                                              <p:pRg st="6" end="6"/>
                                            </p:txEl>
                                          </p:spTgt>
                                        </p:tgtEl>
                                        <p:attrNameLst>
                                          <p:attrName>style.visibility</p:attrName>
                                        </p:attrNameLst>
                                      </p:cBhvr>
                                      <p:to>
                                        <p:strVal val="visible"/>
                                      </p:to>
                                    </p:set>
                                    <p:animEffect transition="in" filter="wheel(4)">
                                      <p:cBhvr>
                                        <p:cTn id="30" dur="2000"/>
                                        <p:tgtEl>
                                          <p:spTgt spid="357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a:extLst>
              <a:ext uri="{FF2B5EF4-FFF2-40B4-BE49-F238E27FC236}">
                <a16:creationId xmlns:a16="http://schemas.microsoft.com/office/drawing/2014/main" id="{90A78FAA-3B78-468E-92CA-67F530286370}"/>
              </a:ext>
            </a:extLst>
          </p:cNvPr>
          <p:cNvSpPr>
            <a:spLocks noGrp="1" noChangeArrowheads="1"/>
          </p:cNvSpPr>
          <p:nvPr>
            <p:ph type="body" sz="half" idx="1"/>
          </p:nvPr>
        </p:nvSpPr>
        <p:spPr>
          <a:xfrm>
            <a:off x="4716463" y="2133600"/>
            <a:ext cx="4038600" cy="4114800"/>
          </a:xfrm>
        </p:spPr>
        <p:txBody>
          <a:bodyPr/>
          <a:lstStyle/>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Pogoji za kmetijstvo so dokaj neugodni zaradi razgibanega reliefa in sušnih območij. Za domače potrebe gojijo koruzo, fižol in buče. Izvažajo kavo, sladkorni trst in bombaž. </a:t>
            </a:r>
          </a:p>
          <a:p>
            <a:pPr>
              <a:lnSpc>
                <a:spcPct val="80000"/>
              </a:lnSpc>
              <a:buClr>
                <a:schemeClr val="tx1"/>
              </a:buClr>
              <a:buFont typeface="Wingdings" panose="05000000000000000000" pitchFamily="2" charset="2"/>
              <a:buChar char="¶"/>
            </a:pPr>
            <a:r>
              <a:rPr lang="sl-SI" altLang="sl-SI" sz="1600" b="1">
                <a:effectLst/>
                <a:latin typeface="Times New Roman" panose="02020603050405020304" pitchFamily="18" charset="0"/>
              </a:rPr>
              <a:t>Obstaja veliko nasprotje med majhnimi revnimi kmetijami in moderno opremljenimi, izvozno usmerjenimi plantažami. Na severu in v sredinskem delu je obvezno umetno namakanje polj. Hitro se razvijata tudi ribištvo in živinoreja.</a:t>
            </a:r>
          </a:p>
        </p:txBody>
      </p:sp>
      <p:sp>
        <p:nvSpPr>
          <p:cNvPr id="359428" name="WordArt 4">
            <a:extLst>
              <a:ext uri="{FF2B5EF4-FFF2-40B4-BE49-F238E27FC236}">
                <a16:creationId xmlns:a16="http://schemas.microsoft.com/office/drawing/2014/main" id="{2CE6F8B4-C309-4C02-9AC6-EB65AC43EC7A}"/>
              </a:ext>
            </a:extLst>
          </p:cNvPr>
          <p:cNvSpPr>
            <a:spLocks noChangeArrowheads="1" noChangeShapeType="1" noTextEdit="1"/>
          </p:cNvSpPr>
          <p:nvPr/>
        </p:nvSpPr>
        <p:spPr bwMode="auto">
          <a:xfrm>
            <a:off x="2411413" y="836613"/>
            <a:ext cx="4176712" cy="5762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latin typeface="Monotype Corsiva" panose="03010101010201010101" pitchFamily="66" charset="0"/>
              </a:rPr>
              <a:t>KMETIJSTVO</a:t>
            </a:r>
          </a:p>
        </p:txBody>
      </p:sp>
      <p:pic>
        <p:nvPicPr>
          <p:cNvPr id="359429" name="Picture 5" descr="1042202431_1">
            <a:extLst>
              <a:ext uri="{FF2B5EF4-FFF2-40B4-BE49-F238E27FC236}">
                <a16:creationId xmlns:a16="http://schemas.microsoft.com/office/drawing/2014/main" id="{61699B1B-DC2D-48D7-B3EB-A3141F2BBC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1188" y="1484313"/>
            <a:ext cx="367030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59428"/>
                                        </p:tgtEl>
                                        <p:attrNameLst>
                                          <p:attrName>style.visibility</p:attrName>
                                        </p:attrNameLst>
                                      </p:cBhvr>
                                      <p:to>
                                        <p:strVal val="visible"/>
                                      </p:to>
                                    </p:set>
                                    <p:animEffect transition="in" filter="slide(fromBottom)">
                                      <p:cBhvr>
                                        <p:cTn id="7" dur="500"/>
                                        <p:tgtEl>
                                          <p:spTgt spid="359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59427">
                                            <p:txEl>
                                              <p:pRg st="0" end="0"/>
                                            </p:txEl>
                                          </p:spTgt>
                                        </p:tgtEl>
                                        <p:attrNameLst>
                                          <p:attrName>style.visibility</p:attrName>
                                        </p:attrNameLst>
                                      </p:cBhvr>
                                      <p:to>
                                        <p:strVal val="visible"/>
                                      </p:to>
                                    </p:set>
                                    <p:animEffect transition="in" filter="strips(downLeft)">
                                      <p:cBhvr>
                                        <p:cTn id="12" dur="500"/>
                                        <p:tgtEl>
                                          <p:spTgt spid="3594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59427">
                                            <p:txEl>
                                              <p:pRg st="1" end="1"/>
                                            </p:txEl>
                                          </p:spTgt>
                                        </p:tgtEl>
                                        <p:attrNameLst>
                                          <p:attrName>style.visibility</p:attrName>
                                        </p:attrNameLst>
                                      </p:cBhvr>
                                      <p:to>
                                        <p:strVal val="visible"/>
                                      </p:to>
                                    </p:set>
                                    <p:animEffect transition="in" filter="strips(downLeft)">
                                      <p:cBhvr>
                                        <p:cTn id="17" dur="500"/>
                                        <p:tgtEl>
                                          <p:spTgt spid="3594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59429"/>
                                        </p:tgtEl>
                                        <p:attrNameLst>
                                          <p:attrName>style.visibility</p:attrName>
                                        </p:attrNameLst>
                                      </p:cBhvr>
                                      <p:to>
                                        <p:strVal val="visible"/>
                                      </p:to>
                                    </p:set>
                                    <p:animEffect transition="in" filter="slide(fromBottom)">
                                      <p:cBhvr>
                                        <p:cTn id="22" dur="500"/>
                                        <p:tgtEl>
                                          <p:spTgt spid="35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WordArt 4">
            <a:extLst>
              <a:ext uri="{FF2B5EF4-FFF2-40B4-BE49-F238E27FC236}">
                <a16:creationId xmlns:a16="http://schemas.microsoft.com/office/drawing/2014/main" id="{78FE9102-498F-47E8-B3DF-3EC1FCD30A27}"/>
              </a:ext>
            </a:extLst>
          </p:cNvPr>
          <p:cNvSpPr>
            <a:spLocks noChangeArrowheads="1" noChangeShapeType="1"/>
          </p:cNvSpPr>
          <p:nvPr/>
        </p:nvSpPr>
        <p:spPr bwMode="auto">
          <a:xfrm>
            <a:off x="457200" y="292100"/>
            <a:ext cx="8229600" cy="1384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l-SI" sz="5400" b="1" kern="10">
                <a:ln w="9525">
                  <a:solidFill>
                    <a:srgbClr val="000000"/>
                  </a:solidFill>
                  <a:round/>
                  <a:headEnd/>
                  <a:tailEnd/>
                </a:ln>
                <a:solidFill>
                  <a:srgbClr val="FFFFFF"/>
                </a:solidFill>
                <a:effectLst/>
                <a:latin typeface="Monotype Corsiva" panose="03010101010201010101" pitchFamily="66" charset="0"/>
              </a:rPr>
              <a:t>INDUSTRIJA</a:t>
            </a:r>
          </a:p>
        </p:txBody>
      </p:sp>
      <p:sp>
        <p:nvSpPr>
          <p:cNvPr id="369667" name="Rectangle 3">
            <a:extLst>
              <a:ext uri="{FF2B5EF4-FFF2-40B4-BE49-F238E27FC236}">
                <a16:creationId xmlns:a16="http://schemas.microsoft.com/office/drawing/2014/main" id="{2E63874E-D206-458F-9EE2-974A62B4DC1C}"/>
              </a:ext>
            </a:extLst>
          </p:cNvPr>
          <p:cNvSpPr>
            <a:spLocks noGrp="1" noChangeArrowheads="1"/>
          </p:cNvSpPr>
          <p:nvPr>
            <p:ph type="body" sz="half" idx="1"/>
          </p:nvPr>
        </p:nvSpPr>
        <p:spPr>
          <a:xfrm>
            <a:off x="3779838" y="2708275"/>
            <a:ext cx="4176712" cy="1873250"/>
          </a:xfrm>
        </p:spPr>
        <p:txBody>
          <a:bodyPr/>
          <a:lstStyle/>
          <a:p>
            <a:pPr>
              <a:buFontTx/>
              <a:buNone/>
            </a:pPr>
            <a:r>
              <a:rPr lang="sl-SI" altLang="sl-SI" sz="1400" b="1">
                <a:effectLst/>
                <a:latin typeface="Times New Roman" panose="02020603050405020304" pitchFamily="18" charset="0"/>
              </a:rPr>
              <a:t>      </a:t>
            </a:r>
            <a:r>
              <a:rPr lang="sl-SI" altLang="sl-SI" sz="1600" b="1">
                <a:effectLst/>
                <a:latin typeface="Times New Roman" panose="02020603050405020304" pitchFamily="18" charset="0"/>
              </a:rPr>
              <a:t>Mehika je največji svetovni izvoznik srebra, izvaža pa še svinec, cink, baker in zlato. V začetku 20.stoletja je postala nafta najpomembnejše izvozno blago. V sedemdesetih letih so odkrili nafto in zemeljski plin v JV delu Mehike, na prehodu na polotok Jukatan.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9668"/>
                                        </p:tgtEl>
                                        <p:attrNameLst>
                                          <p:attrName>style.visibility</p:attrName>
                                        </p:attrNameLst>
                                      </p:cBhvr>
                                      <p:to>
                                        <p:strVal val="visible"/>
                                      </p:to>
                                    </p:set>
                                    <p:anim to="" calcmode="lin" valueType="num">
                                      <p:cBhvr>
                                        <p:cTn id="7" dur="1" fill="hold"/>
                                        <p:tgtEl>
                                          <p:spTgt spid="36966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9667">
                                            <p:txEl>
                                              <p:pRg st="0" end="0"/>
                                            </p:txEl>
                                          </p:spTgt>
                                        </p:tgtEl>
                                        <p:attrNameLst>
                                          <p:attrName>style.visibility</p:attrName>
                                        </p:attrNameLst>
                                      </p:cBhvr>
                                      <p:to>
                                        <p:strVal val="visible"/>
                                      </p:to>
                                    </p:set>
                                    <p:animEffect transition="in" filter="barn(inHorizontal)">
                                      <p:cBhvr>
                                        <p:cTn id="12" dur="500"/>
                                        <p:tgtEl>
                                          <p:spTgt spid="369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P spid="369667" grpId="0"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829</Words>
  <Application>Microsoft Office PowerPoint</Application>
  <PresentationFormat>On-screen Show (4:3)</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Monotype Corsiva</vt:lpstr>
      <vt:lpstr>Tahoma</vt:lpstr>
      <vt:lpstr>Times New Roman</vt:lpstr>
      <vt:lpstr>Wingdings</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2019-05-31T08:40:23Z</dcterms:created>
  <dcterms:modified xsi:type="dcterms:W3CDTF">2019-05-31T08:40:23Z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