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74088CF-867C-4659-9CD0-BC3B2DD05D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F1006EA-B9B8-49D6-AE5F-E734CDCAE3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2AE1E77-AD24-47BA-87FB-AE17640428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46B96AD-F32D-44DB-ADE7-5AEC9537EC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0FE0E52-EDCD-4295-9A97-2435D733BF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AE00CD-6CF2-4D2D-830A-148A97EF0A1B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D8E6-65D6-4B82-8905-BA863AF6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ED101-17F5-4F34-8DBD-7DFD0A77C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6FC22-76EE-464E-9BD1-A4CA3CF28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D5D60-1FE7-4D55-BCCD-2CB2106A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D452-B087-4292-891F-DAF4B52F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4B377-5631-41DF-B505-6E91B6E69ED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0998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4E21C-B5B5-4BD7-AB79-164F9C699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A2784-DF0B-46EB-AE2D-F7D67D7F8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B412E-09D9-4C46-95E9-6FCEB029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D5EF5-55A4-4D8C-9370-EC99258B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A55BB-E730-43BC-9995-0DA5DE19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DC5FB-BD8C-45E6-8AAD-D145F83AA5E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0841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F0B8-0286-41A1-9F2A-5EA46CA2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2F575-74D5-470A-8D89-7B173B82F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48AD8-908E-42AE-9F5B-394F55EA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09F10-6432-4EC7-8490-D091D1B4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5479-6409-487A-91A9-BA8C8EB6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B27F4-992A-4790-A65F-92CB395730A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5644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82C1-3264-45B1-9C5C-9372FFC30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B657C-2DD3-4622-9253-C6D149E24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CFEE-0F6A-44FE-B257-BFEBECB6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2EF72-C22B-4635-B53B-A0D7A842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A17EB-F420-4B7C-9571-E562967E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7A7B-697B-4CFD-AECC-525BC666B77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041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79EE-7886-4276-A4F5-3A858D35E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E3579-CE7A-4040-8DDB-FB6D463F6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47E09-DD7A-4FCE-B1E8-473991541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A5C0E-D0B9-4DFE-BAA9-AE01A2B62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B0576-9BC0-4D33-AA8E-B034C44F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41E9D-AF4F-457B-A083-4A2DA479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ED03-A9E8-4748-97DC-48BA1F39E23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6844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3B71D-1E69-4BB2-B71C-579E638EE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AB336-14CA-4059-9A8F-D88AE99E2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41497-2320-4DFB-BADA-AEE686198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05A45-9946-4044-894A-DEA57AD9E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E67560-E871-4C7E-B247-B9B3DB467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4E690-AC9E-47B9-81C5-5018493E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0E1CE2-310A-465A-A106-84772BD0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E2349-7B1E-4CB2-9255-2505C841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01BC5-EA10-4FA3-A0C1-3791CE88456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2503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2070-807E-48AF-B7FD-EBEFF4FA9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89C1B-82EF-4FA6-AA44-9268F238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12A64-CB9D-4E4B-9161-577F1AA9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74E5A-4A7D-46A5-9AFA-3D544B07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D6110-A592-47B2-B6F7-8C3639FC618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0127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5237E-0064-4380-8BCD-0AF0B9C2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56EB6-4E8D-40CD-9F73-6FB6232C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26E23-5DD9-4F0C-A1CA-1EDD2DFB0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105DA-1A0F-4181-A3EC-EB8274D8E1C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9308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9786-E106-46A2-8F0F-37508A4C0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D18E5-6A9B-443A-A5DA-1065477A3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EA7D7-9BC8-4885-A3F3-EA3BF587D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8A742-40EF-46F2-B40C-E9C64C09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012E2-5D4D-4EA7-A0D2-E932127D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E3DBC-4B52-4DCA-BAC3-20C81350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4EC67-F510-4112-BC54-5816442C9EE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9591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D2FA-BD8D-442F-AE34-BCA07C8B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9524A3-E78C-4EBF-804F-442546ADC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F9238-917F-40DA-9238-82384C9C9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0ED1D-99FD-4871-979F-14208712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3DC7B-2BD7-46D0-977B-40FDA4A9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5D55A-591B-4776-841E-7485F1EA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FEC38-F116-4434-9D65-C91B805B3AE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7744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56B25C9-D170-47D4-A57E-B8A70D11C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F337424-F95F-4FE5-BDD2-2D31D9418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74A1BB9-0D81-4FC9-9E3B-AFB974E0B9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8EE780C-C0EC-4436-ABD7-5AC1F43D0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DE70C63-0FD7-4436-B060-DF7B47A8DD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A192E5-1F7C-48D7-BF98-3C0292F15F14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2mexicocit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B2D9326-EAD9-48C3-A113-5C1E898217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r>
              <a:rPr lang="sl-SI" altLang="sl-SI" sz="5400">
                <a:latin typeface="Ninja Naruto" pitchFamily="2" charset="0"/>
              </a:rPr>
              <a:t>Mexico City</a:t>
            </a:r>
            <a:endParaRPr lang="en-US" altLang="sl-SI" sz="5400">
              <a:latin typeface="Ninja Naruto" pitchFamily="2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22A2041-E0DE-4B63-B3DE-19013EF076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80063" y="5876925"/>
            <a:ext cx="3128962" cy="550863"/>
          </a:xfrm>
        </p:spPr>
        <p:txBody>
          <a:bodyPr/>
          <a:lstStyle/>
          <a:p>
            <a:pPr algn="r">
              <a:lnSpc>
                <a:spcPct val="90000"/>
              </a:lnSpc>
            </a:pPr>
            <a:endParaRPr lang="en-US" altLang="sl-SI" dirty="0"/>
          </a:p>
        </p:txBody>
      </p:sp>
      <p:pic>
        <p:nvPicPr>
          <p:cNvPr id="2052" name="Picture 4" descr="mexico-city">
            <a:extLst>
              <a:ext uri="{FF2B5EF4-FFF2-40B4-BE49-F238E27FC236}">
                <a16:creationId xmlns:a16="http://schemas.microsoft.com/office/drawing/2014/main" id="{737E6F2B-5F66-482A-ADE6-35A142A25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28775"/>
            <a:ext cx="5616575" cy="421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CF42702-F2DF-4871-B588-24FC0D2B1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ZNAMENITOSTI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4A80EED-B8F0-4E9F-963A-CC39F14BF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Times New Roman" panose="02020603050405020304" pitchFamily="18" charset="0"/>
              </a:rPr>
              <a:t>Glavni trg s katedralo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"The Angel of Independence" 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Nacionalni muzej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Palača umetnosti</a:t>
            </a:r>
            <a:r>
              <a:rPr lang="en-US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podzemna železnica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Mednarodno letališče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stadion: Estadio Azteca (5 največji na svetu)</a:t>
            </a:r>
          </a:p>
        </p:txBody>
      </p:sp>
      <p:pic>
        <p:nvPicPr>
          <p:cNvPr id="14342" name="Picture 6" descr="glavni trg">
            <a:extLst>
              <a:ext uri="{FF2B5EF4-FFF2-40B4-BE49-F238E27FC236}">
                <a16:creationId xmlns:a16="http://schemas.microsoft.com/office/drawing/2014/main" id="{E241772D-260E-4EA4-BD62-048F652EC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205038"/>
            <a:ext cx="5705475" cy="398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angel of idipended">
            <a:extLst>
              <a:ext uri="{FF2B5EF4-FFF2-40B4-BE49-F238E27FC236}">
                <a16:creationId xmlns:a16="http://schemas.microsoft.com/office/drawing/2014/main" id="{A051F6AE-C059-4688-846B-BDC6394D9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844800"/>
            <a:ext cx="5686425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palača umetnosti">
            <a:extLst>
              <a:ext uri="{FF2B5EF4-FFF2-40B4-BE49-F238E27FC236}">
                <a16:creationId xmlns:a16="http://schemas.microsoft.com/office/drawing/2014/main" id="{E00E1B8F-04C6-4C12-978D-BE185DCC4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557338"/>
            <a:ext cx="6399213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stadiopon">
            <a:extLst>
              <a:ext uri="{FF2B5EF4-FFF2-40B4-BE49-F238E27FC236}">
                <a16:creationId xmlns:a16="http://schemas.microsoft.com/office/drawing/2014/main" id="{BF8A21BD-6CAB-4CC5-99D9-90E3D41D6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49438"/>
            <a:ext cx="7421563" cy="468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3495A32-1206-4F4F-8AE3-8F69CAA40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VIRI IN LITERATURA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BFACD3B-7327-4DD1-9D52-CF32D2582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Times New Roman" panose="02020603050405020304" pitchFamily="18" charset="0"/>
              </a:rPr>
              <a:t>http://en.wikipedia.org/wiki/Mexico_City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http://www.allaboutmexicocity.com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  <a:hlinkClick r:id="rId2"/>
              </a:rPr>
              <a:t>http://www.go2mexicocity.com</a:t>
            </a:r>
            <a:endParaRPr lang="sl-SI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Regionalna geografija sveta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54515F-1033-4B90-AB9D-BEC14102D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OSNOVNI PODATKI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4A09496-9365-4225-AF11-FE9DF7B9A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Times New Roman" panose="02020603050405020304" pitchFamily="18" charset="0"/>
              </a:rPr>
              <a:t>glavno mesto Združenih mehiških držav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politična ureditev: republika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št. prebivalcev: 8,836,045 leta 2008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površina: 1,500 km</a:t>
            </a:r>
            <a:r>
              <a:rPr lang="en-US" altLang="sl-SI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nadmorska višina: 2,265 m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uradni jezik: španščina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denarna valuta: mehiški peso</a:t>
            </a:r>
          </a:p>
          <a:p>
            <a:endParaRPr lang="en-US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3DDE39-45D4-43C6-B891-B43A8684D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ZGODOVINA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5EBB1AA-EE40-4A74-88F3-0D960E3C1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prvič  se omenja leta 1325 kot Tenochtitlan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bila je Azteška prestolnica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Španci ga porušijo leta 1519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v 17. stoletju popolnoma izsušijo jezero </a:t>
            </a:r>
            <a:r>
              <a:rPr lang="en-US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Texcoco</a:t>
            </a:r>
            <a:endParaRPr lang="sl-SI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sl-SI"/>
              <a:t> </a:t>
            </a:r>
            <a:endParaRPr lang="sl-SI" altLang="sl-SI" sz="2800">
              <a:latin typeface="Arno Pro Smbd Display" pitchFamily="18" charset="0"/>
              <a:cs typeface="Arial" panose="020B0604020202020204" pitchFamily="34" charset="0"/>
            </a:endParaRPr>
          </a:p>
          <a:p>
            <a:endParaRPr lang="en-US" altLang="sl-SI" sz="2800">
              <a:latin typeface="Arno Pro Smbd Display" pitchFamily="18" charset="0"/>
              <a:cs typeface="Arial" panose="020B0604020202020204" pitchFamily="34" charset="0"/>
            </a:endParaRPr>
          </a:p>
        </p:txBody>
      </p:sp>
      <p:pic>
        <p:nvPicPr>
          <p:cNvPr id="10244" name="Picture 4" descr="staro mesto">
            <a:extLst>
              <a:ext uri="{FF2B5EF4-FFF2-40B4-BE49-F238E27FC236}">
                <a16:creationId xmlns:a16="http://schemas.microsoft.com/office/drawing/2014/main" id="{F0B865F2-2160-4C2C-8040-09E0850D6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81400"/>
            <a:ext cx="626586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9400939-6DE2-4334-9004-F7CA7ACFF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LEGA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20" name="Picture 4" descr="mexico-city">
            <a:extLst>
              <a:ext uri="{FF2B5EF4-FFF2-40B4-BE49-F238E27FC236}">
                <a16:creationId xmlns:a16="http://schemas.microsoft.com/office/drawing/2014/main" id="{1DA287C4-566B-4A3E-8A13-B5BAB385A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412875"/>
            <a:ext cx="4721225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073870F5-DE19-4FCF-B41B-102209082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v tropskem pasu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na Mehiški planoti,  med </a:t>
            </a:r>
          </a:p>
          <a:p>
            <a:pPr>
              <a:buFontTx/>
              <a:buNone/>
            </a:pPr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    Zahodno in Vzhodno</a:t>
            </a:r>
          </a:p>
          <a:p>
            <a:pPr>
              <a:buFontTx/>
              <a:buNone/>
            </a:pPr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    Sierro Madre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ob izsušenem jezeru </a:t>
            </a:r>
          </a:p>
          <a:p>
            <a:pPr>
              <a:buFontTx/>
              <a:buNone/>
            </a:pPr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Texcoco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8EA3FC-2659-443C-99AE-5859B1001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PODNEBJE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8" name="Picture 4" descr="podnebje">
            <a:extLst>
              <a:ext uri="{FF2B5EF4-FFF2-40B4-BE49-F238E27FC236}">
                <a16:creationId xmlns:a16="http://schemas.microsoft.com/office/drawing/2014/main" id="{2F5AF115-4660-406C-8B9D-2DA05C53B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700213"/>
            <a:ext cx="3600450" cy="337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40FF353C-0C96-4049-A8BD-A3C7FC59D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Times New Roman" panose="02020603050405020304" pitchFamily="18" charset="0"/>
              </a:rPr>
              <a:t>blago gorsko podnebje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dejavniki: lega v tropskem</a:t>
            </a:r>
          </a:p>
          <a:p>
            <a:pPr>
              <a:buFontTx/>
              <a:buNone/>
            </a:pPr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    pasu in nadmorska višina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najnižje temperature: -5°C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najvišje temperature: 32°C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količina padavin: 700mm/m</a:t>
            </a:r>
            <a:r>
              <a:rPr lang="en-US" altLang="sl-SI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/letno</a:t>
            </a:r>
          </a:p>
          <a:p>
            <a:endParaRPr lang="sl-SI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       </a:t>
            </a:r>
          </a:p>
          <a:p>
            <a:pPr>
              <a:buFontTx/>
              <a:buNone/>
            </a:pPr>
            <a:endParaRPr lang="sl-SI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0A0DBDE-B73B-4D22-8D51-00D097709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PREBIVALSTVO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6D54CF-1FF6-4F6E-98A7-217A9A2B4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Times New Roman" panose="02020603050405020304" pitchFamily="18" charset="0"/>
              </a:rPr>
              <a:t>v 20. stoletju se je začela hitra rast prebivalstva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bogatejši sloj: jug in jugo - zahod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revnejši sloj: vzhod in severo - vzhod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90% prebivalcev je katoličanov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priseljenci: ZDA, Argentina, Brazilija, Španija, Nemčija, Kitajska…</a:t>
            </a:r>
          </a:p>
          <a:p>
            <a:r>
              <a:rPr lang="sl-SI" altLang="sl-SI" sz="2800">
                <a:latin typeface="Times New Roman" panose="02020603050405020304" pitchFamily="18" charset="0"/>
                <a:cs typeface="Arial" panose="020B0604020202020204" pitchFamily="34" charset="0"/>
              </a:rPr>
              <a:t>visok naravni prilastek</a:t>
            </a:r>
            <a:endParaRPr lang="en-US" altLang="sl-SI" sz="28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292" name="Picture 4" descr="rast prebivalstrva">
            <a:extLst>
              <a:ext uri="{FF2B5EF4-FFF2-40B4-BE49-F238E27FC236}">
                <a16:creationId xmlns:a16="http://schemas.microsoft.com/office/drawing/2014/main" id="{CC10EA03-307F-4513-855E-05DC563CE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205038"/>
            <a:ext cx="56896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42DBA46-E8C8-4264-8303-E04E4DC6A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6463" y="4365625"/>
            <a:ext cx="8229600" cy="1143000"/>
          </a:xfrm>
        </p:spPr>
        <p:txBody>
          <a:bodyPr/>
          <a:lstStyle/>
          <a:p>
            <a:r>
              <a:rPr lang="sl-SI" altLang="sl-SI" sz="3200">
                <a:latin typeface="Times New Roman" panose="02020603050405020304" pitchFamily="18" charset="0"/>
              </a:rPr>
              <a:t>Revnejša četrt</a:t>
            </a:r>
            <a:endParaRPr lang="en-US" altLang="sl-SI" sz="3200">
              <a:latin typeface="Times New Roman" panose="02020603050405020304" pitchFamily="18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273342A-F367-4C20-8BE3-38BC38570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652963"/>
            <a:ext cx="4968875" cy="1512887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>
                <a:latin typeface="Times New Roman" panose="02020603050405020304" pitchFamily="18" charset="0"/>
              </a:rPr>
              <a:t>Premožnejša četrt</a:t>
            </a:r>
            <a:endParaRPr lang="en-US" altLang="sl-SI">
              <a:latin typeface="Times New Roman" panose="02020603050405020304" pitchFamily="18" charset="0"/>
            </a:endParaRPr>
          </a:p>
        </p:txBody>
      </p:sp>
      <p:pic>
        <p:nvPicPr>
          <p:cNvPr id="16388" name="Picture 4" descr="rich">
            <a:extLst>
              <a:ext uri="{FF2B5EF4-FFF2-40B4-BE49-F238E27FC236}">
                <a16:creationId xmlns:a16="http://schemas.microsoft.com/office/drawing/2014/main" id="{C7DF6C41-5FE4-4EC7-B9EC-C823B4114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3844925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revno">
            <a:extLst>
              <a:ext uri="{FF2B5EF4-FFF2-40B4-BE49-F238E27FC236}">
                <a16:creationId xmlns:a16="http://schemas.microsoft.com/office/drawing/2014/main" id="{16E9B79A-B3CC-4E5E-A0E3-43CA8FEC8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60350"/>
            <a:ext cx="3889375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5FC4540-3418-455F-AE89-B54D7AA36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5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ONESNAŽENOST</a:t>
            </a:r>
            <a:endParaRPr lang="en-US" altLang="sl-SI" sz="45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2A76927-018F-4A2B-9EE5-44B406606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eden izmed najbolj onesnaženih mest na svetu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glavni vzroki: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      - promet (okoli 4M vozil)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      - industrija (več kot 50 000 tovarn)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      - pomanjkanje vetra zaradi reliefa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      - visoka nadmorska višina (manjša koncentracija kisika)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      - inverzija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latin typeface="Times New Roman" panose="02020603050405020304" pitchFamily="18" charset="0"/>
                <a:cs typeface="Arial" panose="020B0604020202020204" pitchFamily="34" charset="0"/>
              </a:rPr>
              <a:t>en dan vdihavanja meksiškega zraka, škodi kot 2 škatlici cigaret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800">
                <a:latin typeface="Arno Pro Smbd Display" pitchFamily="18" charset="0"/>
                <a:cs typeface="Arial" panose="020B0604020202020204" pitchFamily="34" charset="0"/>
              </a:rPr>
              <a:t>      </a:t>
            </a:r>
            <a:endParaRPr lang="en-US" altLang="sl-SI" sz="1800">
              <a:latin typeface="Arno Pro Smbd Display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2EE40DB-0A6B-4698-BE08-E726D3C28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1006B8A-B53C-4FE6-8CA7-1D30F6FD4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15778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/>
              <a:t>Smog v Mexicu</a:t>
            </a:r>
            <a:endParaRPr lang="en-US" altLang="sl-SI"/>
          </a:p>
        </p:txBody>
      </p:sp>
      <p:pic>
        <p:nvPicPr>
          <p:cNvPr id="17412" name="Picture 4" descr="polution">
            <a:extLst>
              <a:ext uri="{FF2B5EF4-FFF2-40B4-BE49-F238E27FC236}">
                <a16:creationId xmlns:a16="http://schemas.microsoft.com/office/drawing/2014/main" id="{8560BB4A-E207-4998-B877-8E23AFA83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7154862" cy="43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87CEFA"/>
      </a:lt1>
      <a:dk2>
        <a:srgbClr val="000000"/>
      </a:dk2>
      <a:lt2>
        <a:srgbClr val="ABABAB"/>
      </a:lt2>
      <a:accent1>
        <a:srgbClr val="BFDFF3"/>
      </a:accent1>
      <a:accent2>
        <a:srgbClr val="333399"/>
      </a:accent2>
      <a:accent3>
        <a:srgbClr val="C3E3FC"/>
      </a:accent3>
      <a:accent4>
        <a:srgbClr val="000000"/>
      </a:accent4>
      <a:accent5>
        <a:srgbClr val="DCECF8"/>
      </a:accent5>
      <a:accent6>
        <a:srgbClr val="2D2D8A"/>
      </a:accent6>
      <a:hlink>
        <a:srgbClr val="3708C6"/>
      </a:hlink>
      <a:folHlink>
        <a:srgbClr val="065E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87CEFA"/>
        </a:lt1>
        <a:dk2>
          <a:srgbClr val="000000"/>
        </a:dk2>
        <a:lt2>
          <a:srgbClr val="ABABAB"/>
        </a:lt2>
        <a:accent1>
          <a:srgbClr val="BFDFF3"/>
        </a:accent1>
        <a:accent2>
          <a:srgbClr val="333399"/>
        </a:accent2>
        <a:accent3>
          <a:srgbClr val="C3E3FC"/>
        </a:accent3>
        <a:accent4>
          <a:srgbClr val="000000"/>
        </a:accent4>
        <a:accent5>
          <a:srgbClr val="DCECF8"/>
        </a:accent5>
        <a:accent6>
          <a:srgbClr val="2D2D8A"/>
        </a:accent6>
        <a:hlink>
          <a:srgbClr val="3708C6"/>
        </a:hlink>
        <a:folHlink>
          <a:srgbClr val="065E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87CEFA"/>
        </a:lt1>
        <a:dk2>
          <a:srgbClr val="000000"/>
        </a:dk2>
        <a:lt2>
          <a:srgbClr val="ABABAB"/>
        </a:lt2>
        <a:accent1>
          <a:srgbClr val="1C9CFF"/>
        </a:accent1>
        <a:accent2>
          <a:srgbClr val="00E06D"/>
        </a:accent2>
        <a:accent3>
          <a:srgbClr val="C3E3FC"/>
        </a:accent3>
        <a:accent4>
          <a:srgbClr val="000000"/>
        </a:accent4>
        <a:accent5>
          <a:srgbClr val="ABCBFF"/>
        </a:accent5>
        <a:accent6>
          <a:srgbClr val="00CB62"/>
        </a:accent6>
        <a:hlink>
          <a:srgbClr val="3B12A4"/>
        </a:hlink>
        <a:folHlink>
          <a:srgbClr val="0F85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87CEFA"/>
        </a:lt1>
        <a:dk2>
          <a:srgbClr val="000000"/>
        </a:dk2>
        <a:lt2>
          <a:srgbClr val="ABABAB"/>
        </a:lt2>
        <a:accent1>
          <a:srgbClr val="FFAE02"/>
        </a:accent1>
        <a:accent2>
          <a:srgbClr val="FF9E4C"/>
        </a:accent2>
        <a:accent3>
          <a:srgbClr val="C3E3FC"/>
        </a:accent3>
        <a:accent4>
          <a:srgbClr val="000000"/>
        </a:accent4>
        <a:accent5>
          <a:srgbClr val="FFD3AA"/>
        </a:accent5>
        <a:accent6>
          <a:srgbClr val="E78F44"/>
        </a:accent6>
        <a:hlink>
          <a:srgbClr val="CD2400"/>
        </a:hlink>
        <a:folHlink>
          <a:srgbClr val="0836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87CEFA"/>
        </a:lt1>
        <a:dk2>
          <a:srgbClr val="000000"/>
        </a:dk2>
        <a:lt2>
          <a:srgbClr val="ABABAB"/>
        </a:lt2>
        <a:accent1>
          <a:srgbClr val="FF831B"/>
        </a:accent1>
        <a:accent2>
          <a:srgbClr val="D2E700"/>
        </a:accent2>
        <a:accent3>
          <a:srgbClr val="C3E3FC"/>
        </a:accent3>
        <a:accent4>
          <a:srgbClr val="000000"/>
        </a:accent4>
        <a:accent5>
          <a:srgbClr val="FFC1AB"/>
        </a:accent5>
        <a:accent6>
          <a:srgbClr val="BED100"/>
        </a:accent6>
        <a:hlink>
          <a:srgbClr val="6C0C90"/>
        </a:hlink>
        <a:folHlink>
          <a:srgbClr val="0C5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Arno Pro Smbd Display</vt:lpstr>
      <vt:lpstr>Ninja Naruto</vt:lpstr>
      <vt:lpstr>Times New Roman</vt:lpstr>
      <vt:lpstr>Default Design</vt:lpstr>
      <vt:lpstr>Mexico City</vt:lpstr>
      <vt:lpstr>OSNOVNI PODATKI</vt:lpstr>
      <vt:lpstr>ZGODOVINA</vt:lpstr>
      <vt:lpstr>LEGA</vt:lpstr>
      <vt:lpstr>PODNEBJE</vt:lpstr>
      <vt:lpstr>PREBIVALSTVO</vt:lpstr>
      <vt:lpstr>Revnejša četrt</vt:lpstr>
      <vt:lpstr>ONESNAŽENOST</vt:lpstr>
      <vt:lpstr>PowerPoint Presentation</vt:lpstr>
      <vt:lpstr>ZNAMENITOSTI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2019-05-31T08:40:24Z</dcterms:created>
  <dcterms:modified xsi:type="dcterms:W3CDTF">2019-05-31T08:40:24Z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